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256" r:id="rId4"/>
    <p:sldId id="258" r:id="rId5"/>
    <p:sldId id="277" r:id="rId6"/>
    <p:sldId id="261" r:id="rId7"/>
    <p:sldId id="294" r:id="rId8"/>
    <p:sldId id="260" r:id="rId9"/>
    <p:sldId id="259" r:id="rId10"/>
    <p:sldId id="278" r:id="rId11"/>
    <p:sldId id="279" r:id="rId12"/>
    <p:sldId id="262" r:id="rId13"/>
    <p:sldId id="266" r:id="rId14"/>
    <p:sldId id="284" r:id="rId15"/>
    <p:sldId id="285" r:id="rId16"/>
    <p:sldId id="286" r:id="rId17"/>
    <p:sldId id="287" r:id="rId18"/>
    <p:sldId id="288" r:id="rId19"/>
    <p:sldId id="280" r:id="rId20"/>
    <p:sldId id="281" r:id="rId21"/>
    <p:sldId id="268" r:id="rId22"/>
    <p:sldId id="291" r:id="rId23"/>
    <p:sldId id="282" r:id="rId24"/>
    <p:sldId id="283" r:id="rId25"/>
    <p:sldId id="271" r:id="rId26"/>
    <p:sldId id="293" r:id="rId27"/>
    <p:sldId id="296" r:id="rId28"/>
    <p:sldId id="298" r:id="rId29"/>
    <p:sldId id="300" r:id="rId30"/>
    <p:sldId id="290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4" d="100"/>
          <a:sy n="94" d="100"/>
        </p:scale>
        <p:origin x="549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C3E64-E72F-42D6-AD10-FA0070562DB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EA0D3-9D9C-431B-8B2D-29D29F1C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097C-29C6-41CF-BBD5-FD059AB4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41D6-DA4B-455F-A418-A6FF38A70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37EC8-6888-44A7-8969-81C5975E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C5A7-58F2-4B84-A33B-734F73F862A8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DCB05-F62D-4C51-8F32-92FC456D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81D-6265-4675-B272-51CC5A39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5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D42D-BEB9-4B51-B6E2-7CA4FDF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3002C0-2F23-408C-8F1F-3B9057D5F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0DC16-ACF6-4553-8E70-A2C9DBF3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7758-3E52-4DB9-87FF-BF452C3B962A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31BB0-AD2A-4B0D-86C4-25C7E5FB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81C2-B67E-49DA-88E9-FAFE5CAE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8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962D87-455A-456C-B539-E7891A124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36C19-7338-4186-B663-072797924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C7BC-E9CA-4006-B4FD-23BBC3A9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5FA4-96BB-4C11-8EA3-DC03E4DF0B52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58825-51B4-4450-80C0-A32FF027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E14F2-8D1C-461E-83FB-50130856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9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03B3C-0999-41BB-B901-ABDAFB7EF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985E4-4380-4DA1-AFAE-9C8949FB0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19CBC-998A-4C18-BFC1-D2DF7878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ADF-8404-456E-9979-F6030B51C59E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BD876-2582-4C9B-8578-844F8EEC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8ADC2-73AE-4D2B-B67C-31630AB9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0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7BCAF-21E1-4215-83C8-0ED06AA0A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68CB0-350A-46B5-A5D2-1BD4E472C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208-3068-4D2F-B0AB-E4964278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A2BD-3041-43AE-92B5-EF6889AC5389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D7429-4866-432E-AA15-92660C7C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AA7F4-F48D-463E-B2F2-589CE8BE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32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6E065-9A87-4144-973F-7006B164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3F2E3-8680-4F86-8312-55DE17458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B18E1-02AC-4376-8AC5-D7999236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C2F3-B2F1-4AB4-99B2-42C175A8784C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C97D6-E642-48F0-BD30-05F795AE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19FE2-2D77-414A-8B19-EDA3097C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48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B311-EE82-48A9-B107-A8DF00248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5CFE6-BF48-4F14-AC55-C4D6AB51A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B5E30-56C3-4D0F-8775-13392249B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2DEEA-5737-465D-A2C7-B9DD3D775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076A-6EFE-48DE-8205-91393AD1F15A}" type="datetime1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BFBFC-D863-4B75-B6ED-FBBE456A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2F814-46CB-40E1-B7A5-99268BC5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96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9CFE-E803-4751-9CDD-83C993BE7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E146E-B5B9-4396-8D27-0CAC269C6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8044B-286B-4F04-83E1-40F61FBB7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6AE79-0D04-4DFA-AD44-0B52EF20F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11359-C137-471E-ADB4-BA99D9C24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47EDA2-004A-4DDF-BFA1-FF71AD589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9598-9894-4391-AEB4-A4DD6E0DD37E}" type="datetime1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12DA10-98C9-41D1-AA2B-DC207AEF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96D32-F690-4135-94A1-6C16BE9D2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75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366CF-E3E6-4A30-8322-AD8B80A1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2A410A-AA19-4C88-8145-E3E5D46F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3A29-572A-47FF-924E-6FB4E15DCD82}" type="datetime1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C806B-033B-4354-B048-7440C253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F17E8-69CE-4827-A08D-5FAD2BE7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10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DAD90-3085-413E-8823-E5BDB0DB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F45B-A8EA-42C6-87F9-82B54D5B795F}" type="datetime1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9691B-5D64-432F-A5AA-F698F0BF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1D608-164C-4B3D-BFA8-AA0ADD9E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09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7E80-A039-40C0-9D88-26B91EBA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C5288-1080-4B59-AF36-1534207E6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0FA7D-D702-4C74-9CED-1EAA56CDF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3B637-F708-4243-B5B7-A74EF85C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B65A-DD71-409A-908B-D4ACFF71C89F}" type="datetime1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5BD35-0D6B-4893-AFFE-53859BC4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DD756-03D4-40B3-B8B2-61939140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4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4B61-0B08-4348-963B-3F7BF0D4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E1C8D-C036-4FE4-986F-2B8094A1E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010A0-B35D-44C0-8D44-04FCADF4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8F46-4341-45A4-943E-602C5E4008A0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C64CF-7E72-47B1-98B6-1A78DC046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2B849-BF13-4670-B386-29748189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57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086D4-36E0-44AF-BEBD-F3011FC5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55574-C9D7-4103-A37E-4E62BC96D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9BF65-BB00-43E2-AAE4-6DA8AE260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FBDBB-0D4D-4402-98C8-740FFD3F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F1ACD-5690-49A4-82D1-8D2CF53DD2D4}" type="datetime1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F90CA-A14E-4D94-AE0A-E2459B5E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6D837-6FE4-4F6B-B4E5-C41F9923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38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4A426-3B96-476F-A140-60C3FE0F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C5CCD-8B7B-44E3-B496-E45665FE8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2347B-8956-48EE-B89C-4EC9FED9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CB2FA-1896-4A8B-80F3-4796B0634C6E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C4C44-6393-41FF-B11D-96A173CC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B72EB-AEEB-497F-A785-B122A26B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CFB49-BC07-417F-B00B-755676560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45CC48-08D5-491E-808A-3D4DFE97D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9502E-3342-4620-948B-E6D85E1D6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F845E-39EE-46B2-9890-A8C07B4A7C75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C3940-F001-4748-B825-1A39609EC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C4E14-BAA0-4862-AC20-36A6E826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7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8920B-33E3-4BEB-AB75-44DF4057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6C909-5F7C-49E9-9F1D-85AC95452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034BC-2E11-42E6-9F53-D0E3CC5F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2E41-71FA-4258-BD98-97588DAE5274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B01D0-1040-4392-95F9-209FE4A06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0C884-42B7-4C49-AD15-1999E3DE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E5045-9841-498B-AC54-E9E658C6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F351E-B057-4E70-9FB6-9F12B9116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21F46-BF2F-4BE5-A359-A955615B6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5B28E-21D5-46E8-8117-EE4D1C42C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586A-6B64-4EE9-A854-D3B252407D14}" type="datetime1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7415C-3E04-469D-AC7E-C6164BC5E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74839-44BF-426F-AEEA-75C8442C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6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E16AD-692F-4238-A196-0B7B0856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828A3-AE16-4154-B81E-FE38FFFBD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9E144-7A85-4D4C-96BF-9821B2D0C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198F81-2FB5-4169-A6DD-7D8A27F47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BFFA8-C7B2-4D26-926E-0B3D5BE57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E47E6-DBF3-4D83-AFE7-5EA0E45EA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E835-5641-41A5-BCED-17B786B87CC8}" type="datetime1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7ECA8A-4832-4140-B0EC-7D7CB165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45B7A6-CE60-49AD-9CF3-A227BC76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5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A332A-AFEE-41D4-A643-B9A5142A6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808C6-B6FC-4CFE-B1C5-C4B31EB3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806D-61CE-4AF6-9B27-CBC97C37B6F8}" type="datetime1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A5CF5-2D9D-498A-A17F-132B0B850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9F30D-0806-44FA-9350-93D39F06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9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1AD9D-6E44-4252-9EBF-611F3B90E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A9C4-D206-419C-B626-82865A2A75E8}" type="datetime1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6EEE6C-0C65-4374-85D4-DFF56941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68875-9D2C-418A-9822-D35C9187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4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190F0-2FF6-4C57-863C-50A634281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D2409-784A-4ADD-884A-3A2A125F7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7200A-DDBC-49F9-AC02-4A99BD31A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A20E5-5B9D-4E10-BF44-A5D26BA29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5A88-F710-4BFD-AD96-C1D990FAB7E1}" type="datetime1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B36E9-5BA7-403C-8C28-7B2859DF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F5943-CABF-47BF-A342-EE499C5E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07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685A-75D0-4721-9E3F-0ABA7B2A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B8F136-9FFD-4F59-A91E-DF4DA520C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9C90F-5781-4A5E-9F56-0B078A9DF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3AF52-FCE8-4233-8CEC-1C643CB1D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32ED-8159-4F07-A163-7BCFE9808CDE}" type="datetime1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3C30F-5F3A-4DD1-BF58-52FF407A5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ED853-4F8E-4C2E-914A-0B2EADD6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0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61A5B-FB2B-4C94-AF36-0E2479AA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0264F-4BB5-48EC-A985-E30FC4EBE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56A12-93C7-4EA7-AAF8-717855910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0F1BE-4CAA-4412-89D7-ED2C7829B65B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935A0-7F5C-434F-98B1-8C10E7E45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8160A-1037-436C-B16F-E7C981890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814AF-30F1-4941-B978-34C91336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8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A89E5-32EB-4E9D-BA2C-5E88F63F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184A1-9B81-4937-A98A-4FE786EED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F54EB-323A-4606-8713-C3AB1D0B2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DA53B-C4E9-4E01-B442-3FE1877C1752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FCB25-A5EC-4905-BAAB-A815947BD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Ana Lupoae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F5106-B1FB-445E-8272-2FFF02769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F568E-5774-459A-857C-AFDF54ED3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6.jp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688C5-F694-492C-90D7-B7688AB11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72" y="2257480"/>
            <a:ext cx="11289456" cy="16797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Cosmological Lithium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D58B4-70FF-4AE0-8C5E-1DAFEB176217}"/>
              </a:ext>
            </a:extLst>
          </p:cNvPr>
          <p:cNvSpPr txBox="1"/>
          <p:nvPr/>
        </p:nvSpPr>
        <p:spPr>
          <a:xfrm>
            <a:off x="1081541" y="3976054"/>
            <a:ext cx="1002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irect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measurement and study of the 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Li(p,α)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 reaction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3E8160-6025-4EA4-8026-5DC196F0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F568E-5774-459A-857C-AFDF54ED32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6D21A0-6630-4513-A31B-566FF3A797EA}"/>
              </a:ext>
            </a:extLst>
          </p:cNvPr>
          <p:cNvSpPr txBox="1"/>
          <p:nvPr/>
        </p:nvSpPr>
        <p:spPr>
          <a:xfrm>
            <a:off x="3245420" y="2293702"/>
            <a:ext cx="570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 Researchers and Engineers days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7B029-2FF7-49A9-B8A6-E8E85F571903}"/>
              </a:ext>
            </a:extLst>
          </p:cNvPr>
          <p:cNvSpPr txBox="1"/>
          <p:nvPr/>
        </p:nvSpPr>
        <p:spPr>
          <a:xfrm>
            <a:off x="0" y="6211669"/>
            <a:ext cx="5779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 LUPOAE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1B8121-71E7-4221-8FD2-D39435AC1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03"/>
            <a:ext cx="12192000" cy="8817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18A05-DEB6-4CF0-8DE3-C9EE669C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57D07-6EE3-43D9-85C3-65F117371D05}"/>
              </a:ext>
            </a:extLst>
          </p:cNvPr>
          <p:cNvSpPr txBox="1"/>
          <p:nvPr/>
        </p:nvSpPr>
        <p:spPr>
          <a:xfrm>
            <a:off x="8610600" y="5938747"/>
            <a:ext cx="43067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Scientific Advisers:</a:t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CS II Catalin MATEI, PhD</a:t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Teodora (</a:t>
            </a:r>
            <a:r>
              <a:rPr lang="en-US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Petruse</a:t>
            </a:r>
            <a:r>
              <a:rPr 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Madgearu</a:t>
            </a:r>
            <a:r>
              <a:rPr 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PhD </a:t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999E-6F2C-4930-8867-0685CD97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8" y="3289390"/>
            <a:ext cx="10714892" cy="1325563"/>
          </a:xfrm>
        </p:spPr>
        <p:txBody>
          <a:bodyPr>
            <a:normAutofit/>
          </a:bodyPr>
          <a:lstStyle/>
          <a:p>
            <a:pPr algn="ctr"/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939B9-3EA7-4378-9271-C8BF4DCF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57F10-88E6-43CE-8CEC-03098A9C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7E7B7E-644B-46C9-8D35-5D997E1BB850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7B7C9-9199-4469-8A04-49CD461AC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pic>
        <p:nvPicPr>
          <p:cNvPr id="11" name="Picture 10" descr="Cosmic microwave background - Wikipedia">
            <a:extLst>
              <a:ext uri="{FF2B5EF4-FFF2-40B4-BE49-F238E27FC236}">
                <a16:creationId xmlns:a16="http://schemas.microsoft.com/office/drawing/2014/main" id="{ED2C1CB8-CE76-4B68-A46E-4F589459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9" y="866818"/>
            <a:ext cx="10979063" cy="54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656BFB-4DCF-4EAC-9A15-83ACF2D9F455}"/>
              </a:ext>
            </a:extLst>
          </p:cNvPr>
          <p:cNvSpPr/>
          <p:nvPr/>
        </p:nvSpPr>
        <p:spPr>
          <a:xfrm>
            <a:off x="555821" y="3285492"/>
            <a:ext cx="11015477" cy="6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motivation: The Cosmological Lithium Problem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4AA99-01F2-4096-99E1-6D2DDAA42522}"/>
              </a:ext>
            </a:extLst>
          </p:cNvPr>
          <p:cNvSpPr txBox="1"/>
          <p:nvPr/>
        </p:nvSpPr>
        <p:spPr>
          <a:xfrm>
            <a:off x="233660" y="3301194"/>
            <a:ext cx="116695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set-up</a:t>
            </a:r>
            <a:endParaRPr lang="en-US" sz="3400" i="1" dirty="0"/>
          </a:p>
        </p:txBody>
      </p:sp>
    </p:spTree>
    <p:extLst>
      <p:ext uri="{BB962C8B-B14F-4D97-AF65-F5344CB8AC3E}">
        <p14:creationId xmlns:p14="http://schemas.microsoft.com/office/powerpoint/2010/main" val="336045960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F376E0-FED5-4D51-82F2-C52D07EA8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4" y="1303690"/>
            <a:ext cx="4457395" cy="505266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6E2B1-B1A8-4566-8137-3FBDD8B8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B2692-A9B5-4027-B585-8BFDA1C5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11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31A12F-ECE4-4AB6-A2E6-5C1ACB9E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60" y="89360"/>
            <a:ext cx="2889739" cy="1325563"/>
          </a:xfrm>
        </p:spPr>
        <p:txBody>
          <a:bodyPr/>
          <a:lstStyle/>
          <a:p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086C4-99D8-44C6-9DAE-F76C9A7BC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7DA48D-EC9D-4F6F-ADE1-D77B53D78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797" y="1764291"/>
            <a:ext cx="5221727" cy="3912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75D659-CC68-456A-8A9D-7EDBC04D4FEB}"/>
              </a:ext>
            </a:extLst>
          </p:cNvPr>
          <p:cNvSpPr txBox="1"/>
          <p:nvPr/>
        </p:nvSpPr>
        <p:spPr>
          <a:xfrm>
            <a:off x="8405379" y="2434008"/>
            <a:ext cx="2860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 silicon strip X3 detector</a:t>
            </a:r>
          </a:p>
        </p:txBody>
      </p:sp>
    </p:spTree>
    <p:extLst>
      <p:ext uri="{BB962C8B-B14F-4D97-AF65-F5344CB8AC3E}">
        <p14:creationId xmlns:p14="http://schemas.microsoft.com/office/powerpoint/2010/main" val="354893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2CB7E-202C-4064-B540-52D58BB2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BC3ED-535F-47D0-BE30-73CB4D1F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92AF4-7F50-435E-ACE1-3CE8FA51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546" y="564333"/>
            <a:ext cx="6164907" cy="5193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937BA-8787-417F-8F2D-89491BE2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6F27BD9-3690-42D4-A227-85430C22B1D7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BD5F77-7310-44F6-A4DE-DBEE4F9F2AE6}"/>
              </a:ext>
            </a:extLst>
          </p:cNvPr>
          <p:cNvSpPr txBox="1"/>
          <p:nvPr/>
        </p:nvSpPr>
        <p:spPr>
          <a:xfrm>
            <a:off x="767861" y="1716648"/>
            <a:ext cx="351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ELISSA Chamber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F1C52-C164-4FBA-ABD0-D6B2D289366A}"/>
              </a:ext>
            </a:extLst>
          </p:cNvPr>
          <p:cNvSpPr txBox="1"/>
          <p:nvPr/>
        </p:nvSpPr>
        <p:spPr>
          <a:xfrm>
            <a:off x="233660" y="2292659"/>
            <a:ext cx="564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 Light Infrastructure Silicon Strip Array </a:t>
            </a:r>
          </a:p>
        </p:txBody>
      </p:sp>
    </p:spTree>
    <p:extLst>
      <p:ext uri="{BB962C8B-B14F-4D97-AF65-F5344CB8AC3E}">
        <p14:creationId xmlns:p14="http://schemas.microsoft.com/office/powerpoint/2010/main" val="2786049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2CB7E-202C-4064-B540-52D58BB2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BC3ED-535F-47D0-BE30-73CB4D1F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92AF4-7F50-435E-ACE1-3CE8FA51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546" y="564333"/>
            <a:ext cx="6164907" cy="5193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937BA-8787-417F-8F2D-89491BE2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6F27BD9-3690-42D4-A227-85430C22B1D7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9DC148-C716-465F-AB6B-6C7AFA4FA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/>
          <a:stretch/>
        </p:blipFill>
        <p:spPr>
          <a:xfrm>
            <a:off x="5122823" y="2931603"/>
            <a:ext cx="2193973" cy="188072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0D3F821-E8BC-40D2-8181-0F8AD606FC6B}"/>
              </a:ext>
            </a:extLst>
          </p:cNvPr>
          <p:cNvCxnSpPr/>
          <p:nvPr/>
        </p:nvCxnSpPr>
        <p:spPr>
          <a:xfrm>
            <a:off x="3880338" y="2086708"/>
            <a:ext cx="1963616" cy="1594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64E55-B132-41B6-BDB7-5F2BE5E24849}"/>
              </a:ext>
            </a:extLst>
          </p:cNvPr>
          <p:cNvSpPr/>
          <p:nvPr/>
        </p:nvSpPr>
        <p:spPr>
          <a:xfrm>
            <a:off x="2878015" y="1346527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X3 silicon detectors ring</a:t>
            </a:r>
          </a:p>
        </p:txBody>
      </p:sp>
    </p:spTree>
    <p:extLst>
      <p:ext uri="{BB962C8B-B14F-4D97-AF65-F5344CB8AC3E}">
        <p14:creationId xmlns:p14="http://schemas.microsoft.com/office/powerpoint/2010/main" val="120387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2CB7E-202C-4064-B540-52D58BB2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BC3ED-535F-47D0-BE30-73CB4D1F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92AF4-7F50-435E-ACE1-3CE8FA51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546" y="564333"/>
            <a:ext cx="6164907" cy="5193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937BA-8787-417F-8F2D-89491BE2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6F27BD9-3690-42D4-A227-85430C22B1D7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9DC148-C716-465F-AB6B-6C7AFA4FA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/>
          <a:stretch/>
        </p:blipFill>
        <p:spPr>
          <a:xfrm>
            <a:off x="5122823" y="2931603"/>
            <a:ext cx="2193973" cy="188072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0D3F821-E8BC-40D2-8181-0F8AD606FC6B}"/>
              </a:ext>
            </a:extLst>
          </p:cNvPr>
          <p:cNvCxnSpPr/>
          <p:nvPr/>
        </p:nvCxnSpPr>
        <p:spPr>
          <a:xfrm>
            <a:off x="3880338" y="2086708"/>
            <a:ext cx="1963616" cy="1594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64E55-B132-41B6-BDB7-5F2BE5E24849}"/>
              </a:ext>
            </a:extLst>
          </p:cNvPr>
          <p:cNvSpPr/>
          <p:nvPr/>
        </p:nvSpPr>
        <p:spPr>
          <a:xfrm>
            <a:off x="2878015" y="1346527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X3 silicon detectors 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A4637F-F0FB-4169-8248-E0591E482FAE}"/>
              </a:ext>
            </a:extLst>
          </p:cNvPr>
          <p:cNvCxnSpPr>
            <a:cxnSpLocks/>
          </p:cNvCxnSpPr>
          <p:nvPr/>
        </p:nvCxnSpPr>
        <p:spPr>
          <a:xfrm>
            <a:off x="5474677" y="937033"/>
            <a:ext cx="738553" cy="9156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549DC-6C5D-4914-9517-E048E1AE2D3C}"/>
              </a:ext>
            </a:extLst>
          </p:cNvPr>
          <p:cNvSpPr/>
          <p:nvPr/>
        </p:nvSpPr>
        <p:spPr>
          <a:xfrm>
            <a:off x="3757246" y="355695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ladder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A95BCE-55BE-42AF-B5C3-C52505086E30}"/>
              </a:ext>
            </a:extLst>
          </p:cNvPr>
          <p:cNvSpPr txBox="1"/>
          <p:nvPr/>
        </p:nvSpPr>
        <p:spPr>
          <a:xfrm>
            <a:off x="8940091" y="3243049"/>
            <a:ext cx="191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50-70 ug/cm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CE1AAB-B8DA-4508-BA07-525C0D9F67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6" t="6926" r="32700" b="1302"/>
          <a:stretch/>
        </p:blipFill>
        <p:spPr>
          <a:xfrm>
            <a:off x="7269109" y="222266"/>
            <a:ext cx="1635370" cy="62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4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2CB7E-202C-4064-B540-52D58BB2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BC3ED-535F-47D0-BE30-73CB4D1F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92AF4-7F50-435E-ACE1-3CE8FA51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546" y="564333"/>
            <a:ext cx="6164907" cy="5193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937BA-8787-417F-8F2D-89491BE2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6F27BD9-3690-42D4-A227-85430C22B1D7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9DC148-C716-465F-AB6B-6C7AFA4FA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/>
          <a:stretch/>
        </p:blipFill>
        <p:spPr>
          <a:xfrm>
            <a:off x="5122823" y="2931603"/>
            <a:ext cx="2193973" cy="188072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0D3F821-E8BC-40D2-8181-0F8AD606FC6B}"/>
              </a:ext>
            </a:extLst>
          </p:cNvPr>
          <p:cNvCxnSpPr/>
          <p:nvPr/>
        </p:nvCxnSpPr>
        <p:spPr>
          <a:xfrm>
            <a:off x="3880338" y="2086708"/>
            <a:ext cx="1963616" cy="1594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64E55-B132-41B6-BDB7-5F2BE5E24849}"/>
              </a:ext>
            </a:extLst>
          </p:cNvPr>
          <p:cNvSpPr/>
          <p:nvPr/>
        </p:nvSpPr>
        <p:spPr>
          <a:xfrm>
            <a:off x="2878015" y="1346527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X3 silicon detectors 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A4637F-F0FB-4169-8248-E0591E482FAE}"/>
              </a:ext>
            </a:extLst>
          </p:cNvPr>
          <p:cNvCxnSpPr>
            <a:cxnSpLocks/>
          </p:cNvCxnSpPr>
          <p:nvPr/>
        </p:nvCxnSpPr>
        <p:spPr>
          <a:xfrm>
            <a:off x="5474677" y="937033"/>
            <a:ext cx="738553" cy="9156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443057-F5DA-4938-BA18-5DF8B5189B48}"/>
              </a:ext>
            </a:extLst>
          </p:cNvPr>
          <p:cNvCxnSpPr>
            <a:cxnSpLocks/>
          </p:cNvCxnSpPr>
          <p:nvPr/>
        </p:nvCxnSpPr>
        <p:spPr>
          <a:xfrm>
            <a:off x="3310968" y="3674642"/>
            <a:ext cx="2224293" cy="240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8FE72B7-5D22-4361-A16B-D0ABA9E68157}"/>
              </a:ext>
            </a:extLst>
          </p:cNvPr>
          <p:cNvSpPr/>
          <p:nvPr/>
        </p:nvSpPr>
        <p:spPr>
          <a:xfrm>
            <a:off x="1611164" y="3233710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Photodiode</a:t>
            </a:r>
          </a:p>
        </p:txBody>
      </p:sp>
      <p:pic>
        <p:nvPicPr>
          <p:cNvPr id="21" name="Content Placeholder 7">
            <a:extLst>
              <a:ext uri="{FF2B5EF4-FFF2-40B4-BE49-F238E27FC236}">
                <a16:creationId xmlns:a16="http://schemas.microsoft.com/office/drawing/2014/main" id="{515163B5-2A1A-4206-B284-ABB22BFC2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82" y="1415483"/>
            <a:ext cx="4094988" cy="4641855"/>
          </a:xfr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4EF534F-49E1-4353-9234-72A123B968E0}"/>
              </a:ext>
            </a:extLst>
          </p:cNvPr>
          <p:cNvSpPr/>
          <p:nvPr/>
        </p:nvSpPr>
        <p:spPr>
          <a:xfrm>
            <a:off x="8798209" y="2086708"/>
            <a:ext cx="1440000" cy="1424355"/>
          </a:xfrm>
          <a:prstGeom prst="ellipse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77A746-4385-4913-A8F3-056EB0F73F20}"/>
              </a:ext>
            </a:extLst>
          </p:cNvPr>
          <p:cNvSpPr txBox="1"/>
          <p:nvPr/>
        </p:nvSpPr>
        <p:spPr>
          <a:xfrm>
            <a:off x="1145268" y="4040515"/>
            <a:ext cx="288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to monitor the number of particles in the target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0D1059-C210-4CB4-A9C5-14C79A7D9ED8}"/>
              </a:ext>
            </a:extLst>
          </p:cNvPr>
          <p:cNvSpPr/>
          <p:nvPr/>
        </p:nvSpPr>
        <p:spPr>
          <a:xfrm>
            <a:off x="3757246" y="385002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ladder</a:t>
            </a:r>
          </a:p>
        </p:txBody>
      </p:sp>
    </p:spTree>
    <p:extLst>
      <p:ext uri="{BB962C8B-B14F-4D97-AF65-F5344CB8AC3E}">
        <p14:creationId xmlns:p14="http://schemas.microsoft.com/office/powerpoint/2010/main" val="131696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2CB7E-202C-4064-B540-52D58BB2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BC3ED-535F-47D0-BE30-73CB4D1F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92AF4-7F50-435E-ACE1-3CE8FA51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546" y="564333"/>
            <a:ext cx="6164907" cy="5193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937BA-8787-417F-8F2D-89491BE2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6F27BD9-3690-42D4-A227-85430C22B1D7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9DC148-C716-465F-AB6B-6C7AFA4FA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/>
          <a:stretch/>
        </p:blipFill>
        <p:spPr>
          <a:xfrm>
            <a:off x="5122823" y="2931603"/>
            <a:ext cx="2193973" cy="188072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0D3F821-E8BC-40D2-8181-0F8AD606FC6B}"/>
              </a:ext>
            </a:extLst>
          </p:cNvPr>
          <p:cNvCxnSpPr/>
          <p:nvPr/>
        </p:nvCxnSpPr>
        <p:spPr>
          <a:xfrm>
            <a:off x="3880338" y="2086708"/>
            <a:ext cx="1963616" cy="1594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64E55-B132-41B6-BDB7-5F2BE5E24849}"/>
              </a:ext>
            </a:extLst>
          </p:cNvPr>
          <p:cNvSpPr/>
          <p:nvPr/>
        </p:nvSpPr>
        <p:spPr>
          <a:xfrm>
            <a:off x="2878015" y="1346527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X3 silicon detectors 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A4637F-F0FB-4169-8248-E0591E482FAE}"/>
              </a:ext>
            </a:extLst>
          </p:cNvPr>
          <p:cNvCxnSpPr>
            <a:cxnSpLocks/>
          </p:cNvCxnSpPr>
          <p:nvPr/>
        </p:nvCxnSpPr>
        <p:spPr>
          <a:xfrm>
            <a:off x="5474677" y="937033"/>
            <a:ext cx="738553" cy="9156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549DC-6C5D-4914-9517-E048E1AE2D3C}"/>
              </a:ext>
            </a:extLst>
          </p:cNvPr>
          <p:cNvSpPr/>
          <p:nvPr/>
        </p:nvSpPr>
        <p:spPr>
          <a:xfrm>
            <a:off x="3757246" y="355695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ladder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443057-F5DA-4938-BA18-5DF8B5189B48}"/>
              </a:ext>
            </a:extLst>
          </p:cNvPr>
          <p:cNvCxnSpPr>
            <a:cxnSpLocks/>
          </p:cNvCxnSpPr>
          <p:nvPr/>
        </p:nvCxnSpPr>
        <p:spPr>
          <a:xfrm>
            <a:off x="3310968" y="3674642"/>
            <a:ext cx="2224293" cy="240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8FE72B7-5D22-4361-A16B-D0ABA9E68157}"/>
              </a:ext>
            </a:extLst>
          </p:cNvPr>
          <p:cNvSpPr/>
          <p:nvPr/>
        </p:nvSpPr>
        <p:spPr>
          <a:xfrm>
            <a:off x="1611164" y="3233710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Photodiode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BB00F1-3CBB-4D90-91CD-FA09B446AFAE}"/>
              </a:ext>
            </a:extLst>
          </p:cNvPr>
          <p:cNvCxnSpPr>
            <a:cxnSpLocks/>
          </p:cNvCxnSpPr>
          <p:nvPr/>
        </p:nvCxnSpPr>
        <p:spPr>
          <a:xfrm flipH="1">
            <a:off x="4423114" y="3794840"/>
            <a:ext cx="737755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C1EAD7-222B-4EC9-B91F-FAB393B74778}"/>
              </a:ext>
            </a:extLst>
          </p:cNvPr>
          <p:cNvSpPr txBox="1"/>
          <p:nvPr/>
        </p:nvSpPr>
        <p:spPr>
          <a:xfrm>
            <a:off x="9379219" y="3079733"/>
            <a:ext cx="2403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beam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88F57D-F521-4223-AB11-9BFCB9179113}"/>
              </a:ext>
            </a:extLst>
          </p:cNvPr>
          <p:cNvSpPr txBox="1"/>
          <p:nvPr/>
        </p:nvSpPr>
        <p:spPr>
          <a:xfrm>
            <a:off x="9308123" y="4091354"/>
            <a:ext cx="2474327" cy="1354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AEE779-B3CD-4221-A4DF-EF6625626F49}"/>
              </a:ext>
            </a:extLst>
          </p:cNvPr>
          <p:cNvSpPr txBox="1"/>
          <p:nvPr/>
        </p:nvSpPr>
        <p:spPr>
          <a:xfrm>
            <a:off x="9448299" y="3908635"/>
            <a:ext cx="219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1 - 9 MeV</a:t>
            </a:r>
          </a:p>
        </p:txBody>
      </p:sp>
    </p:spTree>
    <p:extLst>
      <p:ext uri="{BB962C8B-B14F-4D97-AF65-F5344CB8AC3E}">
        <p14:creationId xmlns:p14="http://schemas.microsoft.com/office/powerpoint/2010/main" val="24430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2CB7E-202C-4064-B540-52D58BB2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BC3ED-535F-47D0-BE30-73CB4D1F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92AF4-7F50-435E-ACE1-3CE8FA51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546" y="564333"/>
            <a:ext cx="6164907" cy="5193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937BA-8787-417F-8F2D-89491BE2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6F27BD9-3690-42D4-A227-85430C22B1D7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9DC148-C716-465F-AB6B-6C7AFA4FA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/>
          <a:stretch/>
        </p:blipFill>
        <p:spPr>
          <a:xfrm>
            <a:off x="5122823" y="2931603"/>
            <a:ext cx="2193973" cy="188072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0D3F821-E8BC-40D2-8181-0F8AD606FC6B}"/>
              </a:ext>
            </a:extLst>
          </p:cNvPr>
          <p:cNvCxnSpPr/>
          <p:nvPr/>
        </p:nvCxnSpPr>
        <p:spPr>
          <a:xfrm>
            <a:off x="3880338" y="2086708"/>
            <a:ext cx="1963616" cy="1594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64E55-B132-41B6-BDB7-5F2BE5E24849}"/>
              </a:ext>
            </a:extLst>
          </p:cNvPr>
          <p:cNvSpPr/>
          <p:nvPr/>
        </p:nvSpPr>
        <p:spPr>
          <a:xfrm>
            <a:off x="2878015" y="1346527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X3 silicon detectors 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A4637F-F0FB-4169-8248-E0591E482FAE}"/>
              </a:ext>
            </a:extLst>
          </p:cNvPr>
          <p:cNvCxnSpPr>
            <a:cxnSpLocks/>
          </p:cNvCxnSpPr>
          <p:nvPr/>
        </p:nvCxnSpPr>
        <p:spPr>
          <a:xfrm>
            <a:off x="5474677" y="937033"/>
            <a:ext cx="738553" cy="9156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549DC-6C5D-4914-9517-E048E1AE2D3C}"/>
              </a:ext>
            </a:extLst>
          </p:cNvPr>
          <p:cNvSpPr/>
          <p:nvPr/>
        </p:nvSpPr>
        <p:spPr>
          <a:xfrm>
            <a:off x="3757246" y="297080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ladder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443057-F5DA-4938-BA18-5DF8B5189B48}"/>
              </a:ext>
            </a:extLst>
          </p:cNvPr>
          <p:cNvCxnSpPr>
            <a:cxnSpLocks/>
          </p:cNvCxnSpPr>
          <p:nvPr/>
        </p:nvCxnSpPr>
        <p:spPr>
          <a:xfrm>
            <a:off x="3310968" y="3674642"/>
            <a:ext cx="2224293" cy="240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8FE72B7-5D22-4361-A16B-D0ABA9E68157}"/>
              </a:ext>
            </a:extLst>
          </p:cNvPr>
          <p:cNvSpPr/>
          <p:nvPr/>
        </p:nvSpPr>
        <p:spPr>
          <a:xfrm>
            <a:off x="1611164" y="3233710"/>
            <a:ext cx="1758462" cy="740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Photodiode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BB00F1-3CBB-4D90-91CD-FA09B446AFAE}"/>
              </a:ext>
            </a:extLst>
          </p:cNvPr>
          <p:cNvCxnSpPr>
            <a:cxnSpLocks/>
          </p:cNvCxnSpPr>
          <p:nvPr/>
        </p:nvCxnSpPr>
        <p:spPr>
          <a:xfrm flipH="1">
            <a:off x="4423114" y="3794840"/>
            <a:ext cx="737755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C1EAD7-222B-4EC9-B91F-FAB393B74778}"/>
              </a:ext>
            </a:extLst>
          </p:cNvPr>
          <p:cNvSpPr txBox="1"/>
          <p:nvPr/>
        </p:nvSpPr>
        <p:spPr>
          <a:xfrm>
            <a:off x="9379219" y="3079733"/>
            <a:ext cx="2403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beam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88F57D-F521-4223-AB11-9BFCB9179113}"/>
              </a:ext>
            </a:extLst>
          </p:cNvPr>
          <p:cNvSpPr txBox="1"/>
          <p:nvPr/>
        </p:nvSpPr>
        <p:spPr>
          <a:xfrm>
            <a:off x="9308123" y="4120662"/>
            <a:ext cx="2474327" cy="1354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AEE779-B3CD-4221-A4DF-EF6625626F49}"/>
              </a:ext>
            </a:extLst>
          </p:cNvPr>
          <p:cNvSpPr txBox="1"/>
          <p:nvPr/>
        </p:nvSpPr>
        <p:spPr>
          <a:xfrm>
            <a:off x="9448299" y="3908635"/>
            <a:ext cx="219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1 - 9 MeV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103BBA5-7858-4288-867D-D27FB0486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72" y="2086708"/>
            <a:ext cx="2769570" cy="3692761"/>
          </a:xfrm>
        </p:spPr>
      </p:pic>
    </p:spTree>
    <p:extLst>
      <p:ext uri="{BB962C8B-B14F-4D97-AF65-F5344CB8AC3E}">
        <p14:creationId xmlns:p14="http://schemas.microsoft.com/office/powerpoint/2010/main" val="808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999E-6F2C-4930-8867-0685CD97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8" y="3289390"/>
            <a:ext cx="10714892" cy="1325563"/>
          </a:xfrm>
        </p:spPr>
        <p:txBody>
          <a:bodyPr>
            <a:normAutofit/>
          </a:bodyPr>
          <a:lstStyle/>
          <a:p>
            <a:pPr algn="ctr"/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939B9-3EA7-4378-9271-C8BF4DCF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57F10-88E6-43CE-8CEC-03098A9C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7E7B7E-644B-46C9-8D35-5D997E1BB850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7B7C9-9199-4469-8A04-49CD461AC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63619"/>
            <a:ext cx="2122745" cy="1153600"/>
          </a:xfrm>
          <a:prstGeom prst="rect">
            <a:avLst/>
          </a:prstGeom>
        </p:spPr>
      </p:pic>
      <p:pic>
        <p:nvPicPr>
          <p:cNvPr id="1034" name="Picture 10" descr="Cosmic microwave background - Wikipedia">
            <a:extLst>
              <a:ext uri="{FF2B5EF4-FFF2-40B4-BE49-F238E27FC236}">
                <a16:creationId xmlns:a16="http://schemas.microsoft.com/office/drawing/2014/main" id="{7BEB0B28-B15D-4432-A9FB-E1D267F6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9" y="885607"/>
            <a:ext cx="10979063" cy="54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50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999E-6F2C-4930-8867-0685CD97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8" y="3289390"/>
            <a:ext cx="10714892" cy="1325563"/>
          </a:xfrm>
        </p:spPr>
        <p:txBody>
          <a:bodyPr>
            <a:normAutofit/>
          </a:bodyPr>
          <a:lstStyle/>
          <a:p>
            <a:pPr algn="ctr"/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939B9-3EA7-4378-9271-C8BF4DCF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57F10-88E6-43CE-8CEC-03098A9C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7E7B7E-644B-46C9-8D35-5D997E1BB850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7B7C9-9199-4469-8A04-49CD461AC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pic>
        <p:nvPicPr>
          <p:cNvPr id="11" name="Picture 10" descr="Cosmic microwave background - Wikipedia">
            <a:extLst>
              <a:ext uri="{FF2B5EF4-FFF2-40B4-BE49-F238E27FC236}">
                <a16:creationId xmlns:a16="http://schemas.microsoft.com/office/drawing/2014/main" id="{ED2C1CB8-CE76-4B68-A46E-4F589459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9" y="866818"/>
            <a:ext cx="10979063" cy="54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656BFB-4DCF-4EAC-9A15-83ACF2D9F455}"/>
              </a:ext>
            </a:extLst>
          </p:cNvPr>
          <p:cNvSpPr/>
          <p:nvPr/>
        </p:nvSpPr>
        <p:spPr>
          <a:xfrm>
            <a:off x="555821" y="3285492"/>
            <a:ext cx="11015477" cy="6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motivation: The Cosmological Lithium Problem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4AA99-01F2-4096-99E1-6D2DDAA42522}"/>
              </a:ext>
            </a:extLst>
          </p:cNvPr>
          <p:cNvSpPr txBox="1"/>
          <p:nvPr/>
        </p:nvSpPr>
        <p:spPr>
          <a:xfrm>
            <a:off x="233660" y="3301194"/>
            <a:ext cx="116695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– IFIN-HH 3MV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Tandetron</a:t>
            </a:r>
            <a:endParaRPr lang="en-US" sz="3400" i="1" dirty="0"/>
          </a:p>
        </p:txBody>
      </p:sp>
    </p:spTree>
    <p:extLst>
      <p:ext uri="{BB962C8B-B14F-4D97-AF65-F5344CB8AC3E}">
        <p14:creationId xmlns:p14="http://schemas.microsoft.com/office/powerpoint/2010/main" val="287632914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F41AC-7D48-4DD3-95D4-EA524F6D1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96B84-447A-4F19-A74A-156EC1DF9D5D}"/>
              </a:ext>
            </a:extLst>
          </p:cNvPr>
          <p:cNvSpPr txBox="1"/>
          <p:nvPr/>
        </p:nvSpPr>
        <p:spPr>
          <a:xfrm>
            <a:off x="515815" y="328247"/>
            <a:ext cx="3950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66B054-62AC-4DC9-80D8-E36C8E2C8A59}"/>
              </a:ext>
            </a:extLst>
          </p:cNvPr>
          <p:cNvSpPr txBox="1"/>
          <p:nvPr/>
        </p:nvSpPr>
        <p:spPr>
          <a:xfrm>
            <a:off x="515815" y="1049419"/>
            <a:ext cx="113831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motivation: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Cosmological Lithium Problem 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set-up 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conclusion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D8B457-14B5-49F5-9205-CE8F4D794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46034"/>
            <a:ext cx="2122745" cy="115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F0E259-343F-4B35-8E1F-98F136798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24" y="2502587"/>
            <a:ext cx="5105400" cy="44386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61D182-EFAD-4E9E-A44A-DEBBC2F4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10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999E-6F2C-4930-8867-0685CD97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8" y="3260083"/>
            <a:ext cx="10714892" cy="1325563"/>
          </a:xfrm>
        </p:spPr>
        <p:txBody>
          <a:bodyPr>
            <a:normAutofit/>
          </a:bodyPr>
          <a:lstStyle/>
          <a:p>
            <a:pPr algn="ctr"/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939B9-3EA7-4378-9271-C8BF4DCF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57F10-88E6-43CE-8CEC-03098A9C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20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7E7B7E-644B-46C9-8D35-5D997E1BB850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7B7C9-9199-4469-8A04-49CD461AC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433942-9718-42A2-B46B-5E9AA07D6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12816" r="-164" b="15963"/>
          <a:stretch/>
        </p:blipFill>
        <p:spPr>
          <a:xfrm>
            <a:off x="0" y="0"/>
            <a:ext cx="6306340" cy="3796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7A313-FE3B-4F05-AD0F-8A82AA6D7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6"/>
          <a:stretch/>
        </p:blipFill>
        <p:spPr>
          <a:xfrm>
            <a:off x="5956874" y="0"/>
            <a:ext cx="3172672" cy="4461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210960-D9E0-4F28-8D28-EBE141C57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679"/>
            <a:ext cx="4836654" cy="3627490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91F29DD-7ED6-4558-B6C6-C5076547E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33" y="3796544"/>
            <a:ext cx="3591126" cy="306145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CEB78C-7E6D-46F4-830F-B5591BA2B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02" y="3332651"/>
            <a:ext cx="5070166" cy="3525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178DA3-6A49-449C-BA0F-DEA95AA455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546" y="0"/>
            <a:ext cx="3073822" cy="3332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0EBDF-11C3-4044-B948-1B8889297D4B}"/>
              </a:ext>
            </a:extLst>
          </p:cNvPr>
          <p:cNvSpPr txBox="1"/>
          <p:nvPr/>
        </p:nvSpPr>
        <p:spPr>
          <a:xfrm>
            <a:off x="2573215" y="3701238"/>
            <a:ext cx="12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 !!</a:t>
            </a:r>
          </a:p>
        </p:txBody>
      </p:sp>
    </p:spTree>
    <p:extLst>
      <p:ext uri="{BB962C8B-B14F-4D97-AF65-F5344CB8AC3E}">
        <p14:creationId xmlns:p14="http://schemas.microsoft.com/office/powerpoint/2010/main" val="2041050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587F-E236-4172-B7F0-25E49D1D0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B01890-73E4-4B7F-AA2C-D1169E1A8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2D9DC4-F917-41EC-9AFE-4EA86F655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10606-D7CB-492B-B521-4D8A4B8B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293EE-31CF-427F-B86C-F89FCE78C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2915"/>
            <a:ext cx="5367703" cy="2785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BC200D-A7E3-470F-A769-42EF80614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648" y="0"/>
            <a:ext cx="3404088" cy="4538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BDE415-817C-4C4A-B232-D13D2293A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567" y="0"/>
            <a:ext cx="3087413" cy="49764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681931-320C-4780-B1E4-B6A95076F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485" y="3585698"/>
            <a:ext cx="4689231" cy="3272302"/>
          </a:xfrm>
          <a:prstGeom prst="rect">
            <a:avLst/>
          </a:prstGeo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FA1BE762-8753-4902-A32C-C1075E5699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23" t="1511" r="6101" b="6657"/>
          <a:stretch/>
        </p:blipFill>
        <p:spPr>
          <a:xfrm>
            <a:off x="4255477" y="2971711"/>
            <a:ext cx="3339475" cy="38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78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999E-6F2C-4930-8867-0685CD97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8" y="3289390"/>
            <a:ext cx="10714892" cy="1325563"/>
          </a:xfrm>
        </p:spPr>
        <p:txBody>
          <a:bodyPr>
            <a:normAutofit/>
          </a:bodyPr>
          <a:lstStyle/>
          <a:p>
            <a:pPr algn="ctr"/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939B9-3EA7-4378-9271-C8BF4DCF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57F10-88E6-43CE-8CEC-03098A9C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22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7E7B7E-644B-46C9-8D35-5D997E1BB850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7B7C9-9199-4469-8A04-49CD461AC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pic>
        <p:nvPicPr>
          <p:cNvPr id="1034" name="Picture 10" descr="Cosmic microwave background - Wikipedia">
            <a:extLst>
              <a:ext uri="{FF2B5EF4-FFF2-40B4-BE49-F238E27FC236}">
                <a16:creationId xmlns:a16="http://schemas.microsoft.com/office/drawing/2014/main" id="{7BEB0B28-B15D-4432-A9FB-E1D267F6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9" y="885607"/>
            <a:ext cx="10979063" cy="54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896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999E-6F2C-4930-8867-0685CD97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8" y="3289390"/>
            <a:ext cx="10714892" cy="1325563"/>
          </a:xfrm>
        </p:spPr>
        <p:txBody>
          <a:bodyPr>
            <a:normAutofit/>
          </a:bodyPr>
          <a:lstStyle/>
          <a:p>
            <a:pPr algn="ctr"/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939B9-3EA7-4378-9271-C8BF4DCF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57F10-88E6-43CE-8CEC-03098A9C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7E7B7E-644B-46C9-8D35-5D997E1BB850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7B7C9-9199-4469-8A04-49CD461AC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pic>
        <p:nvPicPr>
          <p:cNvPr id="11" name="Picture 10" descr="Cosmic microwave background - Wikipedia">
            <a:extLst>
              <a:ext uri="{FF2B5EF4-FFF2-40B4-BE49-F238E27FC236}">
                <a16:creationId xmlns:a16="http://schemas.microsoft.com/office/drawing/2014/main" id="{ED2C1CB8-CE76-4B68-A46E-4F589459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9" y="866818"/>
            <a:ext cx="10979063" cy="54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656BFB-4DCF-4EAC-9A15-83ACF2D9F455}"/>
              </a:ext>
            </a:extLst>
          </p:cNvPr>
          <p:cNvSpPr/>
          <p:nvPr/>
        </p:nvSpPr>
        <p:spPr>
          <a:xfrm>
            <a:off x="555821" y="3285492"/>
            <a:ext cx="11015477" cy="6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motivation: The Cosmological Lithium Problem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4AA99-01F2-4096-99E1-6D2DDAA42522}"/>
              </a:ext>
            </a:extLst>
          </p:cNvPr>
          <p:cNvSpPr txBox="1"/>
          <p:nvPr/>
        </p:nvSpPr>
        <p:spPr>
          <a:xfrm>
            <a:off x="233660" y="3301194"/>
            <a:ext cx="116695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conclusion</a:t>
            </a:r>
            <a:endParaRPr lang="en-US" sz="3400" i="1" dirty="0"/>
          </a:p>
        </p:txBody>
      </p:sp>
    </p:spTree>
    <p:extLst>
      <p:ext uri="{BB962C8B-B14F-4D97-AF65-F5344CB8AC3E}">
        <p14:creationId xmlns:p14="http://schemas.microsoft.com/office/powerpoint/2010/main" val="219048192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689-3791-47C9-8D6E-B3650A58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7182E-25D3-45AF-A044-D0C26557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24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291DB1-8E23-4837-894E-1EF8B9288C28}"/>
              </a:ext>
            </a:extLst>
          </p:cNvPr>
          <p:cNvSpPr txBox="1">
            <a:spLocks/>
          </p:cNvSpPr>
          <p:nvPr/>
        </p:nvSpPr>
        <p:spPr>
          <a:xfrm>
            <a:off x="233660" y="60052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52A8F8-127B-40CD-BAD0-6F9A175FC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00" y="-6364"/>
            <a:ext cx="4642189" cy="31657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09267-AC27-41AF-8A38-6623FECE5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6" y="1821487"/>
            <a:ext cx="2754169" cy="36722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6C431F-2436-4460-87B8-B3EEDBF83E75}"/>
              </a:ext>
            </a:extLst>
          </p:cNvPr>
          <p:cNvSpPr txBox="1"/>
          <p:nvPr/>
        </p:nvSpPr>
        <p:spPr>
          <a:xfrm>
            <a:off x="530617" y="5710019"/>
            <a:ext cx="260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Magic wand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(triple alpha source)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DD953A-D553-477B-976B-79435C6480F8}"/>
              </a:ext>
            </a:extLst>
          </p:cNvPr>
          <p:cNvSpPr txBox="1"/>
          <p:nvPr/>
        </p:nvSpPr>
        <p:spPr>
          <a:xfrm>
            <a:off x="3446585" y="3159370"/>
            <a:ext cx="66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aseline="-25000" dirty="0"/>
              <a:t>+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AF8D62B-FCED-477C-92C5-E21DBA082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477" y="1821487"/>
            <a:ext cx="4081023" cy="305791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A12FD38-02EF-4CEE-8A2C-9C7D9C2CA223}"/>
              </a:ext>
            </a:extLst>
          </p:cNvPr>
          <p:cNvCxnSpPr>
            <a:cxnSpLocks/>
          </p:cNvCxnSpPr>
          <p:nvPr/>
        </p:nvCxnSpPr>
        <p:spPr>
          <a:xfrm flipV="1">
            <a:off x="6873838" y="2385999"/>
            <a:ext cx="798746" cy="6927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DF3854-9F69-43E7-AC84-4AB6689B0018}"/>
              </a:ext>
            </a:extLst>
          </p:cNvPr>
          <p:cNvSpPr txBox="1"/>
          <p:nvPr/>
        </p:nvSpPr>
        <p:spPr>
          <a:xfrm>
            <a:off x="162629" y="994956"/>
            <a:ext cx="3219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332573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689-3791-47C9-8D6E-B3650A58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7182E-25D3-45AF-A044-D0C26557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7985B-9A9A-46D4-8F7C-7715BABAD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63619"/>
            <a:ext cx="2122745" cy="1153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0291DB1-8E23-4837-894E-1EF8B9288C28}"/>
              </a:ext>
            </a:extLst>
          </p:cNvPr>
          <p:cNvSpPr txBox="1">
            <a:spLocks/>
          </p:cNvSpPr>
          <p:nvPr/>
        </p:nvSpPr>
        <p:spPr>
          <a:xfrm>
            <a:off x="233660" y="60052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52A8F8-127B-40CD-BAD0-6F9A175FC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00" y="-13543"/>
            <a:ext cx="4642189" cy="31657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D447EC-6AAE-4502-9894-76DD11D97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809" y="3578063"/>
            <a:ext cx="4642191" cy="31657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09267-AC27-41AF-8A38-6623FECE5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6" y="1821487"/>
            <a:ext cx="2754169" cy="36722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6C431F-2436-4460-87B8-B3EEDBF83E75}"/>
              </a:ext>
            </a:extLst>
          </p:cNvPr>
          <p:cNvSpPr txBox="1"/>
          <p:nvPr/>
        </p:nvSpPr>
        <p:spPr>
          <a:xfrm>
            <a:off x="530617" y="5710019"/>
            <a:ext cx="260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Magic wand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(triple alpha source)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DD953A-D553-477B-976B-79435C6480F8}"/>
              </a:ext>
            </a:extLst>
          </p:cNvPr>
          <p:cNvSpPr txBox="1"/>
          <p:nvPr/>
        </p:nvSpPr>
        <p:spPr>
          <a:xfrm>
            <a:off x="3446585" y="3159370"/>
            <a:ext cx="66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aseline="-25000" dirty="0"/>
              <a:t>+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A12FD38-02EF-4CEE-8A2C-9C7D9C2CA223}"/>
              </a:ext>
            </a:extLst>
          </p:cNvPr>
          <p:cNvCxnSpPr>
            <a:cxnSpLocks/>
          </p:cNvCxnSpPr>
          <p:nvPr/>
        </p:nvCxnSpPr>
        <p:spPr>
          <a:xfrm flipV="1">
            <a:off x="6882164" y="2397369"/>
            <a:ext cx="798746" cy="6927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4E2DFBA-E900-4030-B854-6F22B1EC09AD}"/>
              </a:ext>
            </a:extLst>
          </p:cNvPr>
          <p:cNvCxnSpPr>
            <a:cxnSpLocks/>
          </p:cNvCxnSpPr>
          <p:nvPr/>
        </p:nvCxnSpPr>
        <p:spPr>
          <a:xfrm>
            <a:off x="6633160" y="4683889"/>
            <a:ext cx="1050945" cy="5620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C21C9FD-93D5-49C4-8E8D-472B3006816B}"/>
              </a:ext>
            </a:extLst>
          </p:cNvPr>
          <p:cNvSpPr txBox="1"/>
          <p:nvPr/>
        </p:nvSpPr>
        <p:spPr>
          <a:xfrm>
            <a:off x="5064369" y="1317219"/>
            <a:ext cx="187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equally spaced grid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40F7AF-A813-45D0-82FA-5D06FA1D9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477" y="1821487"/>
            <a:ext cx="4081023" cy="30579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2AAFA8-F3AB-4744-A070-4C85D27C58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6" t="6837" r="44758" b="58291"/>
          <a:stretch/>
        </p:blipFill>
        <p:spPr>
          <a:xfrm rot="17927449">
            <a:off x="4867649" y="1449532"/>
            <a:ext cx="1350682" cy="32395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FEB98C-DD38-4DAE-BC43-B29F05FA5B65}"/>
              </a:ext>
            </a:extLst>
          </p:cNvPr>
          <p:cNvSpPr txBox="1"/>
          <p:nvPr/>
        </p:nvSpPr>
        <p:spPr>
          <a:xfrm>
            <a:off x="162629" y="994956"/>
            <a:ext cx="3219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2671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12222-E59A-4036-9FA0-8D0DDC2C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15" y="165832"/>
            <a:ext cx="1963615" cy="9302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36331-EE90-4A18-959F-5A8F1D4C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B4F69-DEDB-4E49-9BF9-2D9569CCE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1D9A-86BC-434B-B586-14F811DE588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0F5C8-86AB-4103-99A9-F8A526EF0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20" y="1763327"/>
            <a:ext cx="8017329" cy="4071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7FE15-E435-4D4A-B530-F609A095CC61}"/>
              </a:ext>
            </a:extLst>
          </p:cNvPr>
          <p:cNvSpPr txBox="1"/>
          <p:nvPr/>
        </p:nvSpPr>
        <p:spPr>
          <a:xfrm>
            <a:off x="9694358" y="4018057"/>
            <a:ext cx="155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LISE++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933B47-F309-4BB5-920E-C55D1BC15463}"/>
              </a:ext>
            </a:extLst>
          </p:cNvPr>
          <p:cNvSpPr txBox="1"/>
          <p:nvPr/>
        </p:nvSpPr>
        <p:spPr>
          <a:xfrm>
            <a:off x="1336431" y="1023416"/>
            <a:ext cx="9249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nergy vs. position histogram displaying the reaction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products, </a:t>
            </a:r>
            <a:r>
              <a:rPr lang="en-US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and </a:t>
            </a:r>
            <a:r>
              <a:rPr lang="en-US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He, at a 1 MeV beam energy (150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center of mass system)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5ECF2F-BE63-4E70-BECD-2CC345DAF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05004"/>
            <a:ext cx="2122745" cy="1153600"/>
          </a:xfrm>
          <a:prstGeom prst="rect">
            <a:avLst/>
          </a:prstGeom>
        </p:spPr>
      </p:pic>
      <p:pic>
        <p:nvPicPr>
          <p:cNvPr id="2050" name="Picture 2" descr="Nuclear Data Needs for LISE++">
            <a:extLst>
              <a:ext uri="{FF2B5EF4-FFF2-40B4-BE49-F238E27FC236}">
                <a16:creationId xmlns:a16="http://schemas.microsoft.com/office/drawing/2014/main" id="{793C1015-411D-4DDC-998D-44AB6B199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104" y="1953761"/>
            <a:ext cx="1553935" cy="18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987C30-201A-57A2-C685-5D5CD6AC9E89}"/>
              </a:ext>
            </a:extLst>
          </p:cNvPr>
          <p:cNvSpPr txBox="1"/>
          <p:nvPr/>
        </p:nvSpPr>
        <p:spPr>
          <a:xfrm>
            <a:off x="3325620" y="2952871"/>
            <a:ext cx="94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D245A-EC0C-41D5-2F3C-B48CB99E5A9D}"/>
              </a:ext>
            </a:extLst>
          </p:cNvPr>
          <p:cNvSpPr txBox="1"/>
          <p:nvPr/>
        </p:nvSpPr>
        <p:spPr>
          <a:xfrm>
            <a:off x="3325620" y="3614289"/>
            <a:ext cx="6095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1340141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12222-E59A-4036-9FA0-8D0DDC2C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15" y="165832"/>
            <a:ext cx="1963615" cy="9302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36331-EE90-4A18-959F-5A8F1D4C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B4F69-DEDB-4E49-9BF9-2D9569CCE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1D9A-86BC-434B-B586-14F811DE5884}" type="slidenum">
              <a:rPr lang="en-US" smtClean="0"/>
              <a:t>27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4CDB20-F7C4-4EF4-95BB-965014734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225" y="3761355"/>
            <a:ext cx="3942978" cy="2645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F799E8-4E61-4A8A-9282-CC0ED5006D46}"/>
              </a:ext>
            </a:extLst>
          </p:cNvPr>
          <p:cNvSpPr txBox="1"/>
          <p:nvPr/>
        </p:nvSpPr>
        <p:spPr>
          <a:xfrm>
            <a:off x="2813010" y="612273"/>
            <a:ext cx="56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Angular distribution of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for the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reaction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EEBE4E-67D0-42E5-BC8F-A1B194783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05004"/>
            <a:ext cx="2122745" cy="1153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DB656D-7E4C-4B9A-8B7A-D06DF28EE6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26"/>
          <a:stretch/>
        </p:blipFill>
        <p:spPr>
          <a:xfrm>
            <a:off x="5583984" y="1096107"/>
            <a:ext cx="4105073" cy="2685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BB9CB-8BE3-49CE-B19C-5C376CC58826}"/>
              </a:ext>
            </a:extLst>
          </p:cNvPr>
          <p:cNvSpPr txBox="1"/>
          <p:nvPr/>
        </p:nvSpPr>
        <p:spPr>
          <a:xfrm>
            <a:off x="9523782" y="2401841"/>
            <a:ext cx="274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Legendre polynomial fit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4A35D4-AEB2-4130-BE78-1D00ECB8E346}"/>
              </a:ext>
            </a:extLst>
          </p:cNvPr>
          <p:cNvSpPr txBox="1"/>
          <p:nvPr/>
        </p:nvSpPr>
        <p:spPr>
          <a:xfrm>
            <a:off x="6260123" y="5559917"/>
            <a:ext cx="26793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J.C. KIM J.U. KWON and B.N. SUNG. Low-energy cross sections for the </a:t>
            </a:r>
            <a:r>
              <a:rPr lang="en-US" sz="10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i(p,α)</a:t>
            </a:r>
            <a:r>
              <a:rPr lang="en-US" sz="10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b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reaction. Nuclear Physics A493, 1989.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F032CF2-FC74-4AE0-A67D-E80480A5C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783" y="2704061"/>
            <a:ext cx="2668218" cy="439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030AE0-0E27-A2A6-4EBF-8134E3EF7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17287" r="261" b="17154"/>
          <a:stretch/>
        </p:blipFill>
        <p:spPr>
          <a:xfrm>
            <a:off x="687087" y="3898534"/>
            <a:ext cx="4954115" cy="2484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7AFCA6-0BAF-D594-65EB-6D07F95CCF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8311" r="5674"/>
          <a:stretch/>
        </p:blipFill>
        <p:spPr>
          <a:xfrm>
            <a:off x="625728" y="1516377"/>
            <a:ext cx="5179497" cy="24346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0D858D-E130-F0D2-263D-65CF9CCC9B74}"/>
              </a:ext>
            </a:extLst>
          </p:cNvPr>
          <p:cNvSpPr txBox="1"/>
          <p:nvPr/>
        </p:nvSpPr>
        <p:spPr>
          <a:xfrm>
            <a:off x="4216353" y="1364343"/>
            <a:ext cx="658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CM</a:t>
            </a:r>
            <a:r>
              <a:rPr lang="en-US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289663-480E-1D8B-F7AC-598F9B47DD72}"/>
              </a:ext>
            </a:extLst>
          </p:cNvPr>
          <p:cNvSpPr txBox="1"/>
          <p:nvPr/>
        </p:nvSpPr>
        <p:spPr>
          <a:xfrm>
            <a:off x="4663402" y="1373106"/>
            <a:ext cx="113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keV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AB425A-4050-C0C6-65BC-90132A5AF6BB}"/>
              </a:ext>
            </a:extLst>
          </p:cNvPr>
          <p:cNvSpPr txBox="1"/>
          <p:nvPr/>
        </p:nvSpPr>
        <p:spPr>
          <a:xfrm>
            <a:off x="4199628" y="4002006"/>
            <a:ext cx="637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CM</a:t>
            </a:r>
            <a:r>
              <a:rPr lang="en-US" dirty="0"/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7844E5-1CC7-F243-92A6-EEC1D9B9D88B}"/>
              </a:ext>
            </a:extLst>
          </p:cNvPr>
          <p:cNvSpPr txBox="1"/>
          <p:nvPr/>
        </p:nvSpPr>
        <p:spPr>
          <a:xfrm>
            <a:off x="4724057" y="4002006"/>
            <a:ext cx="970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430 keV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B58819-23F2-A082-0FA3-7E0A52281DF1}"/>
              </a:ext>
            </a:extLst>
          </p:cNvPr>
          <p:cNvSpPr/>
          <p:nvPr/>
        </p:nvSpPr>
        <p:spPr>
          <a:xfrm>
            <a:off x="1502911" y="1301324"/>
            <a:ext cx="132347" cy="1308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9067EC-7139-ACEA-4432-AF09A5A83E8C}"/>
              </a:ext>
            </a:extLst>
          </p:cNvPr>
          <p:cNvSpPr txBox="1"/>
          <p:nvPr/>
        </p:nvSpPr>
        <p:spPr>
          <a:xfrm>
            <a:off x="1643131" y="1147045"/>
            <a:ext cx="196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my contribution</a:t>
            </a:r>
          </a:p>
        </p:txBody>
      </p:sp>
    </p:spTree>
    <p:extLst>
      <p:ext uri="{BB962C8B-B14F-4D97-AF65-F5344CB8AC3E}">
        <p14:creationId xmlns:p14="http://schemas.microsoft.com/office/powerpoint/2010/main" val="1362146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48FF9-6A77-43F1-EA9F-62AAAE341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4F4A-0A39-117B-E221-D1A5BB694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15" y="165832"/>
            <a:ext cx="1963615" cy="9302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F01BE-A21B-4629-2CB8-84F1BAA99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F8B6C-266F-D227-7581-17FD0145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1D9A-86BC-434B-B586-14F811DE5884}" type="slidenum">
              <a:rPr lang="en-US" smtClean="0"/>
              <a:t>28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9AA775-5FD6-22F1-B8FF-B7A8241786A2}"/>
              </a:ext>
            </a:extLst>
          </p:cNvPr>
          <p:cNvSpPr txBox="1"/>
          <p:nvPr/>
        </p:nvSpPr>
        <p:spPr>
          <a:xfrm>
            <a:off x="3267808" y="612272"/>
            <a:ext cx="56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differential cross section for the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reaction: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4D3DDF-9B1D-C029-9A25-BE0A6EB79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05004"/>
            <a:ext cx="2122745" cy="115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81AC11-E8ED-EBD6-E1ED-2BAD0364A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6" y="939687"/>
            <a:ext cx="6687614" cy="516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EC55E8-FBA4-3960-7521-2B356A08E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663" y="1793620"/>
            <a:ext cx="3962953" cy="7430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079746-EA24-BCC9-9A49-29135A4E1E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744" r="52865" b="-1796"/>
          <a:stretch/>
        </p:blipFill>
        <p:spPr>
          <a:xfrm>
            <a:off x="7354800" y="2722593"/>
            <a:ext cx="2115354" cy="2401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6DED8E-8A11-65B5-247C-F79FAED0B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663" y="2929225"/>
            <a:ext cx="4538981" cy="99969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B034E7A-CE99-C000-88CB-62E5EA127A5D}"/>
              </a:ext>
            </a:extLst>
          </p:cNvPr>
          <p:cNvSpPr/>
          <p:nvPr/>
        </p:nvSpPr>
        <p:spPr>
          <a:xfrm>
            <a:off x="10521305" y="3325516"/>
            <a:ext cx="1321339" cy="186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ECB804-2A78-E27D-BBD6-0DACBA8AE340}"/>
              </a:ext>
            </a:extLst>
          </p:cNvPr>
          <p:cNvSpPr/>
          <p:nvPr/>
        </p:nvSpPr>
        <p:spPr>
          <a:xfrm>
            <a:off x="8431462" y="3011112"/>
            <a:ext cx="450450" cy="171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B85471-2922-302A-47E5-3482D2305F11}"/>
              </a:ext>
            </a:extLst>
          </p:cNvPr>
          <p:cNvSpPr txBox="1"/>
          <p:nvPr/>
        </p:nvSpPr>
        <p:spPr>
          <a:xfrm>
            <a:off x="8351672" y="2951831"/>
            <a:ext cx="704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12741F-CE55-7C1A-AAF2-617E3E494E00}"/>
              </a:ext>
            </a:extLst>
          </p:cNvPr>
          <p:cNvSpPr txBox="1"/>
          <p:nvPr/>
        </p:nvSpPr>
        <p:spPr>
          <a:xfrm>
            <a:off x="3424361" y="1369064"/>
            <a:ext cx="1228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241A4B-72B1-C732-C73E-00B5643B2BDC}"/>
              </a:ext>
            </a:extLst>
          </p:cNvPr>
          <p:cNvSpPr txBox="1"/>
          <p:nvPr/>
        </p:nvSpPr>
        <p:spPr>
          <a:xfrm>
            <a:off x="5730874" y="1980481"/>
            <a:ext cx="1300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MeV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C2D97-A62A-46DE-3B27-998CE3BF57E6}"/>
              </a:ext>
            </a:extLst>
          </p:cNvPr>
          <p:cNvSpPr/>
          <p:nvPr/>
        </p:nvSpPr>
        <p:spPr>
          <a:xfrm rot="16200000">
            <a:off x="264413" y="3721664"/>
            <a:ext cx="1659898" cy="238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D0F9D-2FA8-2B81-D4C2-5768A1F65D40}"/>
              </a:ext>
            </a:extLst>
          </p:cNvPr>
          <p:cNvSpPr txBox="1"/>
          <p:nvPr/>
        </p:nvSpPr>
        <p:spPr>
          <a:xfrm rot="16200000">
            <a:off x="-76678" y="3495383"/>
            <a:ext cx="238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cross section</a:t>
            </a:r>
          </a:p>
        </p:txBody>
      </p:sp>
    </p:spTree>
    <p:extLst>
      <p:ext uri="{BB962C8B-B14F-4D97-AF65-F5344CB8AC3E}">
        <p14:creationId xmlns:p14="http://schemas.microsoft.com/office/powerpoint/2010/main" val="1808124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15A8E-29F9-4CF9-AA91-9B474110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08" y="1614611"/>
            <a:ext cx="10484761" cy="4279483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dirty="0"/>
              <a:t>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reaction measurement could contribute to 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the discrepancies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previous measurements.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dirty="0"/>
              <a:t>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reaction is deeply connected with the 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Cosmological Lithium Problem.</a:t>
            </a:r>
          </a:p>
          <a:p>
            <a:pPr marL="0" indent="0">
              <a:buNone/>
            </a:pP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was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we managed to get 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data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multiple beam energies.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37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angular distribution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has been determined for energies ranging from 150 keV to 430 keV in the center of mass system. The distributions are in agreement with previous measurements.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cross section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has also been determined.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subject to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analysis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FEBFFC-F822-4B1D-8D5F-8C977B4EF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D17CF-DF9E-40F8-A8F4-2BE135F12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E450BF-C2B7-437D-8D98-A3B482F12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34311"/>
            <a:ext cx="2122745" cy="1153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C14700-D3D9-4ECA-9F31-B0ADEF17F317}"/>
              </a:ext>
            </a:extLst>
          </p:cNvPr>
          <p:cNvSpPr txBox="1">
            <a:spLocks/>
          </p:cNvSpPr>
          <p:nvPr/>
        </p:nvSpPr>
        <p:spPr>
          <a:xfrm>
            <a:off x="233659" y="60052"/>
            <a:ext cx="62843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5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999E-6F2C-4930-8867-0685CD97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8" y="3289390"/>
            <a:ext cx="10714892" cy="1325563"/>
          </a:xfrm>
        </p:spPr>
        <p:txBody>
          <a:bodyPr>
            <a:normAutofit/>
          </a:bodyPr>
          <a:lstStyle/>
          <a:p>
            <a:pPr algn="ctr"/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939B9-3EA7-4378-9271-C8BF4DCF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57F10-88E6-43CE-8CEC-03098A9C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7E7B7E-644B-46C9-8D35-5D997E1BB850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7B7C9-9199-4469-8A04-49CD461AC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pic>
        <p:nvPicPr>
          <p:cNvPr id="1034" name="Picture 10" descr="Cosmic microwave background - Wikipedia">
            <a:extLst>
              <a:ext uri="{FF2B5EF4-FFF2-40B4-BE49-F238E27FC236}">
                <a16:creationId xmlns:a16="http://schemas.microsoft.com/office/drawing/2014/main" id="{7BEB0B28-B15D-4432-A9FB-E1D267F6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9" y="885607"/>
            <a:ext cx="10979063" cy="54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80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3E8160-6025-4EA4-8026-5DC196F0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F568E-5774-459A-857C-AFDF54ED32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7B029-2FF7-49A9-B8A6-E8E85F571903}"/>
              </a:ext>
            </a:extLst>
          </p:cNvPr>
          <p:cNvSpPr txBox="1"/>
          <p:nvPr/>
        </p:nvSpPr>
        <p:spPr>
          <a:xfrm>
            <a:off x="8229601" y="6211669"/>
            <a:ext cx="402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68797B7-BFD1-4FAB-956A-B7D94464A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269" y="2235200"/>
            <a:ext cx="10521461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 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9C311A-A809-4E73-BFDA-76059916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3723" cy="8817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9FC504-76AD-4129-BF2A-ECE77CBEEEA4}"/>
              </a:ext>
            </a:extLst>
          </p:cNvPr>
          <p:cNvSpPr txBox="1"/>
          <p:nvPr/>
        </p:nvSpPr>
        <p:spPr>
          <a:xfrm>
            <a:off x="46893" y="5605744"/>
            <a:ext cx="5615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5DADC1-F044-4D91-A2B8-04ED97DD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</p:spTree>
    <p:extLst>
      <p:ext uri="{BB962C8B-B14F-4D97-AF65-F5344CB8AC3E}">
        <p14:creationId xmlns:p14="http://schemas.microsoft.com/office/powerpoint/2010/main" val="2585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999E-6F2C-4930-8867-0685CD97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8" y="3289390"/>
            <a:ext cx="10714892" cy="1325563"/>
          </a:xfrm>
        </p:spPr>
        <p:txBody>
          <a:bodyPr>
            <a:normAutofit/>
          </a:bodyPr>
          <a:lstStyle/>
          <a:p>
            <a:pPr algn="ctr"/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939B9-3EA7-4378-9271-C8BF4DCF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57F10-88E6-43CE-8CEC-03098A9C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7E7B7E-644B-46C9-8D35-5D997E1BB850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7B7C9-9199-4469-8A04-49CD461AC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pic>
        <p:nvPicPr>
          <p:cNvPr id="11" name="Picture 10" descr="Cosmic microwave background - Wikipedia">
            <a:extLst>
              <a:ext uri="{FF2B5EF4-FFF2-40B4-BE49-F238E27FC236}">
                <a16:creationId xmlns:a16="http://schemas.microsoft.com/office/drawing/2014/main" id="{ED2C1CB8-CE76-4B68-A46E-4F589459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9" y="866818"/>
            <a:ext cx="10979063" cy="54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656BFB-4DCF-4EAC-9A15-83ACF2D9F455}"/>
              </a:ext>
            </a:extLst>
          </p:cNvPr>
          <p:cNvSpPr/>
          <p:nvPr/>
        </p:nvSpPr>
        <p:spPr>
          <a:xfrm>
            <a:off x="555821" y="3285492"/>
            <a:ext cx="11015477" cy="6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motivation: The Cosmological Lithium Problem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4AA99-01F2-4096-99E1-6D2DDAA42522}"/>
              </a:ext>
            </a:extLst>
          </p:cNvPr>
          <p:cNvSpPr txBox="1"/>
          <p:nvPr/>
        </p:nvSpPr>
        <p:spPr>
          <a:xfrm>
            <a:off x="233660" y="3301194"/>
            <a:ext cx="116695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motivation: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Cosmological Lithium Problem</a:t>
            </a:r>
            <a:endParaRPr lang="en-US" sz="3400" i="1" dirty="0"/>
          </a:p>
        </p:txBody>
      </p:sp>
    </p:spTree>
    <p:extLst>
      <p:ext uri="{BB962C8B-B14F-4D97-AF65-F5344CB8AC3E}">
        <p14:creationId xmlns:p14="http://schemas.microsoft.com/office/powerpoint/2010/main" val="241988951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703D-77B8-4BEC-B643-DCDEB6DA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688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Li problem?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61D8D5-1F40-418D-84C5-B4F0D5F09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18663-9A22-45BE-A5D5-E9F76911C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EC823F-2833-4366-9302-C15A75B9EADB}"/>
              </a:ext>
            </a:extLst>
          </p:cNvPr>
          <p:cNvSpPr txBox="1"/>
          <p:nvPr/>
        </p:nvSpPr>
        <p:spPr>
          <a:xfrm>
            <a:off x="7854461" y="5974643"/>
            <a:ext cx="34993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lithium-7 in old stars than predicted?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4C3806-E649-414C-A3D1-A38035764AFB}"/>
              </a:ext>
            </a:extLst>
          </p:cNvPr>
          <p:cNvSpPr txBox="1"/>
          <p:nvPr/>
        </p:nvSpPr>
        <p:spPr>
          <a:xfrm>
            <a:off x="703385" y="5892581"/>
            <a:ext cx="37572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light lithium in old stars than predicted by BBN?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989F64-312C-4192-A7F2-F1845A820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2FECBA9-82F9-4F75-AB75-1CFD86D061A1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691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A861-A8AF-4A67-8154-40860F377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60" y="89360"/>
            <a:ext cx="2889739" cy="1325563"/>
          </a:xfrm>
        </p:spPr>
        <p:txBody>
          <a:bodyPr/>
          <a:lstStyle/>
          <a:p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FC11F-03BC-4533-A327-F657F74B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5384E-228D-4613-ABE5-EE196288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A540AF-F4A2-4493-B104-98B89CB00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75342"/>
            <a:ext cx="2122745" cy="11536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7F5CC7-D925-4E97-B6E2-E9CC20C4A7BE}"/>
              </a:ext>
            </a:extLst>
          </p:cNvPr>
          <p:cNvCxnSpPr>
            <a:cxnSpLocks/>
          </p:cNvCxnSpPr>
          <p:nvPr/>
        </p:nvCxnSpPr>
        <p:spPr>
          <a:xfrm flipV="1">
            <a:off x="539261" y="3499339"/>
            <a:ext cx="1113692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Big Bang Nucleosynthesis">
            <a:extLst>
              <a:ext uri="{FF2B5EF4-FFF2-40B4-BE49-F238E27FC236}">
                <a16:creationId xmlns:a16="http://schemas.microsoft.com/office/drawing/2014/main" id="{FBF57D55-FA3E-4534-A563-50F3176B4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72" y="1174980"/>
            <a:ext cx="2488791" cy="201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8C441C-6EC7-4B47-81B6-C0C8CC91E401}"/>
              </a:ext>
            </a:extLst>
          </p:cNvPr>
          <p:cNvCxnSpPr>
            <a:cxnSpLocks/>
          </p:cNvCxnSpPr>
          <p:nvPr/>
        </p:nvCxnSpPr>
        <p:spPr>
          <a:xfrm>
            <a:off x="744415" y="3402622"/>
            <a:ext cx="0" cy="1934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507107-A388-4143-A3B5-9164617DDB95}"/>
              </a:ext>
            </a:extLst>
          </p:cNvPr>
          <p:cNvCxnSpPr>
            <a:cxnSpLocks/>
          </p:cNvCxnSpPr>
          <p:nvPr/>
        </p:nvCxnSpPr>
        <p:spPr>
          <a:xfrm>
            <a:off x="2444261" y="3402621"/>
            <a:ext cx="0" cy="1934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FD7740-2D17-4C23-90B1-4685D8BD9845}"/>
              </a:ext>
            </a:extLst>
          </p:cNvPr>
          <p:cNvCxnSpPr>
            <a:cxnSpLocks/>
          </p:cNvCxnSpPr>
          <p:nvPr/>
        </p:nvCxnSpPr>
        <p:spPr>
          <a:xfrm>
            <a:off x="4507523" y="3402620"/>
            <a:ext cx="0" cy="1934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6F04B8-1A2B-4921-89A0-1C9DF53FA719}"/>
              </a:ext>
            </a:extLst>
          </p:cNvPr>
          <p:cNvSpPr txBox="1"/>
          <p:nvPr/>
        </p:nvSpPr>
        <p:spPr>
          <a:xfrm>
            <a:off x="609599" y="3679598"/>
            <a:ext cx="63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A9472F-61D7-4EDB-9AF3-CAA77897FAAA}"/>
              </a:ext>
            </a:extLst>
          </p:cNvPr>
          <p:cNvSpPr txBox="1"/>
          <p:nvPr/>
        </p:nvSpPr>
        <p:spPr>
          <a:xfrm>
            <a:off x="246185" y="2175749"/>
            <a:ext cx="13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Bang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888F0E-3A0F-436F-8CDA-B973B856FB22}"/>
              </a:ext>
            </a:extLst>
          </p:cNvPr>
          <p:cNvSpPr txBox="1"/>
          <p:nvPr/>
        </p:nvSpPr>
        <p:spPr>
          <a:xfrm>
            <a:off x="609599" y="2740828"/>
            <a:ext cx="35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3DA1D3-1F56-40CA-AFD6-70AF8C01D7E4}"/>
              </a:ext>
            </a:extLst>
          </p:cNvPr>
          <p:cNvSpPr txBox="1"/>
          <p:nvPr/>
        </p:nvSpPr>
        <p:spPr>
          <a:xfrm>
            <a:off x="2121075" y="3679594"/>
            <a:ext cx="101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min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B44355-B271-404C-82F3-8AB367DE1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3"/>
          <a:stretch/>
        </p:blipFill>
        <p:spPr>
          <a:xfrm>
            <a:off x="9882033" y="1693539"/>
            <a:ext cx="1700368" cy="15216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85D72CE-3798-4126-8AA7-82DA2696A630}"/>
              </a:ext>
            </a:extLst>
          </p:cNvPr>
          <p:cNvSpPr txBox="1"/>
          <p:nvPr/>
        </p:nvSpPr>
        <p:spPr>
          <a:xfrm>
            <a:off x="3979985" y="2936574"/>
            <a:ext cx="1541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380 000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0" descr="Cosmic microwave background - Wikipedia">
            <a:extLst>
              <a:ext uri="{FF2B5EF4-FFF2-40B4-BE49-F238E27FC236}">
                <a16:creationId xmlns:a16="http://schemas.microsoft.com/office/drawing/2014/main" id="{63F5907C-1501-4039-8027-1E54971E2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61" y="3692765"/>
            <a:ext cx="3980510" cy="19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69210DA-2576-4790-8434-A18FEF0A3111}"/>
              </a:ext>
            </a:extLst>
          </p:cNvPr>
          <p:cNvSpPr txBox="1"/>
          <p:nvPr/>
        </p:nvSpPr>
        <p:spPr>
          <a:xfrm>
            <a:off x="2819399" y="5756566"/>
            <a:ext cx="333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Cosmic Microwave Background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8E3555-B3CA-46ED-8C91-E3D353E14395}"/>
              </a:ext>
            </a:extLst>
          </p:cNvPr>
          <p:cNvSpPr txBox="1"/>
          <p:nvPr/>
        </p:nvSpPr>
        <p:spPr>
          <a:xfrm>
            <a:off x="6154615" y="3641837"/>
            <a:ext cx="1277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1F28A1-CA6A-4DBF-A30E-8F90622B4D5B}"/>
              </a:ext>
            </a:extLst>
          </p:cNvPr>
          <p:cNvCxnSpPr>
            <a:cxnSpLocks/>
          </p:cNvCxnSpPr>
          <p:nvPr/>
        </p:nvCxnSpPr>
        <p:spPr>
          <a:xfrm>
            <a:off x="6582508" y="3402620"/>
            <a:ext cx="0" cy="1934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2" name="Picture 2" descr="Types | Galaxies – NASA Universe Exploration">
            <a:extLst>
              <a:ext uri="{FF2B5EF4-FFF2-40B4-BE49-F238E27FC236}">
                <a16:creationId xmlns:a16="http://schemas.microsoft.com/office/drawing/2014/main" id="{D5F5AD2D-38D5-4FB2-9902-E88767227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87" y="940577"/>
            <a:ext cx="2838416" cy="22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EDD0865-F7A8-4A93-83FA-4C9EDFBB2539}"/>
              </a:ext>
            </a:extLst>
          </p:cNvPr>
          <p:cNvSpPr txBox="1"/>
          <p:nvPr/>
        </p:nvSpPr>
        <p:spPr>
          <a:xfrm>
            <a:off x="5754264" y="504587"/>
            <a:ext cx="177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galaxy formation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888F2F-9CD6-4290-9AFA-B7D925D853DC}"/>
              </a:ext>
            </a:extLst>
          </p:cNvPr>
          <p:cNvSpPr txBox="1"/>
          <p:nvPr/>
        </p:nvSpPr>
        <p:spPr>
          <a:xfrm>
            <a:off x="8437082" y="2865464"/>
            <a:ext cx="82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D394592-95EA-4365-BE64-AB0772888020}"/>
              </a:ext>
            </a:extLst>
          </p:cNvPr>
          <p:cNvCxnSpPr>
            <a:cxnSpLocks/>
          </p:cNvCxnSpPr>
          <p:nvPr/>
        </p:nvCxnSpPr>
        <p:spPr>
          <a:xfrm>
            <a:off x="8798170" y="3396758"/>
            <a:ext cx="0" cy="1934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4" name="Picture 4" descr="Spacepedia | Solar System Scope">
            <a:extLst>
              <a:ext uri="{FF2B5EF4-FFF2-40B4-BE49-F238E27FC236}">
                <a16:creationId xmlns:a16="http://schemas.microsoft.com/office/drawing/2014/main" id="{CEECE8E9-65C2-48AB-9569-DED689B9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881" y="3441807"/>
            <a:ext cx="3084577" cy="30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4C29993-759E-4269-B852-90C6DB6DE9B7}"/>
              </a:ext>
            </a:extLst>
          </p:cNvPr>
          <p:cNvCxnSpPr>
            <a:cxnSpLocks/>
          </p:cNvCxnSpPr>
          <p:nvPr/>
        </p:nvCxnSpPr>
        <p:spPr>
          <a:xfrm>
            <a:off x="10955216" y="3396758"/>
            <a:ext cx="0" cy="1934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3AAFB8A-8E1A-4401-B6AF-A5309D7D65EA}"/>
              </a:ext>
            </a:extLst>
          </p:cNvPr>
          <p:cNvSpPr txBox="1"/>
          <p:nvPr/>
        </p:nvSpPr>
        <p:spPr>
          <a:xfrm>
            <a:off x="10448193" y="3589107"/>
            <a:ext cx="1014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13.7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4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2CAF7-7215-42F9-B31F-395D34467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60" y="89360"/>
            <a:ext cx="3077308" cy="1325563"/>
          </a:xfrm>
        </p:spPr>
        <p:txBody>
          <a:bodyPr/>
          <a:lstStyle/>
          <a:p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7093B-0080-4226-9A8C-06FBFD421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45C57-D329-4A41-8C57-07AE74B59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0561BB-C331-420F-9E60-273206717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75342"/>
            <a:ext cx="2122745" cy="115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1DD108-4D43-419B-BD9E-A75927137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5" r="4051"/>
          <a:stretch/>
        </p:blipFill>
        <p:spPr>
          <a:xfrm>
            <a:off x="3841728" y="1100766"/>
            <a:ext cx="5430513" cy="5299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D15B78-8F29-4B37-8AA0-B91B03D9A8EF}"/>
              </a:ext>
            </a:extLst>
          </p:cNvPr>
          <p:cNvSpPr txBox="1"/>
          <p:nvPr/>
        </p:nvSpPr>
        <p:spPr>
          <a:xfrm>
            <a:off x="9359917" y="5191871"/>
            <a:ext cx="2520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6,7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 abundance as a function of the baryonic density of the Universe.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4FA36A-1C85-40F9-B7EE-B797E7F35FCE}"/>
              </a:ext>
            </a:extLst>
          </p:cNvPr>
          <p:cNvSpPr txBox="1"/>
          <p:nvPr/>
        </p:nvSpPr>
        <p:spPr>
          <a:xfrm>
            <a:off x="9500224" y="1537371"/>
            <a:ext cx="2459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we approach this problem?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E22D46-7F87-4D1B-850B-5C58CDD5A139}"/>
              </a:ext>
            </a:extLst>
          </p:cNvPr>
          <p:cNvSpPr txBox="1"/>
          <p:nvPr/>
        </p:nvSpPr>
        <p:spPr>
          <a:xfrm>
            <a:off x="9359917" y="2392131"/>
            <a:ext cx="2901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solutions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beyond the Standard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B8C4E4-9CD8-4134-986C-85907F32917C}"/>
              </a:ext>
            </a:extLst>
          </p:cNvPr>
          <p:cNvSpPr txBox="1"/>
          <p:nvPr/>
        </p:nvSpPr>
        <p:spPr>
          <a:xfrm>
            <a:off x="5802923" y="6121542"/>
            <a:ext cx="2409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131314"/>
                </a:solidFill>
                <a:effectLst/>
                <a:latin typeface="Manrope Var"/>
              </a:rPr>
              <a:t>F. </a:t>
            </a:r>
            <a:r>
              <a:rPr lang="en-US" b="1" i="0" dirty="0" err="1">
                <a:solidFill>
                  <a:srgbClr val="131314"/>
                </a:solidFill>
                <a:effectLst/>
                <a:latin typeface="Manrope Var"/>
              </a:rPr>
              <a:t>Hammache</a:t>
            </a:r>
            <a:r>
              <a:rPr lang="en-US" b="1" i="0" dirty="0">
                <a:solidFill>
                  <a:srgbClr val="131314"/>
                </a:solidFill>
                <a:effectLst/>
                <a:latin typeface="Manrope Var"/>
              </a:rPr>
              <a:t> et al.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029F4-8015-4804-875A-B88CA1F5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60" y="1053124"/>
            <a:ext cx="3802534" cy="5485788"/>
          </a:xfrm>
          <a:prstGeom prst="rect">
            <a:avLst/>
          </a:prstGeom>
        </p:spPr>
      </p:pic>
      <p:pic>
        <p:nvPicPr>
          <p:cNvPr id="2050" name="Picture 2" descr="Classic Sad Face | Roblox Item - Rolimon's">
            <a:extLst>
              <a:ext uri="{FF2B5EF4-FFF2-40B4-BE49-F238E27FC236}">
                <a16:creationId xmlns:a16="http://schemas.microsoft.com/office/drawing/2014/main" id="{0365DA79-8460-495F-A78A-89F4138B7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595" y="3712521"/>
            <a:ext cx="1358776" cy="13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0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A861-A8AF-4A67-8154-40860F377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60" y="89360"/>
            <a:ext cx="2889739" cy="1325563"/>
          </a:xfrm>
        </p:spPr>
        <p:txBody>
          <a:bodyPr/>
          <a:lstStyle/>
          <a:p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B1C044-C035-475B-9B08-01F02755D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61" y="1520824"/>
            <a:ext cx="5417566" cy="46806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FC11F-03BC-4533-A327-F657F74B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5384E-228D-4613-ABE5-EE196288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C0187A-6F44-4D19-AD54-2DB6FA308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55" y="1390330"/>
            <a:ext cx="7246910" cy="4077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540AF-F4A2-4493-B104-98B89CB0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75342"/>
            <a:ext cx="2122745" cy="115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65B83B-EF8C-433C-9B49-968C6229C86F}"/>
              </a:ext>
            </a:extLst>
          </p:cNvPr>
          <p:cNvSpPr txBox="1"/>
          <p:nvPr/>
        </p:nvSpPr>
        <p:spPr>
          <a:xfrm>
            <a:off x="6828692" y="5467669"/>
            <a:ext cx="445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Discrepancies arise below Ep = 3MeV</a:t>
            </a:r>
          </a:p>
        </p:txBody>
      </p:sp>
    </p:spTree>
    <p:extLst>
      <p:ext uri="{BB962C8B-B14F-4D97-AF65-F5344CB8AC3E}">
        <p14:creationId xmlns:p14="http://schemas.microsoft.com/office/powerpoint/2010/main" val="527672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999E-6F2C-4930-8867-0685CD97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8" y="3289390"/>
            <a:ext cx="10714892" cy="1325563"/>
          </a:xfrm>
        </p:spPr>
        <p:txBody>
          <a:bodyPr>
            <a:normAutofit/>
          </a:bodyPr>
          <a:lstStyle/>
          <a:p>
            <a:pPr algn="ctr"/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939B9-3EA7-4378-9271-C8BF4DCF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Lupoae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57F10-88E6-43CE-8CEC-03098A9C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14AF-30F1-4941-B978-34C91336BE18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7E7B7E-644B-46C9-8D35-5D997E1BB850}"/>
              </a:ext>
            </a:extLst>
          </p:cNvPr>
          <p:cNvSpPr txBox="1">
            <a:spLocks/>
          </p:cNvSpPr>
          <p:nvPr/>
        </p:nvSpPr>
        <p:spPr>
          <a:xfrm>
            <a:off x="233660" y="89360"/>
            <a:ext cx="3077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Li(p,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7B7C9-9199-4469-8A04-49CD461AC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5" y="192927"/>
            <a:ext cx="2122745" cy="1153600"/>
          </a:xfrm>
          <a:prstGeom prst="rect">
            <a:avLst/>
          </a:prstGeom>
        </p:spPr>
      </p:pic>
      <p:pic>
        <p:nvPicPr>
          <p:cNvPr id="1034" name="Picture 10" descr="Cosmic microwave background - Wikipedia">
            <a:extLst>
              <a:ext uri="{FF2B5EF4-FFF2-40B4-BE49-F238E27FC236}">
                <a16:creationId xmlns:a16="http://schemas.microsoft.com/office/drawing/2014/main" id="{7BEB0B28-B15D-4432-A9FB-E1D267F6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9" y="885607"/>
            <a:ext cx="10979063" cy="54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1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27662</TotalTime>
  <Words>814</Words>
  <Application>Microsoft Office PowerPoint</Application>
  <PresentationFormat>Widescreen</PresentationFormat>
  <Paragraphs>200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Manrope Var</vt:lpstr>
      <vt:lpstr>Times New Roman</vt:lpstr>
      <vt:lpstr>Office Theme</vt:lpstr>
      <vt:lpstr>1_Office Theme</vt:lpstr>
      <vt:lpstr>The Cosmological Lithium Problem</vt:lpstr>
      <vt:lpstr>PowerPoint Presentation</vt:lpstr>
      <vt:lpstr> </vt:lpstr>
      <vt:lpstr> </vt:lpstr>
      <vt:lpstr>Which Li problem? </vt:lpstr>
      <vt:lpstr>6Li(p,α)3He</vt:lpstr>
      <vt:lpstr>6Li(p,α)3He</vt:lpstr>
      <vt:lpstr>6Li(p,α)3He</vt:lpstr>
      <vt:lpstr> </vt:lpstr>
      <vt:lpstr> </vt:lpstr>
      <vt:lpstr>6Li(p,α)3He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PowerPoint Presentation</vt:lpstr>
      <vt:lpstr>Results</vt:lpstr>
      <vt:lpstr>Results</vt:lpstr>
      <vt:lpstr>Results</vt:lpstr>
      <vt:lpstr>PowerPoint Presentation</vt:lpstr>
      <vt:lpstr>Thank you for your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Cosmological Lithium Problem</dc:title>
  <dc:creator>ana.lupoae@gmail.com</dc:creator>
  <cp:lastModifiedBy>Ana Lupoae</cp:lastModifiedBy>
  <cp:revision>109</cp:revision>
  <dcterms:created xsi:type="dcterms:W3CDTF">2024-01-16T14:00:48Z</dcterms:created>
  <dcterms:modified xsi:type="dcterms:W3CDTF">2025-02-24T21:03:22Z</dcterms:modified>
</cp:coreProperties>
</file>