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9"/>
  </p:notesMasterIdLst>
  <p:sldIdLst>
    <p:sldId id="256" r:id="rId2"/>
    <p:sldId id="270" r:id="rId3"/>
    <p:sldId id="269" r:id="rId4"/>
    <p:sldId id="262" r:id="rId5"/>
    <p:sldId id="259" r:id="rId6"/>
    <p:sldId id="260" r:id="rId7"/>
    <p:sldId id="257" r:id="rId8"/>
    <p:sldId id="258" r:id="rId9"/>
    <p:sldId id="261" r:id="rId10"/>
    <p:sldId id="271" r:id="rId11"/>
    <p:sldId id="273" r:id="rId12"/>
    <p:sldId id="263" r:id="rId13"/>
    <p:sldId id="264" r:id="rId14"/>
    <p:sldId id="265" r:id="rId15"/>
    <p:sldId id="267" r:id="rId16"/>
    <p:sldId id="266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20DC6-2849-4CAE-973C-292115D2001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4C4E0-9387-45CE-B2E4-D87E6FDC8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7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4C4E0-9387-45CE-B2E4-D87E6FDC8F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C3076-74B1-E8A1-A757-A7278FD40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A83D3-2E56-10D1-8967-649EED66A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888-8987-A6B4-6EC3-136332F1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DE5A-A238-4D04-8D6D-93E2FC1D86BD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2ADC1-EDB6-420C-4BF1-A0B9E0703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47716-8EEC-D542-8259-04C38C9C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2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358E-A8FD-55AE-4BFA-DE110CD8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D2839-7F37-3222-3038-48570330A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A4BDA-1979-317D-49E3-0522D873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C79C4-406F-494E-9554-C57043B76968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B8926-ED68-1D7E-DB8D-A974D78C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8522B-C32A-985F-159E-B829A21D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326FF5-F885-6F05-7B9B-F2C0BFF89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A5B7E-874E-34C7-80D0-EC0FA368C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3DEB2-7795-C0D6-B3A7-EB8BB51A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096F-86FB-4108-896C-A7337C897190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419FE-2553-C075-815A-1B451C35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C6E32-10D1-18AE-5E0B-C9F99F61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4B6A-B5D2-5DEB-9C52-20679404C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F8B09-2680-6A25-5966-B2E3F4E31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06EED-B403-99B8-E3F2-68F400989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CCF0-1578-4EB1-A664-F586D0E19C17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116C3-BCF3-BBB9-75CF-C9FA0146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25AA2-1E63-C907-85F0-D4C6C8F67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8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D741-6619-100A-EF6C-4D90BDB0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5EE1C-CB2A-E032-A25D-F03F6E7D8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8854A-CEB9-A5D7-EB83-8B0655C1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20AD-4002-4F9E-8B5E-EDA0F2880E32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07499-3A2F-6EA5-EE5B-942B36DD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B9658-A415-3990-B4B6-29BFC34A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4A68-EAAB-830B-0E59-7544BC102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A64BA-DB4C-181F-8407-CB90AC017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68E62-B1AF-CB69-4221-FD9888878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D317F-C87D-6600-1278-6D6C18CD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9574-2A75-40F7-A76F-1B94E463BEEE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E468A-E01A-6C1F-9450-5A1A29B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DA464-C583-07FD-8346-FA4D04579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4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52E8-CAFB-C8CA-5C25-AA95E1FA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26CC9-017F-278D-54F0-6CC8AB894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0D840-A246-CB61-B708-7B7B3D4EE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7614C-883F-9775-FB4E-EF4A92602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CC86E-D10A-6C56-074C-C3153D26D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AC33B2-5A22-3378-A39F-E1BF485F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56-7D8E-4916-BF16-1ABF91A7E6D1}" type="datetime1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D7311-F1B2-3282-2D2A-A0815AFA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F1369-3205-5F00-8572-160515A8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8D148-A64E-AD2C-5EBE-A9E4A2DE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D2C470-2017-B6E6-54D6-EF854150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0382-237D-41B6-8BD4-7768F7938ED0}" type="datetime1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5FF27-975A-2EBE-5578-2D84A1E7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331C-684A-F073-51A4-CE06612B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8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DB9ED-01FD-34EC-6B14-EB4F5B5A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35A2-8E02-461B-81F5-7E8942052D5B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5C320-C00D-4F0E-1B4F-DE8E42CB6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E2FB9-8B0A-0A43-2792-3AC3CBE1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9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EABC5-B957-D2FA-D4A6-B3ACBC3EC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D5D70-17E5-D0EA-F05C-C5B89D45D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D33A1-2499-9E8D-6A48-FB90F175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8BBA1-BE31-8EB7-FF62-67E21AAB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4FC-2A61-4F3C-8EA7-9116DE0626B3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EB86A-5630-CC90-D7BA-34B51EC9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3E5A1-320F-16A5-2D25-BC2E933D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5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44F9-D47E-F452-B89B-F952A5F3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29CC08-D8C8-3A9A-E4BB-7E87430AC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9D853-4EA9-7DBC-02D9-EA7246BE6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C6896-7F15-7F07-D21B-57C693F5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0A34-74B0-4DA2-90B3-0CD9BAE675DC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6E55F-7D0E-45C6-6FDE-6993A1B7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75295-5198-1354-3F94-1D30CBF6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4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7970A-873C-D2F0-FC99-BFDB39F9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727F1-FCF9-C3CD-A360-82AC50698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CC63B-9CE6-3C0A-9AC8-691ACEC7E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69F78-F5C3-4C7E-905B-A21B7F822262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DD2E1-6FB3-C170-E178-7DE16DA49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GDED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2CAF5-375A-5D0A-B798-28006B14F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7B14A8-1C7B-4270-9D16-6AB6743F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5828-5258-2DE1-35CB-9FF1CF80F4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/>
              <a:t>Hardware trigger system for nuclear physics experiments using digital data acquisition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BD460-6726-C5CE-81F3-281F0B6B1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566" y="4213122"/>
            <a:ext cx="4610034" cy="1833753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Corbu Radu-Vasile                                                                                   </a:t>
            </a:r>
          </a:p>
          <a:p>
            <a:pPr algn="l">
              <a:lnSpc>
                <a:spcPct val="100000"/>
              </a:lnSpc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Engineer, GDED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Coordinator: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Mihai </a:t>
            </a:r>
            <a:r>
              <a:rPr lang="en-US" dirty="0" err="1"/>
              <a:t>Cuciuc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E59A5-2C7F-C157-20BD-00D5CE962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538" y="4043491"/>
            <a:ext cx="1837895" cy="18337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2635-0A0F-882D-D522-D41048E3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GDED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017B40-787A-2A1F-3E85-64EA16A8DD9F}"/>
              </a:ext>
            </a:extLst>
          </p:cNvPr>
          <p:cNvCxnSpPr/>
          <p:nvPr/>
        </p:nvCxnSpPr>
        <p:spPr>
          <a:xfrm>
            <a:off x="703385" y="4051466"/>
            <a:ext cx="1075173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97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E476-77D1-5EFB-D2AE-7CB14E8B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Trigger System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C7E6D-2E6B-6398-1CE4-9CB697B94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16629" y="3300180"/>
            <a:ext cx="3353588" cy="325388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2BA2FB-ED44-C6B2-9F0C-E740CF4D13C8}"/>
              </a:ext>
            </a:extLst>
          </p:cNvPr>
          <p:cNvCxnSpPr>
            <a:cxnSpLocks/>
          </p:cNvCxnSpPr>
          <p:nvPr/>
        </p:nvCxnSpPr>
        <p:spPr>
          <a:xfrm>
            <a:off x="4070556" y="4360190"/>
            <a:ext cx="309910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9E8F60-8B31-A996-82E5-FAFCA49F95C0}"/>
              </a:ext>
            </a:extLst>
          </p:cNvPr>
          <p:cNvCxnSpPr>
            <a:cxnSpLocks/>
          </p:cNvCxnSpPr>
          <p:nvPr/>
        </p:nvCxnSpPr>
        <p:spPr>
          <a:xfrm>
            <a:off x="4070556" y="4598485"/>
            <a:ext cx="309910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21D7FD-85D3-1D64-D11A-37A0C10F2DBA}"/>
              </a:ext>
            </a:extLst>
          </p:cNvPr>
          <p:cNvCxnSpPr>
            <a:cxnSpLocks/>
          </p:cNvCxnSpPr>
          <p:nvPr/>
        </p:nvCxnSpPr>
        <p:spPr>
          <a:xfrm>
            <a:off x="3224982" y="5304806"/>
            <a:ext cx="3944682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CB9337-7673-D3BA-C0FC-9A4769E56DF4}"/>
              </a:ext>
            </a:extLst>
          </p:cNvPr>
          <p:cNvCxnSpPr>
            <a:cxnSpLocks/>
          </p:cNvCxnSpPr>
          <p:nvPr/>
        </p:nvCxnSpPr>
        <p:spPr>
          <a:xfrm>
            <a:off x="4070556" y="4146754"/>
            <a:ext cx="309910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C64DC2-57B0-18CD-9D3D-BF0B10E774FB}"/>
              </a:ext>
            </a:extLst>
          </p:cNvPr>
          <p:cNvCxnSpPr>
            <a:cxnSpLocks/>
          </p:cNvCxnSpPr>
          <p:nvPr/>
        </p:nvCxnSpPr>
        <p:spPr>
          <a:xfrm>
            <a:off x="5475678" y="4702999"/>
            <a:ext cx="0" cy="499443"/>
          </a:xfrm>
          <a:prstGeom prst="line">
            <a:avLst/>
          </a:prstGeom>
          <a:ln w="2222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9DB7DA-6D37-6276-0714-D1C95ADD94BF}"/>
              </a:ext>
            </a:extLst>
          </p:cNvPr>
          <p:cNvSpPr/>
          <p:nvPr/>
        </p:nvSpPr>
        <p:spPr>
          <a:xfrm>
            <a:off x="7169664" y="3709568"/>
            <a:ext cx="2937897" cy="1973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HW Trigger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EC48EB-BF91-6F1E-503A-7135B503CDF6}"/>
              </a:ext>
            </a:extLst>
          </p:cNvPr>
          <p:cNvSpPr txBox="1"/>
          <p:nvPr/>
        </p:nvSpPr>
        <p:spPr>
          <a:xfrm>
            <a:off x="838200" y="1677256"/>
            <a:ext cx="7076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On-site troubleshooting: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Unexpected issues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Live debugging (hard to diagnose in real-time)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Time wasting (limited beam-time usage)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92FEDBB-3041-4449-E7A3-C47F2E86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97E8B25-A8EA-0E3B-51BD-42938A50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10</a:t>
            </a:fld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ACCA99-981A-C38E-33BD-4D3E3FE32139}"/>
              </a:ext>
            </a:extLst>
          </p:cNvPr>
          <p:cNvCxnSpPr>
            <a:cxnSpLocks/>
          </p:cNvCxnSpPr>
          <p:nvPr/>
        </p:nvCxnSpPr>
        <p:spPr>
          <a:xfrm>
            <a:off x="920299" y="1337182"/>
            <a:ext cx="6070437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52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D4F96-700E-A2BD-2D60-E3F84941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387F-C31B-C724-3549-3EEA9576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Trigger System Testing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738A94-276A-C9D1-8502-7B1F0DACE9A3}"/>
              </a:ext>
            </a:extLst>
          </p:cNvPr>
          <p:cNvCxnSpPr>
            <a:cxnSpLocks/>
          </p:cNvCxnSpPr>
          <p:nvPr/>
        </p:nvCxnSpPr>
        <p:spPr>
          <a:xfrm>
            <a:off x="4070556" y="4360190"/>
            <a:ext cx="309910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F8CF9F-8A9E-0867-1461-C3F7C3563AC1}"/>
              </a:ext>
            </a:extLst>
          </p:cNvPr>
          <p:cNvCxnSpPr>
            <a:cxnSpLocks/>
          </p:cNvCxnSpPr>
          <p:nvPr/>
        </p:nvCxnSpPr>
        <p:spPr>
          <a:xfrm>
            <a:off x="4070556" y="4598485"/>
            <a:ext cx="309910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660C95-6CDC-B51E-3CB1-29DFFBE0210A}"/>
              </a:ext>
            </a:extLst>
          </p:cNvPr>
          <p:cNvCxnSpPr>
            <a:cxnSpLocks/>
          </p:cNvCxnSpPr>
          <p:nvPr/>
        </p:nvCxnSpPr>
        <p:spPr>
          <a:xfrm>
            <a:off x="4070556" y="5304806"/>
            <a:ext cx="309910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488470-3C83-F44E-7478-6915F4B14D30}"/>
              </a:ext>
            </a:extLst>
          </p:cNvPr>
          <p:cNvCxnSpPr>
            <a:cxnSpLocks/>
          </p:cNvCxnSpPr>
          <p:nvPr/>
        </p:nvCxnSpPr>
        <p:spPr>
          <a:xfrm>
            <a:off x="4070556" y="4146754"/>
            <a:ext cx="3099108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2B809D-E3D4-B6F4-2D9A-6178EC8ADAAF}"/>
              </a:ext>
            </a:extLst>
          </p:cNvPr>
          <p:cNvCxnSpPr>
            <a:cxnSpLocks/>
          </p:cNvCxnSpPr>
          <p:nvPr/>
        </p:nvCxnSpPr>
        <p:spPr>
          <a:xfrm>
            <a:off x="5475678" y="4702999"/>
            <a:ext cx="0" cy="499443"/>
          </a:xfrm>
          <a:prstGeom prst="line">
            <a:avLst/>
          </a:prstGeom>
          <a:ln w="2222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B453E3-D8E6-F6A9-9860-D4AD7242FD48}"/>
              </a:ext>
            </a:extLst>
          </p:cNvPr>
          <p:cNvSpPr/>
          <p:nvPr/>
        </p:nvSpPr>
        <p:spPr>
          <a:xfrm>
            <a:off x="7169664" y="3709568"/>
            <a:ext cx="2937897" cy="1973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HW Trigger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FE8DB6-805A-5EE9-1832-6EC626952878}"/>
              </a:ext>
            </a:extLst>
          </p:cNvPr>
          <p:cNvSpPr txBox="1"/>
          <p:nvPr/>
        </p:nvSpPr>
        <p:spPr>
          <a:xfrm>
            <a:off x="843105" y="1671044"/>
            <a:ext cx="5522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Off-site troubleshooting: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In-house testing tool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Faster debugging (known inputs)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Increased test coverage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28C527-9DA3-32CB-EC22-91CE0B8376C2}"/>
              </a:ext>
            </a:extLst>
          </p:cNvPr>
          <p:cNvSpPr/>
          <p:nvPr/>
        </p:nvSpPr>
        <p:spPr>
          <a:xfrm>
            <a:off x="2507226" y="3709568"/>
            <a:ext cx="1563330" cy="197347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Pulse</a:t>
            </a:r>
            <a:r>
              <a:rPr lang="en-US" dirty="0"/>
              <a:t> </a:t>
            </a:r>
            <a:r>
              <a:rPr lang="en-US" sz="2400" dirty="0"/>
              <a:t>Emulator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B4815F3-76B2-E290-1C31-DA120B40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690CFC3-2EEC-F848-980A-655580AD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11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33F760-730D-D308-3437-761B7DB0CF52}"/>
              </a:ext>
            </a:extLst>
          </p:cNvPr>
          <p:cNvCxnSpPr>
            <a:cxnSpLocks/>
          </p:cNvCxnSpPr>
          <p:nvPr/>
        </p:nvCxnSpPr>
        <p:spPr>
          <a:xfrm>
            <a:off x="930132" y="1337185"/>
            <a:ext cx="6080268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62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E69B-8173-8844-A49D-381710F5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46" y="151971"/>
            <a:ext cx="5257800" cy="1325563"/>
          </a:xfrm>
        </p:spPr>
        <p:txBody>
          <a:bodyPr/>
          <a:lstStyle/>
          <a:p>
            <a:r>
              <a:rPr lang="en-US" dirty="0"/>
              <a:t>Testing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B6533-619D-18A0-6213-35377906E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49" y="1324526"/>
            <a:ext cx="5281967" cy="23128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err="1"/>
              <a:t>Nexys</a:t>
            </a:r>
            <a:r>
              <a:rPr lang="en-US" sz="2400" dirty="0"/>
              <a:t> A7 Development Board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32 output channels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Xilinx Artix-7 FPGA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Pulse shaping interface boards for   DUT connection.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85E2A-F341-83EB-8D97-0A1A570E8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813" y="3429000"/>
            <a:ext cx="3560467" cy="3186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A6460A-B276-F6EE-7299-9579FEF0E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20469" y="2003624"/>
            <a:ext cx="1698065" cy="3124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1B9F11-37CC-FBCD-6CF3-4AB47760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842917" y="207156"/>
            <a:ext cx="1681278" cy="30964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8F81AF-E9B9-6261-B078-932A91C96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37133" y="3857676"/>
            <a:ext cx="1720949" cy="312456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B3CE47-F962-7989-8EBD-49501B332EF4}"/>
              </a:ext>
            </a:extLst>
          </p:cNvPr>
          <p:cNvCxnSpPr>
            <a:cxnSpLocks/>
          </p:cNvCxnSpPr>
          <p:nvPr/>
        </p:nvCxnSpPr>
        <p:spPr>
          <a:xfrm flipH="1">
            <a:off x="8799167" y="6005457"/>
            <a:ext cx="252021" cy="672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87C5C-11AE-7214-4D60-D57CA7B7D1AC}"/>
              </a:ext>
            </a:extLst>
          </p:cNvPr>
          <p:cNvCxnSpPr>
            <a:cxnSpLocks/>
          </p:cNvCxnSpPr>
          <p:nvPr/>
        </p:nvCxnSpPr>
        <p:spPr>
          <a:xfrm flipH="1">
            <a:off x="10616437" y="4846953"/>
            <a:ext cx="102253" cy="1040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23D749-C4AB-FBE8-8469-2D084C8208AD}"/>
              </a:ext>
            </a:extLst>
          </p:cNvPr>
          <p:cNvSpPr/>
          <p:nvPr/>
        </p:nvSpPr>
        <p:spPr>
          <a:xfrm>
            <a:off x="10718690" y="4846953"/>
            <a:ext cx="1371864" cy="1040015"/>
          </a:xfrm>
          <a:custGeom>
            <a:avLst/>
            <a:gdLst>
              <a:gd name="connsiteX0" fmla="*/ 0 w 1420238"/>
              <a:gd name="connsiteY0" fmla="*/ 0 h 1021404"/>
              <a:gd name="connsiteX1" fmla="*/ 262646 w 1420238"/>
              <a:gd name="connsiteY1" fmla="*/ 476655 h 1021404"/>
              <a:gd name="connsiteX2" fmla="*/ 661481 w 1420238"/>
              <a:gd name="connsiteY2" fmla="*/ 836578 h 1021404"/>
              <a:gd name="connsiteX3" fmla="*/ 1420238 w 1420238"/>
              <a:gd name="connsiteY3" fmla="*/ 1021404 h 102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238" h="1021404">
                <a:moveTo>
                  <a:pt x="0" y="0"/>
                </a:moveTo>
                <a:cubicBezTo>
                  <a:pt x="76199" y="168612"/>
                  <a:pt x="152399" y="337225"/>
                  <a:pt x="262646" y="476655"/>
                </a:cubicBezTo>
                <a:cubicBezTo>
                  <a:pt x="372893" y="616085"/>
                  <a:pt x="468549" y="745787"/>
                  <a:pt x="661481" y="836578"/>
                </a:cubicBezTo>
                <a:cubicBezTo>
                  <a:pt x="854413" y="927370"/>
                  <a:pt x="1137325" y="974387"/>
                  <a:pt x="1420238" y="102140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0854F3-6A45-3983-225D-C0866206973D}"/>
              </a:ext>
            </a:extLst>
          </p:cNvPr>
          <p:cNvCxnSpPr>
            <a:cxnSpLocks/>
          </p:cNvCxnSpPr>
          <p:nvPr/>
        </p:nvCxnSpPr>
        <p:spPr>
          <a:xfrm>
            <a:off x="10150645" y="5886968"/>
            <a:ext cx="4759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916F59-DCD8-B2ED-026F-24EE4F5C6D0E}"/>
              </a:ext>
            </a:extLst>
          </p:cNvPr>
          <p:cNvCxnSpPr>
            <a:cxnSpLocks/>
          </p:cNvCxnSpPr>
          <p:nvPr/>
        </p:nvCxnSpPr>
        <p:spPr>
          <a:xfrm>
            <a:off x="10093088" y="4846953"/>
            <a:ext cx="542" cy="10515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81C36E0-5A9D-6B72-3CA5-F09E4D3756CF}"/>
              </a:ext>
            </a:extLst>
          </p:cNvPr>
          <p:cNvSpPr txBox="1"/>
          <p:nvPr/>
        </p:nvSpPr>
        <p:spPr>
          <a:xfrm>
            <a:off x="9979339" y="5965172"/>
            <a:ext cx="10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50mV/10ns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02C4B7-6095-082C-D924-A85E77D3531F}"/>
              </a:ext>
            </a:extLst>
          </p:cNvPr>
          <p:cNvCxnSpPr>
            <a:cxnSpLocks/>
          </p:cNvCxnSpPr>
          <p:nvPr/>
        </p:nvCxnSpPr>
        <p:spPr>
          <a:xfrm>
            <a:off x="10196365" y="2205201"/>
            <a:ext cx="4759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025EBC-47DC-D74D-97CD-B315947A8073}"/>
              </a:ext>
            </a:extLst>
          </p:cNvPr>
          <p:cNvCxnSpPr>
            <a:cxnSpLocks/>
          </p:cNvCxnSpPr>
          <p:nvPr/>
        </p:nvCxnSpPr>
        <p:spPr>
          <a:xfrm flipV="1">
            <a:off x="10662157" y="1286546"/>
            <a:ext cx="0" cy="9186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736579-D05A-A692-78F6-549C1F15770D}"/>
              </a:ext>
            </a:extLst>
          </p:cNvPr>
          <p:cNvCxnSpPr>
            <a:cxnSpLocks/>
          </p:cNvCxnSpPr>
          <p:nvPr/>
        </p:nvCxnSpPr>
        <p:spPr>
          <a:xfrm>
            <a:off x="10654537" y="1290801"/>
            <a:ext cx="7132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543306-09D2-93BA-6A57-6C2660C3E0E1}"/>
              </a:ext>
            </a:extLst>
          </p:cNvPr>
          <p:cNvCxnSpPr>
            <a:cxnSpLocks/>
          </p:cNvCxnSpPr>
          <p:nvPr/>
        </p:nvCxnSpPr>
        <p:spPr>
          <a:xfrm flipV="1">
            <a:off x="11360004" y="1286546"/>
            <a:ext cx="0" cy="9186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E47E72D-924A-21DA-532D-A6760EF3191A}"/>
              </a:ext>
            </a:extLst>
          </p:cNvPr>
          <p:cNvCxnSpPr>
            <a:cxnSpLocks/>
          </p:cNvCxnSpPr>
          <p:nvPr/>
        </p:nvCxnSpPr>
        <p:spPr>
          <a:xfrm>
            <a:off x="11350251" y="2200121"/>
            <a:ext cx="4759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FC7377-C62D-4032-2EBA-32087F7EBBFE}"/>
              </a:ext>
            </a:extLst>
          </p:cNvPr>
          <p:cNvCxnSpPr>
            <a:cxnSpLocks/>
          </p:cNvCxnSpPr>
          <p:nvPr/>
        </p:nvCxnSpPr>
        <p:spPr>
          <a:xfrm>
            <a:off x="10108322" y="1286546"/>
            <a:ext cx="0" cy="9376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AF0E89-899F-9C08-0AF3-0F62008B6738}"/>
              </a:ext>
            </a:extLst>
          </p:cNvPr>
          <p:cNvSpPr txBox="1"/>
          <p:nvPr/>
        </p:nvSpPr>
        <p:spPr>
          <a:xfrm>
            <a:off x="10162180" y="1690986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3.3V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9ABCAF-5DE0-ADA4-7D5A-97F009740C10}"/>
              </a:ext>
            </a:extLst>
          </p:cNvPr>
          <p:cNvCxnSpPr>
            <a:cxnSpLocks/>
          </p:cNvCxnSpPr>
          <p:nvPr/>
        </p:nvCxnSpPr>
        <p:spPr>
          <a:xfrm>
            <a:off x="10196365" y="4051817"/>
            <a:ext cx="4759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DC8C43-3B9E-44FB-79AF-624FC7BCE958}"/>
              </a:ext>
            </a:extLst>
          </p:cNvPr>
          <p:cNvCxnSpPr>
            <a:cxnSpLocks/>
          </p:cNvCxnSpPr>
          <p:nvPr/>
        </p:nvCxnSpPr>
        <p:spPr>
          <a:xfrm flipV="1">
            <a:off x="10662157" y="3133162"/>
            <a:ext cx="0" cy="9186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EE75895-32D4-D7A4-6B6D-9F5A0085C152}"/>
              </a:ext>
            </a:extLst>
          </p:cNvPr>
          <p:cNvCxnSpPr>
            <a:cxnSpLocks/>
          </p:cNvCxnSpPr>
          <p:nvPr/>
        </p:nvCxnSpPr>
        <p:spPr>
          <a:xfrm>
            <a:off x="10654537" y="3137417"/>
            <a:ext cx="7132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2D77045-ED48-1F6B-A14C-AA5120F7CEA5}"/>
              </a:ext>
            </a:extLst>
          </p:cNvPr>
          <p:cNvCxnSpPr>
            <a:cxnSpLocks/>
          </p:cNvCxnSpPr>
          <p:nvPr/>
        </p:nvCxnSpPr>
        <p:spPr>
          <a:xfrm flipV="1">
            <a:off x="11360004" y="3133162"/>
            <a:ext cx="0" cy="9186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4C724DF-C6BD-8E8C-EDC9-F3809322FBF9}"/>
              </a:ext>
            </a:extLst>
          </p:cNvPr>
          <p:cNvCxnSpPr>
            <a:cxnSpLocks/>
          </p:cNvCxnSpPr>
          <p:nvPr/>
        </p:nvCxnSpPr>
        <p:spPr>
          <a:xfrm>
            <a:off x="11350251" y="4046737"/>
            <a:ext cx="4759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6229CF0-6D9A-6EE7-81C2-837B9B330052}"/>
              </a:ext>
            </a:extLst>
          </p:cNvPr>
          <p:cNvCxnSpPr>
            <a:cxnSpLocks/>
          </p:cNvCxnSpPr>
          <p:nvPr/>
        </p:nvCxnSpPr>
        <p:spPr>
          <a:xfrm>
            <a:off x="10108322" y="3133162"/>
            <a:ext cx="0" cy="9376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2D8C3FA-8A84-4B54-780F-235F12D5B926}"/>
              </a:ext>
            </a:extLst>
          </p:cNvPr>
          <p:cNvSpPr txBox="1"/>
          <p:nvPr/>
        </p:nvSpPr>
        <p:spPr>
          <a:xfrm>
            <a:off x="10065052" y="3537602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470mV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EBE4A8FD-F043-A5BC-058D-C8C1A04444DC}"/>
              </a:ext>
            </a:extLst>
          </p:cNvPr>
          <p:cNvSpPr/>
          <p:nvPr/>
        </p:nvSpPr>
        <p:spPr>
          <a:xfrm>
            <a:off x="9211254" y="1759566"/>
            <a:ext cx="794345" cy="457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CFE4DC-BD1F-CD99-CACA-EC17C873842C}"/>
              </a:ext>
            </a:extLst>
          </p:cNvPr>
          <p:cNvCxnSpPr>
            <a:cxnSpLocks/>
          </p:cNvCxnSpPr>
          <p:nvPr/>
        </p:nvCxnSpPr>
        <p:spPr>
          <a:xfrm flipV="1">
            <a:off x="9462895" y="1662059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B53815D-DC31-997E-B3D2-11136ED0C9EE}"/>
              </a:ext>
            </a:extLst>
          </p:cNvPr>
          <p:cNvSpPr txBox="1"/>
          <p:nvPr/>
        </p:nvSpPr>
        <p:spPr>
          <a:xfrm>
            <a:off x="9371761" y="1377986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3C621BC3-F492-5918-9CCD-4AA8E13B130A}"/>
              </a:ext>
            </a:extLst>
          </p:cNvPr>
          <p:cNvSpPr/>
          <p:nvPr/>
        </p:nvSpPr>
        <p:spPr>
          <a:xfrm>
            <a:off x="9196014" y="3557886"/>
            <a:ext cx="794345" cy="457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A4166BB-D158-BDBC-3080-0D60F5B89781}"/>
              </a:ext>
            </a:extLst>
          </p:cNvPr>
          <p:cNvCxnSpPr>
            <a:cxnSpLocks/>
          </p:cNvCxnSpPr>
          <p:nvPr/>
        </p:nvCxnSpPr>
        <p:spPr>
          <a:xfrm flipV="1">
            <a:off x="9447655" y="3460379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77F37E9-4C8B-AD85-9605-7488C422EB80}"/>
              </a:ext>
            </a:extLst>
          </p:cNvPr>
          <p:cNvSpPr txBox="1"/>
          <p:nvPr/>
        </p:nvSpPr>
        <p:spPr>
          <a:xfrm>
            <a:off x="9356521" y="3176306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2BAA97B-F1EB-A069-E75E-C99CF4EFD442}"/>
              </a:ext>
            </a:extLst>
          </p:cNvPr>
          <p:cNvSpPr/>
          <p:nvPr/>
        </p:nvSpPr>
        <p:spPr>
          <a:xfrm>
            <a:off x="9211254" y="5403154"/>
            <a:ext cx="794345" cy="457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5DF25DA-3BA2-DF10-6405-D6749CA2C2C6}"/>
              </a:ext>
            </a:extLst>
          </p:cNvPr>
          <p:cNvCxnSpPr>
            <a:cxnSpLocks/>
          </p:cNvCxnSpPr>
          <p:nvPr/>
        </p:nvCxnSpPr>
        <p:spPr>
          <a:xfrm flipV="1">
            <a:off x="9462895" y="5305647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D7FD949-EF4B-EC8E-B77C-604D4914E658}"/>
              </a:ext>
            </a:extLst>
          </p:cNvPr>
          <p:cNvSpPr txBox="1"/>
          <p:nvPr/>
        </p:nvSpPr>
        <p:spPr>
          <a:xfrm>
            <a:off x="9371761" y="5021574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022F3E09-B816-2442-82CB-4226AA3B4B5B}"/>
              </a:ext>
            </a:extLst>
          </p:cNvPr>
          <p:cNvSpPr/>
          <p:nvPr/>
        </p:nvSpPr>
        <p:spPr>
          <a:xfrm>
            <a:off x="5248032" y="5074799"/>
            <a:ext cx="859189" cy="457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7BA38D-B689-7370-1445-765D9E15D505}"/>
              </a:ext>
            </a:extLst>
          </p:cNvPr>
          <p:cNvCxnSpPr>
            <a:cxnSpLocks/>
          </p:cNvCxnSpPr>
          <p:nvPr/>
        </p:nvCxnSpPr>
        <p:spPr>
          <a:xfrm flipV="1">
            <a:off x="5574229" y="4966435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7BEBC68-9045-5C44-2A75-C354B45DD697}"/>
              </a:ext>
            </a:extLst>
          </p:cNvPr>
          <p:cNvSpPr txBox="1"/>
          <p:nvPr/>
        </p:nvSpPr>
        <p:spPr>
          <a:xfrm>
            <a:off x="5523013" y="4699496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F772C7A1-3703-7951-F5FB-F97E83027909}"/>
              </a:ext>
            </a:extLst>
          </p:cNvPr>
          <p:cNvSpPr/>
          <p:nvPr/>
        </p:nvSpPr>
        <p:spPr>
          <a:xfrm>
            <a:off x="5226387" y="5723804"/>
            <a:ext cx="880834" cy="4572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EE3294D-AA07-EF83-16F7-8AE0EA858950}"/>
              </a:ext>
            </a:extLst>
          </p:cNvPr>
          <p:cNvCxnSpPr>
            <a:cxnSpLocks/>
          </p:cNvCxnSpPr>
          <p:nvPr/>
        </p:nvCxnSpPr>
        <p:spPr>
          <a:xfrm flipV="1">
            <a:off x="5544726" y="5605527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C57DD16-D528-D3C0-FA20-8CDA830E1113}"/>
              </a:ext>
            </a:extLst>
          </p:cNvPr>
          <p:cNvSpPr txBox="1"/>
          <p:nvPr/>
        </p:nvSpPr>
        <p:spPr>
          <a:xfrm>
            <a:off x="5502751" y="5341118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Footer Placeholder 62">
            <a:extLst>
              <a:ext uri="{FF2B5EF4-FFF2-40B4-BE49-F238E27FC236}">
                <a16:creationId xmlns:a16="http://schemas.microsoft.com/office/drawing/2014/main" id="{02B87CA6-3B06-594A-A9AE-6DC78833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38C6F7D3-37A8-3BA3-79FC-52523406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12</a:t>
            </a:fld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084C7C-02CA-10BF-0E69-AAFBAC582A34}"/>
              </a:ext>
            </a:extLst>
          </p:cNvPr>
          <p:cNvCxnSpPr>
            <a:cxnSpLocks/>
          </p:cNvCxnSpPr>
          <p:nvPr/>
        </p:nvCxnSpPr>
        <p:spPr>
          <a:xfrm>
            <a:off x="808249" y="1111044"/>
            <a:ext cx="3803080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17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804B35BE-DBB1-E18E-AAAF-51574AD6C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63" y="1403587"/>
            <a:ext cx="10059596" cy="14382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err="1"/>
              <a:t>Nexys</a:t>
            </a:r>
            <a:r>
              <a:rPr lang="en-US" sz="2400" dirty="0"/>
              <a:t> A7 Development Board Firmware: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Storing channel Values and Timestamps in internal BRAM (.</a:t>
            </a:r>
            <a:r>
              <a:rPr lang="en-US" sz="2000" dirty="0" err="1"/>
              <a:t>coe</a:t>
            </a:r>
            <a:r>
              <a:rPr lang="en-US" sz="2000" dirty="0"/>
              <a:t> file generated by custom software);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Generate Pulse Streams with programmable data rates and distributions. 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57B64-F3F8-0C4D-66C8-9B065EA31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87" y="3113405"/>
            <a:ext cx="2675954" cy="239491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BA76281-408A-3671-1F03-1A72E0D9D7C1}"/>
              </a:ext>
            </a:extLst>
          </p:cNvPr>
          <p:cNvSpPr/>
          <p:nvPr/>
        </p:nvSpPr>
        <p:spPr>
          <a:xfrm>
            <a:off x="5909193" y="3148868"/>
            <a:ext cx="1668026" cy="10203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Digitizer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3E1B85-5519-3F1F-4467-F5CB7F8F38FD}"/>
              </a:ext>
            </a:extLst>
          </p:cNvPr>
          <p:cNvSpPr/>
          <p:nvPr/>
        </p:nvSpPr>
        <p:spPr>
          <a:xfrm>
            <a:off x="5909193" y="4494679"/>
            <a:ext cx="1668026" cy="10203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Digitizer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07018E0-0C0C-7553-0A0B-4B69BE0AF023}"/>
              </a:ext>
            </a:extLst>
          </p:cNvPr>
          <p:cNvCxnSpPr>
            <a:stCxn id="4" idx="3"/>
            <a:endCxn id="14" idx="1"/>
          </p:cNvCxnSpPr>
          <p:nvPr/>
        </p:nvCxnSpPr>
        <p:spPr>
          <a:xfrm flipV="1">
            <a:off x="3715241" y="3659032"/>
            <a:ext cx="2193952" cy="651833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2BD7E05-0AD3-E73A-DDE2-5A4CFC755B8E}"/>
              </a:ext>
            </a:extLst>
          </p:cNvPr>
          <p:cNvCxnSpPr>
            <a:cxnSpLocks/>
            <a:stCxn id="4" idx="3"/>
            <a:endCxn id="15" idx="1"/>
          </p:cNvCxnSpPr>
          <p:nvPr/>
        </p:nvCxnSpPr>
        <p:spPr>
          <a:xfrm>
            <a:off x="3715241" y="4310865"/>
            <a:ext cx="2193952" cy="693978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6497467-B237-D2A4-7861-2467BF556803}"/>
              </a:ext>
            </a:extLst>
          </p:cNvPr>
          <p:cNvSpPr/>
          <p:nvPr/>
        </p:nvSpPr>
        <p:spPr>
          <a:xfrm>
            <a:off x="9474617" y="2620614"/>
            <a:ext cx="1848465" cy="30971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DT5495</a:t>
            </a:r>
          </a:p>
          <a:p>
            <a:pPr algn="ctr"/>
            <a:r>
              <a:rPr lang="en-US" dirty="0"/>
              <a:t>PLU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5B0D2F-136D-6B8D-94D9-3D9224285415}"/>
              </a:ext>
            </a:extLst>
          </p:cNvPr>
          <p:cNvCxnSpPr>
            <a:cxnSpLocks/>
          </p:cNvCxnSpPr>
          <p:nvPr/>
        </p:nvCxnSpPr>
        <p:spPr>
          <a:xfrm>
            <a:off x="7577219" y="3383729"/>
            <a:ext cx="1891779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66FA83-F9EE-432A-CA0F-A99821A0FD32}"/>
              </a:ext>
            </a:extLst>
          </p:cNvPr>
          <p:cNvCxnSpPr>
            <a:cxnSpLocks/>
          </p:cNvCxnSpPr>
          <p:nvPr/>
        </p:nvCxnSpPr>
        <p:spPr>
          <a:xfrm>
            <a:off x="7577219" y="4691783"/>
            <a:ext cx="1891779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2FA4C6F-14BA-25EF-39AE-70B96A8172E8}"/>
              </a:ext>
            </a:extLst>
          </p:cNvPr>
          <p:cNvSpPr txBox="1"/>
          <p:nvPr/>
        </p:nvSpPr>
        <p:spPr>
          <a:xfrm>
            <a:off x="4817593" y="3348647"/>
            <a:ext cx="1091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Interface Board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25E77A-9C7B-0542-3B1D-CD2720AB7CBE}"/>
              </a:ext>
            </a:extLst>
          </p:cNvPr>
          <p:cNvSpPr txBox="1"/>
          <p:nvPr/>
        </p:nvSpPr>
        <p:spPr>
          <a:xfrm>
            <a:off x="4742320" y="4675945"/>
            <a:ext cx="133373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Interface Board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6462D3-1DD8-9B79-D71A-5D32557A104D}"/>
              </a:ext>
            </a:extLst>
          </p:cNvPr>
          <p:cNvSpPr txBox="1"/>
          <p:nvPr/>
        </p:nvSpPr>
        <p:spPr>
          <a:xfrm>
            <a:off x="7465343" y="3045301"/>
            <a:ext cx="211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LVDS self-triggers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CD9790-7369-5D99-BAC2-3F18F4F5533E}"/>
              </a:ext>
            </a:extLst>
          </p:cNvPr>
          <p:cNvSpPr txBox="1"/>
          <p:nvPr/>
        </p:nvSpPr>
        <p:spPr>
          <a:xfrm>
            <a:off x="7465342" y="4375624"/>
            <a:ext cx="211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LVDS self-triggers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DA50B5D-3F32-B19D-578F-EDC30B97E25D}"/>
              </a:ext>
            </a:extLst>
          </p:cNvPr>
          <p:cNvCxnSpPr/>
          <p:nvPr/>
        </p:nvCxnSpPr>
        <p:spPr>
          <a:xfrm flipH="1">
            <a:off x="7577219" y="5229535"/>
            <a:ext cx="1891779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D6C91FD-6067-E152-6126-38ABCEFF4E6D}"/>
              </a:ext>
            </a:extLst>
          </p:cNvPr>
          <p:cNvCxnSpPr/>
          <p:nvPr/>
        </p:nvCxnSpPr>
        <p:spPr>
          <a:xfrm flipH="1">
            <a:off x="7577218" y="3906703"/>
            <a:ext cx="1891779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1DD77F3-ABD0-44BE-E162-0FB26ED3F1A6}"/>
              </a:ext>
            </a:extLst>
          </p:cNvPr>
          <p:cNvSpPr txBox="1"/>
          <p:nvPr/>
        </p:nvSpPr>
        <p:spPr>
          <a:xfrm>
            <a:off x="7465342" y="3881154"/>
            <a:ext cx="211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Trigger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ED008C-A337-6ECF-6B4D-F105BAC34EB5}"/>
              </a:ext>
            </a:extLst>
          </p:cNvPr>
          <p:cNvSpPr txBox="1"/>
          <p:nvPr/>
        </p:nvSpPr>
        <p:spPr>
          <a:xfrm>
            <a:off x="7525946" y="5184422"/>
            <a:ext cx="211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Trigger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4097DF1-3E61-41FC-B70F-5919A7CD6DEE}"/>
              </a:ext>
            </a:extLst>
          </p:cNvPr>
          <p:cNvCxnSpPr>
            <a:cxnSpLocks/>
          </p:cNvCxnSpPr>
          <p:nvPr/>
        </p:nvCxnSpPr>
        <p:spPr>
          <a:xfrm flipV="1">
            <a:off x="8423960" y="3328681"/>
            <a:ext cx="109728" cy="109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7686C62-8AC2-72D6-2E3C-89A943FA60E5}"/>
              </a:ext>
            </a:extLst>
          </p:cNvPr>
          <p:cNvSpPr txBox="1"/>
          <p:nvPr/>
        </p:nvSpPr>
        <p:spPr>
          <a:xfrm>
            <a:off x="8353124" y="3358144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A1EFAE3-D08F-6F97-C76C-1366B91843A7}"/>
              </a:ext>
            </a:extLst>
          </p:cNvPr>
          <p:cNvCxnSpPr/>
          <p:nvPr/>
        </p:nvCxnSpPr>
        <p:spPr>
          <a:xfrm flipV="1">
            <a:off x="8445418" y="4641668"/>
            <a:ext cx="109728" cy="109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12FE0EB-CCF0-8242-080A-5D76A91E2DC6}"/>
              </a:ext>
            </a:extLst>
          </p:cNvPr>
          <p:cNvSpPr txBox="1"/>
          <p:nvPr/>
        </p:nvSpPr>
        <p:spPr>
          <a:xfrm>
            <a:off x="8375534" y="466649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FE3E5EFC-AD23-761D-5DDF-C2EF7A3B9480}"/>
              </a:ext>
            </a:extLst>
          </p:cNvPr>
          <p:cNvSpPr/>
          <p:nvPr/>
        </p:nvSpPr>
        <p:spPr>
          <a:xfrm>
            <a:off x="3521153" y="5507710"/>
            <a:ext cx="1804603" cy="1027060"/>
          </a:xfrm>
          <a:prstGeom prst="wedgeEllipseCallout">
            <a:avLst>
              <a:gd name="adj1" fmla="val -110040"/>
              <a:gd name="adj2" fmla="val -151703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Coefficient file</a:t>
            </a:r>
          </a:p>
        </p:txBody>
      </p: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585DB860-AFD2-9E70-6BB3-69694234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1AE78245-7E39-5D64-231D-C8176075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0037BB-078A-CB55-9300-907580A7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46" y="151971"/>
            <a:ext cx="5257800" cy="1325563"/>
          </a:xfrm>
        </p:spPr>
        <p:txBody>
          <a:bodyPr/>
          <a:lstStyle/>
          <a:p>
            <a:r>
              <a:rPr lang="en-US" dirty="0"/>
              <a:t>Testing Platform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064330-40B3-9748-1FAD-728FF190D891}"/>
              </a:ext>
            </a:extLst>
          </p:cNvPr>
          <p:cNvCxnSpPr>
            <a:cxnSpLocks/>
          </p:cNvCxnSpPr>
          <p:nvPr/>
        </p:nvCxnSpPr>
        <p:spPr>
          <a:xfrm>
            <a:off x="808249" y="1111044"/>
            <a:ext cx="3803080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96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73950-4B19-97AA-8E88-7DE7BA0AB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2036"/>
            <a:ext cx="12192000" cy="5735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B87AF-6C21-D903-5C93-8E3EE4C53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16"/>
            <a:ext cx="10515600" cy="1325563"/>
          </a:xfrm>
        </p:spPr>
        <p:txBody>
          <a:bodyPr/>
          <a:lstStyle/>
          <a:p>
            <a:r>
              <a:rPr lang="en-US" dirty="0"/>
              <a:t>Test Results: Multiplicity (N = 5)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854897A5-0C83-ED93-99E7-AF609DAC9F8C}"/>
              </a:ext>
            </a:extLst>
          </p:cNvPr>
          <p:cNvSpPr/>
          <p:nvPr/>
        </p:nvSpPr>
        <p:spPr>
          <a:xfrm>
            <a:off x="1386348" y="1170040"/>
            <a:ext cx="737420" cy="5547930"/>
          </a:xfrm>
          <a:prstGeom prst="bracketPair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69D785F6-C6BD-B487-363F-C32EDF23315F}"/>
              </a:ext>
            </a:extLst>
          </p:cNvPr>
          <p:cNvSpPr/>
          <p:nvPr/>
        </p:nvSpPr>
        <p:spPr>
          <a:xfrm>
            <a:off x="5206190" y="1182517"/>
            <a:ext cx="737420" cy="5547930"/>
          </a:xfrm>
          <a:prstGeom prst="bracketPair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8A0E29ED-432C-12C1-F733-FF6902AF6233}"/>
              </a:ext>
            </a:extLst>
          </p:cNvPr>
          <p:cNvSpPr/>
          <p:nvPr/>
        </p:nvSpPr>
        <p:spPr>
          <a:xfrm>
            <a:off x="7123488" y="1165125"/>
            <a:ext cx="737420" cy="5547930"/>
          </a:xfrm>
          <a:prstGeom prst="bracketPair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E99A5593-2A1C-E95D-6574-B5E240E06A67}"/>
              </a:ext>
            </a:extLst>
          </p:cNvPr>
          <p:cNvSpPr/>
          <p:nvPr/>
        </p:nvSpPr>
        <p:spPr>
          <a:xfrm>
            <a:off x="9035863" y="1189707"/>
            <a:ext cx="737420" cy="5547930"/>
          </a:xfrm>
          <a:prstGeom prst="bracketPair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D74D7DB-2E91-A59F-30B5-26700E87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14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A0504-C2C5-D2B5-1686-7CD517093ABA}"/>
              </a:ext>
            </a:extLst>
          </p:cNvPr>
          <p:cNvSpPr/>
          <p:nvPr/>
        </p:nvSpPr>
        <p:spPr>
          <a:xfrm>
            <a:off x="0" y="6149340"/>
            <a:ext cx="978312" cy="61115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TRG_OUT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8F5300-2594-862B-F7E8-0369B130365C}"/>
              </a:ext>
            </a:extLst>
          </p:cNvPr>
          <p:cNvSpPr/>
          <p:nvPr/>
        </p:nvSpPr>
        <p:spPr>
          <a:xfrm>
            <a:off x="-1" y="554608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FAB8BF-8A60-DD6F-097D-CE60B6A0D938}"/>
              </a:ext>
            </a:extLst>
          </p:cNvPr>
          <p:cNvSpPr/>
          <p:nvPr/>
        </p:nvSpPr>
        <p:spPr>
          <a:xfrm>
            <a:off x="-1" y="493648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7BCF70-FA44-DB68-35DD-8349D6B83D37}"/>
              </a:ext>
            </a:extLst>
          </p:cNvPr>
          <p:cNvSpPr/>
          <p:nvPr/>
        </p:nvSpPr>
        <p:spPr>
          <a:xfrm>
            <a:off x="-1" y="431926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44E6EA-8A90-77CA-FF3A-80EEB2C27ED4}"/>
              </a:ext>
            </a:extLst>
          </p:cNvPr>
          <p:cNvSpPr/>
          <p:nvPr/>
        </p:nvSpPr>
        <p:spPr>
          <a:xfrm>
            <a:off x="-1" y="370966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DA7DB7-6A47-296D-98BF-4CC75B44E129}"/>
              </a:ext>
            </a:extLst>
          </p:cNvPr>
          <p:cNvSpPr/>
          <p:nvPr/>
        </p:nvSpPr>
        <p:spPr>
          <a:xfrm>
            <a:off x="-1" y="310768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7D15F3-FAB5-B6E7-0046-0D59095396D0}"/>
              </a:ext>
            </a:extLst>
          </p:cNvPr>
          <p:cNvSpPr/>
          <p:nvPr/>
        </p:nvSpPr>
        <p:spPr>
          <a:xfrm>
            <a:off x="-1" y="249808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D0871B-12AB-4137-8A5D-3A74FDBF18BA}"/>
              </a:ext>
            </a:extLst>
          </p:cNvPr>
          <p:cNvSpPr/>
          <p:nvPr/>
        </p:nvSpPr>
        <p:spPr>
          <a:xfrm>
            <a:off x="-1" y="188086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F25959-8871-77D4-31FC-1A9A6AE67C8A}"/>
              </a:ext>
            </a:extLst>
          </p:cNvPr>
          <p:cNvSpPr/>
          <p:nvPr/>
        </p:nvSpPr>
        <p:spPr>
          <a:xfrm>
            <a:off x="-1" y="1271269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0</a:t>
            </a:r>
          </a:p>
        </p:txBody>
      </p:sp>
    </p:spTree>
    <p:extLst>
      <p:ext uri="{BB962C8B-B14F-4D97-AF65-F5344CB8AC3E}">
        <p14:creationId xmlns:p14="http://schemas.microsoft.com/office/powerpoint/2010/main" val="379521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6FF14-9D04-2A97-F718-63ADDE69D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graph&#10;&#10;AI-generated content may be incorrect.">
            <a:extLst>
              <a:ext uri="{FF2B5EF4-FFF2-40B4-BE49-F238E27FC236}">
                <a16:creationId xmlns:a16="http://schemas.microsoft.com/office/drawing/2014/main" id="{9C5E8D71-B51B-5D26-8C75-27A8EBF8B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051"/>
            <a:ext cx="12192000" cy="5779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0FF87-F9C6-E964-FCF6-D052A527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16"/>
            <a:ext cx="10515600" cy="1325563"/>
          </a:xfrm>
        </p:spPr>
        <p:txBody>
          <a:bodyPr/>
          <a:lstStyle/>
          <a:p>
            <a:r>
              <a:rPr lang="en-US" dirty="0"/>
              <a:t>Test Results: Pattern matching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F5198313-F1DC-845F-A430-6F047495B36C}"/>
              </a:ext>
            </a:extLst>
          </p:cNvPr>
          <p:cNvSpPr/>
          <p:nvPr/>
        </p:nvSpPr>
        <p:spPr>
          <a:xfrm>
            <a:off x="1469927" y="1251078"/>
            <a:ext cx="693174" cy="5547929"/>
          </a:xfrm>
          <a:prstGeom prst="bracketPair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05EAB301-6BB2-49AE-4F10-1FFF4174A4B9}"/>
              </a:ext>
            </a:extLst>
          </p:cNvPr>
          <p:cNvSpPr/>
          <p:nvPr/>
        </p:nvSpPr>
        <p:spPr>
          <a:xfrm>
            <a:off x="7706056" y="1219203"/>
            <a:ext cx="693173" cy="5562675"/>
          </a:xfrm>
          <a:prstGeom prst="bracketPair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54C4BC6C-7917-F318-3354-6B150C19E590}"/>
              </a:ext>
            </a:extLst>
          </p:cNvPr>
          <p:cNvSpPr/>
          <p:nvPr/>
        </p:nvSpPr>
        <p:spPr>
          <a:xfrm>
            <a:off x="10840085" y="1077883"/>
            <a:ext cx="693172" cy="5689250"/>
          </a:xfrm>
          <a:prstGeom prst="bracketPair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937E9089-6B90-1B0B-E437-23B399B12C6B}"/>
              </a:ext>
            </a:extLst>
          </p:cNvPr>
          <p:cNvSpPr/>
          <p:nvPr/>
        </p:nvSpPr>
        <p:spPr>
          <a:xfrm>
            <a:off x="1578079" y="2079522"/>
            <a:ext cx="175765" cy="18189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B302D853-3B7A-994C-7137-CA27338E0615}"/>
              </a:ext>
            </a:extLst>
          </p:cNvPr>
          <p:cNvSpPr/>
          <p:nvPr/>
        </p:nvSpPr>
        <p:spPr>
          <a:xfrm>
            <a:off x="1578078" y="2713703"/>
            <a:ext cx="175765" cy="18189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1339C803-6542-0FF2-E5C8-BD96DF1B312C}"/>
              </a:ext>
            </a:extLst>
          </p:cNvPr>
          <p:cNvSpPr/>
          <p:nvPr/>
        </p:nvSpPr>
        <p:spPr>
          <a:xfrm>
            <a:off x="1578077" y="4589207"/>
            <a:ext cx="175765" cy="18189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2CD5144C-66F8-EB87-B2C0-425FF9FA46E8}"/>
              </a:ext>
            </a:extLst>
          </p:cNvPr>
          <p:cNvSpPr/>
          <p:nvPr/>
        </p:nvSpPr>
        <p:spPr>
          <a:xfrm>
            <a:off x="7841242" y="2079522"/>
            <a:ext cx="175765" cy="18189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75D456C5-09E4-1DCA-31E1-6F47F9941842}"/>
              </a:ext>
            </a:extLst>
          </p:cNvPr>
          <p:cNvSpPr/>
          <p:nvPr/>
        </p:nvSpPr>
        <p:spPr>
          <a:xfrm>
            <a:off x="7841241" y="2713703"/>
            <a:ext cx="175765" cy="18189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E3AEF0B8-3C9F-2437-27B4-54B2BDF0CB7C}"/>
              </a:ext>
            </a:extLst>
          </p:cNvPr>
          <p:cNvSpPr/>
          <p:nvPr/>
        </p:nvSpPr>
        <p:spPr>
          <a:xfrm>
            <a:off x="7841240" y="4589207"/>
            <a:ext cx="175765" cy="18189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5E18E15C-0413-2918-E6BA-D573D83B685D}"/>
              </a:ext>
            </a:extLst>
          </p:cNvPr>
          <p:cNvSpPr/>
          <p:nvPr/>
        </p:nvSpPr>
        <p:spPr>
          <a:xfrm>
            <a:off x="10975271" y="2079522"/>
            <a:ext cx="175765" cy="181897"/>
          </a:xfrm>
          <a:prstGeom prst="flowChartTerminator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5000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78FDEDE1-DF38-3666-2141-D6D5D8C95D56}"/>
              </a:ext>
            </a:extLst>
          </p:cNvPr>
          <p:cNvSpPr/>
          <p:nvPr/>
        </p:nvSpPr>
        <p:spPr>
          <a:xfrm>
            <a:off x="10975270" y="5220932"/>
            <a:ext cx="175765" cy="181897"/>
          </a:xfrm>
          <a:prstGeom prst="flowChartTerminator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5000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E8700D6B-447E-8AB7-D36A-216162399CCE}"/>
              </a:ext>
            </a:extLst>
          </p:cNvPr>
          <p:cNvSpPr/>
          <p:nvPr/>
        </p:nvSpPr>
        <p:spPr>
          <a:xfrm>
            <a:off x="10975269" y="4589207"/>
            <a:ext cx="175765" cy="181897"/>
          </a:xfrm>
          <a:prstGeom prst="flowChartTerminator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5000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43121F-DA66-5155-ABB7-6D1FF63F344A}"/>
              </a:ext>
            </a:extLst>
          </p:cNvPr>
          <p:cNvSpPr txBox="1"/>
          <p:nvPr/>
        </p:nvSpPr>
        <p:spPr>
          <a:xfrm>
            <a:off x="2145094" y="1410979"/>
            <a:ext cx="107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D87286-0A95-99E0-AC74-C14216642A05}"/>
              </a:ext>
            </a:extLst>
          </p:cNvPr>
          <p:cNvSpPr txBox="1"/>
          <p:nvPr/>
        </p:nvSpPr>
        <p:spPr>
          <a:xfrm>
            <a:off x="6602601" y="1378795"/>
            <a:ext cx="107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A3CB98-66F8-FE06-EBF1-247CAA9F9413}"/>
              </a:ext>
            </a:extLst>
          </p:cNvPr>
          <p:cNvSpPr txBox="1"/>
          <p:nvPr/>
        </p:nvSpPr>
        <p:spPr>
          <a:xfrm>
            <a:off x="9763893" y="1378795"/>
            <a:ext cx="107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 2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068EFE7-8E91-DD7C-C843-9FDD04EA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628" y="6354083"/>
            <a:ext cx="2743200" cy="365125"/>
          </a:xfrm>
        </p:spPr>
        <p:txBody>
          <a:bodyPr/>
          <a:lstStyle/>
          <a:p>
            <a:fld id="{CE7B14A8-1C7B-4270-9D16-6AB6743F6A17}" type="slidenum">
              <a:rPr lang="en-US" smtClean="0"/>
              <a:t>15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338A37-204B-765A-4815-6F796FAFD730}"/>
              </a:ext>
            </a:extLst>
          </p:cNvPr>
          <p:cNvSpPr/>
          <p:nvPr/>
        </p:nvSpPr>
        <p:spPr>
          <a:xfrm>
            <a:off x="0" y="6198500"/>
            <a:ext cx="978312" cy="61115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TRG_OUT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B0E219-4FA4-AEE4-9F46-EE531C72CD1F}"/>
              </a:ext>
            </a:extLst>
          </p:cNvPr>
          <p:cNvSpPr/>
          <p:nvPr/>
        </p:nvSpPr>
        <p:spPr>
          <a:xfrm>
            <a:off x="-1" y="558541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EBDFAF-A3FE-EA5E-9CF6-F5B8881FDB7A}"/>
              </a:ext>
            </a:extLst>
          </p:cNvPr>
          <p:cNvSpPr/>
          <p:nvPr/>
        </p:nvSpPr>
        <p:spPr>
          <a:xfrm>
            <a:off x="-1" y="497581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DEE39C-D053-96DE-B6D0-A452547C6540}"/>
              </a:ext>
            </a:extLst>
          </p:cNvPr>
          <p:cNvSpPr/>
          <p:nvPr/>
        </p:nvSpPr>
        <p:spPr>
          <a:xfrm>
            <a:off x="-1" y="435859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1C5580-F487-55A1-B237-1DA1AD2E6948}"/>
              </a:ext>
            </a:extLst>
          </p:cNvPr>
          <p:cNvSpPr/>
          <p:nvPr/>
        </p:nvSpPr>
        <p:spPr>
          <a:xfrm>
            <a:off x="-1" y="374899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A49D6E-AFFB-F49A-BB58-9401E801024B}"/>
              </a:ext>
            </a:extLst>
          </p:cNvPr>
          <p:cNvSpPr/>
          <p:nvPr/>
        </p:nvSpPr>
        <p:spPr>
          <a:xfrm>
            <a:off x="-1" y="314701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DA968B-3F67-5236-645B-E8013413FCF3}"/>
              </a:ext>
            </a:extLst>
          </p:cNvPr>
          <p:cNvSpPr/>
          <p:nvPr/>
        </p:nvSpPr>
        <p:spPr>
          <a:xfrm>
            <a:off x="-1" y="253741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4165EC-421D-CE77-5644-7B7B62018E90}"/>
              </a:ext>
            </a:extLst>
          </p:cNvPr>
          <p:cNvSpPr/>
          <p:nvPr/>
        </p:nvSpPr>
        <p:spPr>
          <a:xfrm>
            <a:off x="-1" y="192019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3B1A31-6899-28C6-8B34-7E6E90B25D55}"/>
              </a:ext>
            </a:extLst>
          </p:cNvPr>
          <p:cNvSpPr/>
          <p:nvPr/>
        </p:nvSpPr>
        <p:spPr>
          <a:xfrm>
            <a:off x="-1" y="1310597"/>
            <a:ext cx="977081" cy="602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0</a:t>
            </a:r>
          </a:p>
        </p:txBody>
      </p:sp>
    </p:spTree>
    <p:extLst>
      <p:ext uri="{BB962C8B-B14F-4D97-AF65-F5344CB8AC3E}">
        <p14:creationId xmlns:p14="http://schemas.microsoft.com/office/powerpoint/2010/main" val="3766105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414A7-823E-AB7A-D5D7-AB9DE24D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CB9F3-09A8-4AB5-6F31-CECADF34E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Draft implementation of custom trigger system</a:t>
            </a:r>
          </a:p>
          <a:p>
            <a:r>
              <a:rPr lang="en-US" dirty="0"/>
              <a:t>Available tools for trigger system testing</a:t>
            </a:r>
          </a:p>
          <a:p>
            <a:r>
              <a:rPr lang="en-US" dirty="0"/>
              <a:t>TO DO:</a:t>
            </a:r>
          </a:p>
          <a:p>
            <a:pPr lvl="1"/>
            <a:r>
              <a:rPr lang="en-US" dirty="0"/>
              <a:t>Increase test coverage on different physics case scenarios;</a:t>
            </a:r>
          </a:p>
          <a:p>
            <a:pPr lvl="1"/>
            <a:r>
              <a:rPr lang="en-US" dirty="0"/>
              <a:t>Validate the trigger system in experiments (ELIADE Compton Rejection).</a:t>
            </a:r>
          </a:p>
          <a:p>
            <a:pPr lvl="1"/>
            <a:r>
              <a:rPr lang="en-US" dirty="0"/>
              <a:t>User Interface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12FDA-F42D-FE39-353B-979CDDE1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71495-D84F-FEBA-73AD-D434B8A2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16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0AD59D-8AF7-0ED1-6762-AC4684A176D9}"/>
              </a:ext>
            </a:extLst>
          </p:cNvPr>
          <p:cNvCxnSpPr>
            <a:cxnSpLocks/>
          </p:cNvCxnSpPr>
          <p:nvPr/>
        </p:nvCxnSpPr>
        <p:spPr>
          <a:xfrm>
            <a:off x="857864" y="1317522"/>
            <a:ext cx="5769077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52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BD09-DA3F-B65F-550C-BA47F30D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600" dirty="0"/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87AFA-EEE7-B1AB-1EF7-366545FD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E2A09-5987-6553-DD0E-5D453A20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2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6DF8-848D-747B-EE06-12370E83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4245-3BCD-C4FD-A607-0361D8E6C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3200" dirty="0"/>
              <a:t>Motivation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dirty="0"/>
              <a:t>HW Trigger System Architecture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dirty="0"/>
              <a:t>Implemented Trigger Logic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dirty="0"/>
              <a:t>Testing Platform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dirty="0"/>
              <a:t> Preliminary Results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dirty="0"/>
              <a:t>Conclusions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EED84-1F82-C486-71F1-74A8E675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AA615-53C5-B6A0-0AA7-7402B969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7B14A8-1C7B-4270-9D16-6AB6743F6A17}" type="slidenum">
              <a:rPr lang="en-US" smtClean="0"/>
              <a:t>2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8D7BBF-B1B8-0843-EE71-7C26E36D59AA}"/>
              </a:ext>
            </a:extLst>
          </p:cNvPr>
          <p:cNvCxnSpPr>
            <a:cxnSpLocks/>
          </p:cNvCxnSpPr>
          <p:nvPr/>
        </p:nvCxnSpPr>
        <p:spPr>
          <a:xfrm>
            <a:off x="4877414" y="1297858"/>
            <a:ext cx="2437172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96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19D3-AFD9-A136-8B98-F4962068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770"/>
            <a:ext cx="9088939" cy="1237397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B847-7CFE-90D8-7BC6-C329AF7C3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646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Custom Hardware Trigger System: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Easy to integrate specific experimental requirements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sz="2400" dirty="0"/>
              <a:t>Better control over multiple DAQ modules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Allow on-line data filtering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Overcome bandwidth limitations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Improve storage efficiency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966A8-4F54-544D-A8F9-94CCDA8A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F0650-EED4-4140-A57D-196608B8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3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EA5C2E-A99D-5A93-1831-CB37F9B3F203}"/>
              </a:ext>
            </a:extLst>
          </p:cNvPr>
          <p:cNvCxnSpPr>
            <a:cxnSpLocks/>
          </p:cNvCxnSpPr>
          <p:nvPr/>
        </p:nvCxnSpPr>
        <p:spPr>
          <a:xfrm>
            <a:off x="838200" y="1179870"/>
            <a:ext cx="10311581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45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F508-ED6A-2F16-11A1-AA987E82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05" y="138376"/>
            <a:ext cx="10515600" cy="1325563"/>
          </a:xfrm>
        </p:spPr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49755-4AF8-67FB-8450-36638FF7C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62" y="1484524"/>
            <a:ext cx="8839204" cy="445579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VX1730: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Used in most GDED 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Limited programmability for complex trigger pattern detection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Take trigger decision externally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16 Analog Input Channels grouped in pairs: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8 channel pairs output the triggers on LVDS pins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8 Self-triggers to be sent to the configurable logic via LVDS pins (DT 5495)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External trigger saves data on all the 16 Analog Input Channels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46803-0A28-5879-13C1-6D4E81AD8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04893" y="3101260"/>
            <a:ext cx="6307271" cy="5303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07982E-2846-95A5-1589-B09BDAC4146C}"/>
              </a:ext>
            </a:extLst>
          </p:cNvPr>
          <p:cNvCxnSpPr/>
          <p:nvPr/>
        </p:nvCxnSpPr>
        <p:spPr>
          <a:xfrm flipH="1">
            <a:off x="10312960" y="115524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086D77-57DC-B3F7-E397-1F311745AD7F}"/>
              </a:ext>
            </a:extLst>
          </p:cNvPr>
          <p:cNvCxnSpPr/>
          <p:nvPr/>
        </p:nvCxnSpPr>
        <p:spPr>
          <a:xfrm flipH="1">
            <a:off x="10312959" y="135680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F19160-60C9-3BFF-FC42-984D56752E44}"/>
              </a:ext>
            </a:extLst>
          </p:cNvPr>
          <p:cNvCxnSpPr/>
          <p:nvPr/>
        </p:nvCxnSpPr>
        <p:spPr>
          <a:xfrm flipH="1">
            <a:off x="10312958" y="156672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8F82E5-B73B-26D6-7E7F-80CA325F31C1}"/>
              </a:ext>
            </a:extLst>
          </p:cNvPr>
          <p:cNvCxnSpPr/>
          <p:nvPr/>
        </p:nvCxnSpPr>
        <p:spPr>
          <a:xfrm flipH="1">
            <a:off x="10312953" y="174796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114B3B-293E-732E-E49F-7CD5C52F89D9}"/>
              </a:ext>
            </a:extLst>
          </p:cNvPr>
          <p:cNvCxnSpPr/>
          <p:nvPr/>
        </p:nvCxnSpPr>
        <p:spPr>
          <a:xfrm flipH="1">
            <a:off x="10307875" y="2139778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7D57B3-F948-EBEB-EE88-9796474F4F9D}"/>
              </a:ext>
            </a:extLst>
          </p:cNvPr>
          <p:cNvCxnSpPr/>
          <p:nvPr/>
        </p:nvCxnSpPr>
        <p:spPr>
          <a:xfrm flipH="1">
            <a:off x="10312957" y="2326100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AF5F5A-CA27-B9BD-2056-4D5AC48439DF}"/>
              </a:ext>
            </a:extLst>
          </p:cNvPr>
          <p:cNvCxnSpPr/>
          <p:nvPr/>
        </p:nvCxnSpPr>
        <p:spPr>
          <a:xfrm flipH="1">
            <a:off x="10312956" y="2545850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D9C54E-7F29-3382-0F5D-5D587E7A3A66}"/>
              </a:ext>
            </a:extLst>
          </p:cNvPr>
          <p:cNvCxnSpPr/>
          <p:nvPr/>
        </p:nvCxnSpPr>
        <p:spPr>
          <a:xfrm flipH="1">
            <a:off x="10312954" y="2736596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E7A9EC-6D8C-B58B-1DCC-8AAD5EFA695E}"/>
              </a:ext>
            </a:extLst>
          </p:cNvPr>
          <p:cNvCxnSpPr/>
          <p:nvPr/>
        </p:nvCxnSpPr>
        <p:spPr>
          <a:xfrm flipH="1">
            <a:off x="10302553" y="3991186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54C0CB-A781-CABD-7D01-DEF5001922E4}"/>
              </a:ext>
            </a:extLst>
          </p:cNvPr>
          <p:cNvCxnSpPr/>
          <p:nvPr/>
        </p:nvCxnSpPr>
        <p:spPr>
          <a:xfrm flipH="1">
            <a:off x="10302560" y="4177508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752EB3-C75B-37C4-A87A-6DEABDC77606}"/>
              </a:ext>
            </a:extLst>
          </p:cNvPr>
          <p:cNvCxnSpPr/>
          <p:nvPr/>
        </p:nvCxnSpPr>
        <p:spPr>
          <a:xfrm flipH="1">
            <a:off x="10302559" y="4392506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2BF510-4102-925A-FC78-55B50B09C93F}"/>
              </a:ext>
            </a:extLst>
          </p:cNvPr>
          <p:cNvCxnSpPr/>
          <p:nvPr/>
        </p:nvCxnSpPr>
        <p:spPr>
          <a:xfrm flipH="1">
            <a:off x="10302554" y="4583908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48EBEF-E333-97C3-C668-DBEACD3137BB}"/>
              </a:ext>
            </a:extLst>
          </p:cNvPr>
          <p:cNvCxnSpPr/>
          <p:nvPr/>
        </p:nvCxnSpPr>
        <p:spPr>
          <a:xfrm flipH="1">
            <a:off x="10302784" y="496524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CA6EE2-B4C7-50DE-F67E-495AAC83A304}"/>
              </a:ext>
            </a:extLst>
          </p:cNvPr>
          <p:cNvCxnSpPr/>
          <p:nvPr/>
        </p:nvCxnSpPr>
        <p:spPr>
          <a:xfrm flipH="1">
            <a:off x="10302784" y="515664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5CCDFC-1FAA-AD07-A707-7D1362377F29}"/>
              </a:ext>
            </a:extLst>
          </p:cNvPr>
          <p:cNvCxnSpPr/>
          <p:nvPr/>
        </p:nvCxnSpPr>
        <p:spPr>
          <a:xfrm flipH="1">
            <a:off x="10307874" y="537672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589806-AF1C-02F7-5A38-CB8B5BB03FD8}"/>
              </a:ext>
            </a:extLst>
          </p:cNvPr>
          <p:cNvCxnSpPr/>
          <p:nvPr/>
        </p:nvCxnSpPr>
        <p:spPr>
          <a:xfrm flipH="1">
            <a:off x="10307872" y="556304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7F10472B-F43B-6F05-D999-8546B80EC061}"/>
              </a:ext>
            </a:extLst>
          </p:cNvPr>
          <p:cNvSpPr/>
          <p:nvPr/>
        </p:nvSpPr>
        <p:spPr>
          <a:xfrm>
            <a:off x="10962855" y="1155242"/>
            <a:ext cx="196661" cy="20156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3C8318FF-8DD8-B105-F188-BF73D4111826}"/>
              </a:ext>
            </a:extLst>
          </p:cNvPr>
          <p:cNvSpPr/>
          <p:nvPr/>
        </p:nvSpPr>
        <p:spPr>
          <a:xfrm>
            <a:off x="10962855" y="1566722"/>
            <a:ext cx="196661" cy="18124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3DE307E2-152F-7361-61F1-7D0701C69E7F}"/>
              </a:ext>
            </a:extLst>
          </p:cNvPr>
          <p:cNvSpPr/>
          <p:nvPr/>
        </p:nvSpPr>
        <p:spPr>
          <a:xfrm>
            <a:off x="10962855" y="2136761"/>
            <a:ext cx="196661" cy="195403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ight Bracket 24">
            <a:extLst>
              <a:ext uri="{FF2B5EF4-FFF2-40B4-BE49-F238E27FC236}">
                <a16:creationId xmlns:a16="http://schemas.microsoft.com/office/drawing/2014/main" id="{98A950E2-E4A2-FEAA-0308-C7E3E57419DE}"/>
              </a:ext>
            </a:extLst>
          </p:cNvPr>
          <p:cNvSpPr/>
          <p:nvPr/>
        </p:nvSpPr>
        <p:spPr>
          <a:xfrm>
            <a:off x="10962855" y="2552241"/>
            <a:ext cx="196661" cy="195401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ight Bracket 25">
            <a:extLst>
              <a:ext uri="{FF2B5EF4-FFF2-40B4-BE49-F238E27FC236}">
                <a16:creationId xmlns:a16="http://schemas.microsoft.com/office/drawing/2014/main" id="{0ED174DC-9500-ADA6-15A1-63EDBA297926}"/>
              </a:ext>
            </a:extLst>
          </p:cNvPr>
          <p:cNvSpPr/>
          <p:nvPr/>
        </p:nvSpPr>
        <p:spPr>
          <a:xfrm>
            <a:off x="10952464" y="3986106"/>
            <a:ext cx="196661" cy="181237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B03D1063-6FD2-D442-2CBE-D6044E7D02AF}"/>
              </a:ext>
            </a:extLst>
          </p:cNvPr>
          <p:cNvSpPr/>
          <p:nvPr/>
        </p:nvSpPr>
        <p:spPr>
          <a:xfrm>
            <a:off x="10952464" y="4397586"/>
            <a:ext cx="196661" cy="181240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2C0010E2-5F13-BA55-B9A1-68EDE980175F}"/>
              </a:ext>
            </a:extLst>
          </p:cNvPr>
          <p:cNvSpPr/>
          <p:nvPr/>
        </p:nvSpPr>
        <p:spPr>
          <a:xfrm>
            <a:off x="10962855" y="4960162"/>
            <a:ext cx="196661" cy="20156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ight Bracket 28">
            <a:extLst>
              <a:ext uri="{FF2B5EF4-FFF2-40B4-BE49-F238E27FC236}">
                <a16:creationId xmlns:a16="http://schemas.microsoft.com/office/drawing/2014/main" id="{3C421F06-4B6F-1D2F-145A-92B6DEF01EF4}"/>
              </a:ext>
            </a:extLst>
          </p:cNvPr>
          <p:cNvSpPr/>
          <p:nvPr/>
        </p:nvSpPr>
        <p:spPr>
          <a:xfrm>
            <a:off x="10957775" y="5376722"/>
            <a:ext cx="196661" cy="18632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985A68-5386-D76B-1E3C-11E88969AC5D}"/>
              </a:ext>
            </a:extLst>
          </p:cNvPr>
          <p:cNvSpPr txBox="1"/>
          <p:nvPr/>
        </p:nvSpPr>
        <p:spPr>
          <a:xfrm>
            <a:off x="11151685" y="4343460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67E1A3-C516-C1AF-47DC-B39121227443}"/>
              </a:ext>
            </a:extLst>
          </p:cNvPr>
          <p:cNvSpPr txBox="1"/>
          <p:nvPr/>
        </p:nvSpPr>
        <p:spPr>
          <a:xfrm>
            <a:off x="11166925" y="150206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83C5A2-75E5-28ED-42A6-EDA61C4D9BB1}"/>
              </a:ext>
            </a:extLst>
          </p:cNvPr>
          <p:cNvSpPr txBox="1"/>
          <p:nvPr/>
        </p:nvSpPr>
        <p:spPr>
          <a:xfrm>
            <a:off x="11153224" y="2095962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1B6760-1384-A761-0C46-DA50ACB4F03B}"/>
              </a:ext>
            </a:extLst>
          </p:cNvPr>
          <p:cNvSpPr txBox="1"/>
          <p:nvPr/>
        </p:nvSpPr>
        <p:spPr>
          <a:xfrm>
            <a:off x="11151685" y="2507902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1D46AE-9171-D9B9-0933-48436C7C16A2}"/>
              </a:ext>
            </a:extLst>
          </p:cNvPr>
          <p:cNvSpPr txBox="1"/>
          <p:nvPr/>
        </p:nvSpPr>
        <p:spPr>
          <a:xfrm>
            <a:off x="11159516" y="107980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02F8FF-9DDC-AA63-10DA-CCA98A87AB11}"/>
              </a:ext>
            </a:extLst>
          </p:cNvPr>
          <p:cNvSpPr txBox="1"/>
          <p:nvPr/>
        </p:nvSpPr>
        <p:spPr>
          <a:xfrm>
            <a:off x="11159516" y="4902374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AAFBE-29F1-0BAF-128B-08E1827C05CD}"/>
              </a:ext>
            </a:extLst>
          </p:cNvPr>
          <p:cNvSpPr txBox="1"/>
          <p:nvPr/>
        </p:nvSpPr>
        <p:spPr>
          <a:xfrm>
            <a:off x="11151685" y="5322788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C57B87-AA03-55C7-5237-FA910FBD27B6}"/>
              </a:ext>
            </a:extLst>
          </p:cNvPr>
          <p:cNvSpPr txBox="1"/>
          <p:nvPr/>
        </p:nvSpPr>
        <p:spPr>
          <a:xfrm>
            <a:off x="10321009" y="912611"/>
            <a:ext cx="7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Input signals</a:t>
            </a:r>
          </a:p>
        </p:txBody>
      </p:sp>
      <p:sp>
        <p:nvSpPr>
          <p:cNvPr id="41" name="Right Bracket 40">
            <a:extLst>
              <a:ext uri="{FF2B5EF4-FFF2-40B4-BE49-F238E27FC236}">
                <a16:creationId xmlns:a16="http://schemas.microsoft.com/office/drawing/2014/main" id="{2A2D65A7-FD4C-BF1C-5014-2F298B4393B2}"/>
              </a:ext>
            </a:extLst>
          </p:cNvPr>
          <p:cNvSpPr/>
          <p:nvPr/>
        </p:nvSpPr>
        <p:spPr>
          <a:xfrm rot="10800000">
            <a:off x="9587432" y="4714240"/>
            <a:ext cx="299025" cy="97203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A6F3FD-FBBE-6643-F068-44245E98855F}"/>
              </a:ext>
            </a:extLst>
          </p:cNvPr>
          <p:cNvSpPr txBox="1"/>
          <p:nvPr/>
        </p:nvSpPr>
        <p:spPr>
          <a:xfrm>
            <a:off x="7462274" y="5371249"/>
            <a:ext cx="2331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LVDS pins</a:t>
            </a:r>
          </a:p>
          <a:p>
            <a:r>
              <a:rPr lang="en-US" dirty="0"/>
              <a:t>(to configurable logic)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7F0787-7F86-D5D0-B7EC-C5AF05C4AF17}"/>
              </a:ext>
            </a:extLst>
          </p:cNvPr>
          <p:cNvSpPr txBox="1"/>
          <p:nvPr/>
        </p:nvSpPr>
        <p:spPr>
          <a:xfrm>
            <a:off x="7327096" y="1566722"/>
            <a:ext cx="16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trigger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49D056D-DB47-C3C7-EB50-F970ED798941}"/>
              </a:ext>
            </a:extLst>
          </p:cNvPr>
          <p:cNvCxnSpPr>
            <a:cxnSpLocks/>
          </p:cNvCxnSpPr>
          <p:nvPr/>
        </p:nvCxnSpPr>
        <p:spPr>
          <a:xfrm>
            <a:off x="8960405" y="1771052"/>
            <a:ext cx="989215" cy="61081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FF921C5-403E-EBA3-EB2A-EDC645FDF61B}"/>
              </a:ext>
            </a:extLst>
          </p:cNvPr>
          <p:cNvSpPr txBox="1"/>
          <p:nvPr/>
        </p:nvSpPr>
        <p:spPr>
          <a:xfrm>
            <a:off x="11142738" y="3937732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4</a:t>
            </a:r>
          </a:p>
        </p:txBody>
      </p:sp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36E97050-97ED-5916-BE7D-4C0A6751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GDED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13CACADA-1106-651D-242D-65A73496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F57DD0-A9A9-3EEB-D0E7-066AA3E5258F}"/>
              </a:ext>
            </a:extLst>
          </p:cNvPr>
          <p:cNvCxnSpPr>
            <a:cxnSpLocks/>
          </p:cNvCxnSpPr>
          <p:nvPr/>
        </p:nvCxnSpPr>
        <p:spPr>
          <a:xfrm>
            <a:off x="278162" y="1069973"/>
            <a:ext cx="2297890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4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9AA6-63F5-C198-508B-37A177CF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41" y="189316"/>
            <a:ext cx="6065189" cy="940854"/>
          </a:xfrm>
        </p:spPr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A72CB262-6614-375A-6D4D-4F828E233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44" y="1352654"/>
            <a:ext cx="9425354" cy="494679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9895A51-257C-E5FC-05D6-032DBA7AEEEA}"/>
              </a:ext>
            </a:extLst>
          </p:cNvPr>
          <p:cNvSpPr txBox="1"/>
          <p:nvPr/>
        </p:nvSpPr>
        <p:spPr>
          <a:xfrm>
            <a:off x="296141" y="1120677"/>
            <a:ext cx="70780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CAEN V1730 digitizers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Custom trigger logic for different physics cases (CAEN DT5495 Programmable Logic Unit)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6" name="Footer Placeholder 105">
            <a:extLst>
              <a:ext uri="{FF2B5EF4-FFF2-40B4-BE49-F238E27FC236}">
                <a16:creationId xmlns:a16="http://schemas.microsoft.com/office/drawing/2014/main" id="{F03BF0EC-FC66-5CB2-9702-711E4338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GDED</a:t>
            </a:r>
          </a:p>
        </p:txBody>
      </p:sp>
      <p:sp>
        <p:nvSpPr>
          <p:cNvPr id="119" name="Slide Number Placeholder 118">
            <a:extLst>
              <a:ext uri="{FF2B5EF4-FFF2-40B4-BE49-F238E27FC236}">
                <a16:creationId xmlns:a16="http://schemas.microsoft.com/office/drawing/2014/main" id="{9265677F-3FCF-78CA-AA91-D6E6BEF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5</a:t>
            </a:fld>
            <a:endParaRPr lang="en-US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2A2BE21-B6B3-2FE4-10CA-8CECEF3DDD61}"/>
              </a:ext>
            </a:extLst>
          </p:cNvPr>
          <p:cNvCxnSpPr>
            <a:cxnSpLocks/>
          </p:cNvCxnSpPr>
          <p:nvPr/>
        </p:nvCxnSpPr>
        <p:spPr>
          <a:xfrm>
            <a:off x="296141" y="894735"/>
            <a:ext cx="2909175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03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04D12-DFA4-BC0C-E3E9-DD38C70D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8852-8DB3-C772-CC42-4BE4C3E0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61" y="175972"/>
            <a:ext cx="6065189" cy="940854"/>
          </a:xfrm>
        </p:spPr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82FAC-E8AA-EC67-73D7-26DD2B8B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35355" y="3032169"/>
            <a:ext cx="6046838" cy="50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FE52F-8CB3-2ADC-385A-D7ED1CC2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62456" y="3032169"/>
            <a:ext cx="6046838" cy="50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D5D73-8BD8-AF58-F722-D552E878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82804" y="3032168"/>
            <a:ext cx="6046838" cy="508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1EE6E-E95A-191E-742D-C75480F0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2237" y="3299107"/>
            <a:ext cx="4127384" cy="1540823"/>
          </a:xfrm>
          <a:prstGeom prst="rect">
            <a:avLst/>
          </a:prstGeom>
        </p:spPr>
      </p:pic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595B7027-15E2-F737-2C10-EE746DA41473}"/>
              </a:ext>
            </a:extLst>
          </p:cNvPr>
          <p:cNvCxnSpPr>
            <a:cxnSpLocks/>
          </p:cNvCxnSpPr>
          <p:nvPr/>
        </p:nvCxnSpPr>
        <p:spPr>
          <a:xfrm rot="10800000">
            <a:off x="1614843" y="4546501"/>
            <a:ext cx="8031336" cy="1994138"/>
          </a:xfrm>
          <a:prstGeom prst="bentConnector3">
            <a:avLst>
              <a:gd name="adj1" fmla="val 10000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0C002E-8891-48CB-650A-4A69AE4A253E}"/>
              </a:ext>
            </a:extLst>
          </p:cNvPr>
          <p:cNvCxnSpPr/>
          <p:nvPr/>
        </p:nvCxnSpPr>
        <p:spPr>
          <a:xfrm flipH="1">
            <a:off x="10391616" y="115524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7223EC-510B-58CD-D3E2-7802C16FBD17}"/>
              </a:ext>
            </a:extLst>
          </p:cNvPr>
          <p:cNvCxnSpPr/>
          <p:nvPr/>
        </p:nvCxnSpPr>
        <p:spPr>
          <a:xfrm flipH="1">
            <a:off x="10391615" y="135680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B4CC1A-BA41-90F3-2B10-324B86F1EBC3}"/>
              </a:ext>
            </a:extLst>
          </p:cNvPr>
          <p:cNvCxnSpPr/>
          <p:nvPr/>
        </p:nvCxnSpPr>
        <p:spPr>
          <a:xfrm flipH="1">
            <a:off x="10391614" y="156672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FFCDD0-B759-76BD-4A6D-FA23BE7C423F}"/>
              </a:ext>
            </a:extLst>
          </p:cNvPr>
          <p:cNvCxnSpPr/>
          <p:nvPr/>
        </p:nvCxnSpPr>
        <p:spPr>
          <a:xfrm flipH="1">
            <a:off x="10391609" y="174796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DFB2E1-8853-DA45-C069-2FE89FDF2431}"/>
              </a:ext>
            </a:extLst>
          </p:cNvPr>
          <p:cNvCxnSpPr/>
          <p:nvPr/>
        </p:nvCxnSpPr>
        <p:spPr>
          <a:xfrm flipH="1">
            <a:off x="10391611" y="211536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612D89-7A12-4A2F-315D-972EA45B5608}"/>
              </a:ext>
            </a:extLst>
          </p:cNvPr>
          <p:cNvCxnSpPr/>
          <p:nvPr/>
        </p:nvCxnSpPr>
        <p:spPr>
          <a:xfrm flipH="1">
            <a:off x="10391613" y="229660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EAC18A-A609-F501-2621-1DD0C8E85DF8}"/>
              </a:ext>
            </a:extLst>
          </p:cNvPr>
          <p:cNvCxnSpPr/>
          <p:nvPr/>
        </p:nvCxnSpPr>
        <p:spPr>
          <a:xfrm flipH="1">
            <a:off x="10391612" y="250652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997BF2-246B-77EB-3CBF-B6A52E78E66E}"/>
              </a:ext>
            </a:extLst>
          </p:cNvPr>
          <p:cNvCxnSpPr/>
          <p:nvPr/>
        </p:nvCxnSpPr>
        <p:spPr>
          <a:xfrm flipH="1">
            <a:off x="10391610" y="269284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28BB29-E62A-0650-1096-85000D434F69}"/>
              </a:ext>
            </a:extLst>
          </p:cNvPr>
          <p:cNvCxnSpPr/>
          <p:nvPr/>
        </p:nvCxnSpPr>
        <p:spPr>
          <a:xfrm flipH="1">
            <a:off x="10391600" y="388828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BE1F79-CC10-111A-AD38-A5ACA5BFC2F9}"/>
              </a:ext>
            </a:extLst>
          </p:cNvPr>
          <p:cNvCxnSpPr/>
          <p:nvPr/>
        </p:nvCxnSpPr>
        <p:spPr>
          <a:xfrm flipH="1">
            <a:off x="10391607" y="407460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C9BDCF-C2B5-5312-CF93-7DE14F067B9B}"/>
              </a:ext>
            </a:extLst>
          </p:cNvPr>
          <p:cNvCxnSpPr/>
          <p:nvPr/>
        </p:nvCxnSpPr>
        <p:spPr>
          <a:xfrm flipH="1">
            <a:off x="10391606" y="428452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A13DE3-5B5A-1DCE-77FC-2AE3A02F16F3}"/>
              </a:ext>
            </a:extLst>
          </p:cNvPr>
          <p:cNvCxnSpPr/>
          <p:nvPr/>
        </p:nvCxnSpPr>
        <p:spPr>
          <a:xfrm flipH="1">
            <a:off x="10391601" y="446576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A75F81-E15B-C078-79E7-0F557D08842E}"/>
              </a:ext>
            </a:extLst>
          </p:cNvPr>
          <p:cNvCxnSpPr/>
          <p:nvPr/>
        </p:nvCxnSpPr>
        <p:spPr>
          <a:xfrm flipH="1">
            <a:off x="10391600" y="480268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4F2631-2CD0-23DB-CA0E-DB6290E884DA}"/>
              </a:ext>
            </a:extLst>
          </p:cNvPr>
          <p:cNvCxnSpPr/>
          <p:nvPr/>
        </p:nvCxnSpPr>
        <p:spPr>
          <a:xfrm flipH="1">
            <a:off x="10391600" y="499916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E794C4-A0F2-DB34-E840-E8DBCBF28731}"/>
              </a:ext>
            </a:extLst>
          </p:cNvPr>
          <p:cNvCxnSpPr/>
          <p:nvPr/>
        </p:nvCxnSpPr>
        <p:spPr>
          <a:xfrm flipH="1">
            <a:off x="10391610" y="5193842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DC7A47-EAF1-17EC-DAD8-5AA8A95B81DD}"/>
              </a:ext>
            </a:extLst>
          </p:cNvPr>
          <p:cNvCxnSpPr/>
          <p:nvPr/>
        </p:nvCxnSpPr>
        <p:spPr>
          <a:xfrm flipH="1">
            <a:off x="10391608" y="5380164"/>
            <a:ext cx="560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D7D62ED-5923-6343-6899-BE30922CC529}"/>
              </a:ext>
            </a:extLst>
          </p:cNvPr>
          <p:cNvSpPr txBox="1"/>
          <p:nvPr/>
        </p:nvSpPr>
        <p:spPr>
          <a:xfrm>
            <a:off x="2499840" y="6263641"/>
            <a:ext cx="1801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Self Triggers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B52A9C-C0EC-C130-48D4-DCC3C9F36CE1}"/>
              </a:ext>
            </a:extLst>
          </p:cNvPr>
          <p:cNvSpPr txBox="1"/>
          <p:nvPr/>
        </p:nvSpPr>
        <p:spPr>
          <a:xfrm>
            <a:off x="4545688" y="1521616"/>
            <a:ext cx="1701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External Triggers</a:t>
            </a:r>
          </a:p>
        </p:txBody>
      </p: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169E5B7F-3214-C907-5DC7-6178610E1433}"/>
              </a:ext>
            </a:extLst>
          </p:cNvPr>
          <p:cNvSpPr/>
          <p:nvPr/>
        </p:nvSpPr>
        <p:spPr>
          <a:xfrm>
            <a:off x="11041511" y="1155242"/>
            <a:ext cx="196661" cy="20156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7D135A94-EFE6-1F0D-D367-221759A2141F}"/>
              </a:ext>
            </a:extLst>
          </p:cNvPr>
          <p:cNvSpPr/>
          <p:nvPr/>
        </p:nvSpPr>
        <p:spPr>
          <a:xfrm>
            <a:off x="11041511" y="1566722"/>
            <a:ext cx="196661" cy="18124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ight Bracket 28">
            <a:extLst>
              <a:ext uri="{FF2B5EF4-FFF2-40B4-BE49-F238E27FC236}">
                <a16:creationId xmlns:a16="http://schemas.microsoft.com/office/drawing/2014/main" id="{A21FA236-D738-A37F-2019-B9015DB5BD6C}"/>
              </a:ext>
            </a:extLst>
          </p:cNvPr>
          <p:cNvSpPr/>
          <p:nvPr/>
        </p:nvSpPr>
        <p:spPr>
          <a:xfrm>
            <a:off x="11041511" y="2115362"/>
            <a:ext cx="196661" cy="18124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E0AE7B4D-7902-ED61-06EC-C7308DADD9B3}"/>
              </a:ext>
            </a:extLst>
          </p:cNvPr>
          <p:cNvSpPr/>
          <p:nvPr/>
        </p:nvSpPr>
        <p:spPr>
          <a:xfrm>
            <a:off x="11041511" y="2506522"/>
            <a:ext cx="196661" cy="181236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E6ED0D91-5548-F3AB-94CF-CCC2775B6AF1}"/>
              </a:ext>
            </a:extLst>
          </p:cNvPr>
          <p:cNvSpPr/>
          <p:nvPr/>
        </p:nvSpPr>
        <p:spPr>
          <a:xfrm>
            <a:off x="11041511" y="3888282"/>
            <a:ext cx="196661" cy="181237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Right Bracket 31">
            <a:extLst>
              <a:ext uri="{FF2B5EF4-FFF2-40B4-BE49-F238E27FC236}">
                <a16:creationId xmlns:a16="http://schemas.microsoft.com/office/drawing/2014/main" id="{40BA583D-D704-E355-D2C4-AC6BB6E79100}"/>
              </a:ext>
            </a:extLst>
          </p:cNvPr>
          <p:cNvSpPr/>
          <p:nvPr/>
        </p:nvSpPr>
        <p:spPr>
          <a:xfrm>
            <a:off x="11041511" y="4284522"/>
            <a:ext cx="196661" cy="181240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Right Bracket 32">
            <a:extLst>
              <a:ext uri="{FF2B5EF4-FFF2-40B4-BE49-F238E27FC236}">
                <a16:creationId xmlns:a16="http://schemas.microsoft.com/office/drawing/2014/main" id="{1AF60D2D-F025-7514-5858-DA5B6CFEF925}"/>
              </a:ext>
            </a:extLst>
          </p:cNvPr>
          <p:cNvSpPr/>
          <p:nvPr/>
        </p:nvSpPr>
        <p:spPr>
          <a:xfrm>
            <a:off x="11041511" y="4797602"/>
            <a:ext cx="196661" cy="20156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ight Bracket 33">
            <a:extLst>
              <a:ext uri="{FF2B5EF4-FFF2-40B4-BE49-F238E27FC236}">
                <a16:creationId xmlns:a16="http://schemas.microsoft.com/office/drawing/2014/main" id="{76D267F2-D52B-80E7-F6BE-108AF31F9FD1}"/>
              </a:ext>
            </a:extLst>
          </p:cNvPr>
          <p:cNvSpPr/>
          <p:nvPr/>
        </p:nvSpPr>
        <p:spPr>
          <a:xfrm>
            <a:off x="11041511" y="5193842"/>
            <a:ext cx="196661" cy="186322"/>
          </a:xfrm>
          <a:prstGeom prst="righ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18278D-783E-2DFD-6C60-FAB546939662}"/>
              </a:ext>
            </a:extLst>
          </p:cNvPr>
          <p:cNvSpPr txBox="1"/>
          <p:nvPr/>
        </p:nvSpPr>
        <p:spPr>
          <a:xfrm>
            <a:off x="11281141" y="4219864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95F958-D017-2FB3-1705-CE348489CE85}"/>
              </a:ext>
            </a:extLst>
          </p:cNvPr>
          <p:cNvSpPr txBox="1"/>
          <p:nvPr/>
        </p:nvSpPr>
        <p:spPr>
          <a:xfrm>
            <a:off x="11281141" y="150206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56D675-63DE-F865-14BA-196AB0F7D344}"/>
              </a:ext>
            </a:extLst>
          </p:cNvPr>
          <p:cNvSpPr txBox="1"/>
          <p:nvPr/>
        </p:nvSpPr>
        <p:spPr>
          <a:xfrm>
            <a:off x="11281141" y="205070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133750-7C31-80E1-6A75-B56B8161FF2B}"/>
              </a:ext>
            </a:extLst>
          </p:cNvPr>
          <p:cNvSpPr txBox="1"/>
          <p:nvPr/>
        </p:nvSpPr>
        <p:spPr>
          <a:xfrm>
            <a:off x="11281141" y="2441862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E4CC61-33E4-8398-EAD8-F8CE063A5CF1}"/>
              </a:ext>
            </a:extLst>
          </p:cNvPr>
          <p:cNvSpPr txBox="1"/>
          <p:nvPr/>
        </p:nvSpPr>
        <p:spPr>
          <a:xfrm>
            <a:off x="11281141" y="3823622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383383-6DC0-F4FA-14A1-332C637640C1}"/>
              </a:ext>
            </a:extLst>
          </p:cNvPr>
          <p:cNvSpPr txBox="1"/>
          <p:nvPr/>
        </p:nvSpPr>
        <p:spPr>
          <a:xfrm>
            <a:off x="11238172" y="107980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440111-8A8E-7300-FA27-B0D1C964F7A4}"/>
              </a:ext>
            </a:extLst>
          </p:cNvPr>
          <p:cNvSpPr txBox="1"/>
          <p:nvPr/>
        </p:nvSpPr>
        <p:spPr>
          <a:xfrm>
            <a:off x="11281141" y="4765720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964C34-58AF-927D-142B-D52BBC23E9F3}"/>
              </a:ext>
            </a:extLst>
          </p:cNvPr>
          <p:cNvSpPr txBox="1"/>
          <p:nvPr/>
        </p:nvSpPr>
        <p:spPr>
          <a:xfrm>
            <a:off x="11276857" y="513172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 pair 7</a:t>
            </a:r>
          </a:p>
        </p:txBody>
      </p:sp>
      <p:cxnSp>
        <p:nvCxnSpPr>
          <p:cNvPr id="43" name="Straight Connector 21">
            <a:extLst>
              <a:ext uri="{FF2B5EF4-FFF2-40B4-BE49-F238E27FC236}">
                <a16:creationId xmlns:a16="http://schemas.microsoft.com/office/drawing/2014/main" id="{9758188A-F081-0D24-0F66-2F803A4A193D}"/>
              </a:ext>
            </a:extLst>
          </p:cNvPr>
          <p:cNvCxnSpPr>
            <a:cxnSpLocks/>
          </p:cNvCxnSpPr>
          <p:nvPr/>
        </p:nvCxnSpPr>
        <p:spPr>
          <a:xfrm rot="5400000">
            <a:off x="6670266" y="5701235"/>
            <a:ext cx="1257812" cy="429350"/>
          </a:xfrm>
          <a:prstGeom prst="bentConnector3">
            <a:avLst>
              <a:gd name="adj1" fmla="val -28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21">
            <a:extLst>
              <a:ext uri="{FF2B5EF4-FFF2-40B4-BE49-F238E27FC236}">
                <a16:creationId xmlns:a16="http://schemas.microsoft.com/office/drawing/2014/main" id="{A07C1514-31D2-8A50-275F-C972480F8E82}"/>
              </a:ext>
            </a:extLst>
          </p:cNvPr>
          <p:cNvCxnSpPr>
            <a:cxnSpLocks/>
          </p:cNvCxnSpPr>
          <p:nvPr/>
        </p:nvCxnSpPr>
        <p:spPr>
          <a:xfrm rot="5400000">
            <a:off x="7986183" y="5697059"/>
            <a:ext cx="1257812" cy="429350"/>
          </a:xfrm>
          <a:prstGeom prst="bentConnector3">
            <a:avLst>
              <a:gd name="adj1" fmla="val -28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21">
            <a:extLst>
              <a:ext uri="{FF2B5EF4-FFF2-40B4-BE49-F238E27FC236}">
                <a16:creationId xmlns:a16="http://schemas.microsoft.com/office/drawing/2014/main" id="{781F0E96-90F6-9918-0ECD-8AB09E378667}"/>
              </a:ext>
            </a:extLst>
          </p:cNvPr>
          <p:cNvCxnSpPr>
            <a:cxnSpLocks/>
          </p:cNvCxnSpPr>
          <p:nvPr/>
        </p:nvCxnSpPr>
        <p:spPr>
          <a:xfrm rot="5400000">
            <a:off x="9223593" y="5697059"/>
            <a:ext cx="1257812" cy="429350"/>
          </a:xfrm>
          <a:prstGeom prst="bentConnector3">
            <a:avLst>
              <a:gd name="adj1" fmla="val -28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87">
            <a:extLst>
              <a:ext uri="{FF2B5EF4-FFF2-40B4-BE49-F238E27FC236}">
                <a16:creationId xmlns:a16="http://schemas.microsoft.com/office/drawing/2014/main" id="{4F765FE6-5082-BC29-5C07-D89D98935285}"/>
              </a:ext>
            </a:extLst>
          </p:cNvPr>
          <p:cNvCxnSpPr>
            <a:cxnSpLocks/>
          </p:cNvCxnSpPr>
          <p:nvPr/>
        </p:nvCxnSpPr>
        <p:spPr>
          <a:xfrm>
            <a:off x="2413904" y="1841993"/>
            <a:ext cx="7626594" cy="538225"/>
          </a:xfrm>
          <a:prstGeom prst="bentConnector3">
            <a:avLst>
              <a:gd name="adj1" fmla="val 9619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87">
            <a:extLst>
              <a:ext uri="{FF2B5EF4-FFF2-40B4-BE49-F238E27FC236}">
                <a16:creationId xmlns:a16="http://schemas.microsoft.com/office/drawing/2014/main" id="{EA6B8649-88B7-AF0C-8984-6800D98538A8}"/>
              </a:ext>
            </a:extLst>
          </p:cNvPr>
          <p:cNvCxnSpPr>
            <a:cxnSpLocks/>
          </p:cNvCxnSpPr>
          <p:nvPr/>
        </p:nvCxnSpPr>
        <p:spPr>
          <a:xfrm>
            <a:off x="2608976" y="1997807"/>
            <a:ext cx="6186168" cy="382412"/>
          </a:xfrm>
          <a:prstGeom prst="bentConnector3">
            <a:avLst>
              <a:gd name="adj1" fmla="val 9624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87">
            <a:extLst>
              <a:ext uri="{FF2B5EF4-FFF2-40B4-BE49-F238E27FC236}">
                <a16:creationId xmlns:a16="http://schemas.microsoft.com/office/drawing/2014/main" id="{6EACB171-5ADC-A22A-D7CE-3E401ACA9F16}"/>
              </a:ext>
            </a:extLst>
          </p:cNvPr>
          <p:cNvCxnSpPr>
            <a:cxnSpLocks/>
          </p:cNvCxnSpPr>
          <p:nvPr/>
        </p:nvCxnSpPr>
        <p:spPr>
          <a:xfrm flipV="1">
            <a:off x="2810312" y="2394046"/>
            <a:ext cx="4711682" cy="1573947"/>
          </a:xfrm>
          <a:prstGeom prst="bentConnector3">
            <a:avLst>
              <a:gd name="adj1" fmla="val 3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C9DE9CC-3A0F-315F-3478-359FB3F683FE}"/>
              </a:ext>
            </a:extLst>
          </p:cNvPr>
          <p:cNvCxnSpPr>
            <a:cxnSpLocks/>
          </p:cNvCxnSpPr>
          <p:nvPr/>
        </p:nvCxnSpPr>
        <p:spPr>
          <a:xfrm flipH="1">
            <a:off x="9152033" y="1155242"/>
            <a:ext cx="3576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058656-EF8A-54BA-3328-96FD0F14497C}"/>
              </a:ext>
            </a:extLst>
          </p:cNvPr>
          <p:cNvCxnSpPr>
            <a:cxnSpLocks/>
          </p:cNvCxnSpPr>
          <p:nvPr/>
        </p:nvCxnSpPr>
        <p:spPr>
          <a:xfrm flipH="1">
            <a:off x="9152032" y="1356804"/>
            <a:ext cx="3576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1FEEE75-8442-A5E7-2C10-35B35B5F5096}"/>
              </a:ext>
            </a:extLst>
          </p:cNvPr>
          <p:cNvCxnSpPr>
            <a:cxnSpLocks/>
          </p:cNvCxnSpPr>
          <p:nvPr/>
        </p:nvCxnSpPr>
        <p:spPr>
          <a:xfrm flipH="1">
            <a:off x="9152031" y="1566722"/>
            <a:ext cx="3576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D87364B-0099-C036-822E-E929AEE7C7CB}"/>
              </a:ext>
            </a:extLst>
          </p:cNvPr>
          <p:cNvCxnSpPr>
            <a:cxnSpLocks/>
          </p:cNvCxnSpPr>
          <p:nvPr/>
        </p:nvCxnSpPr>
        <p:spPr>
          <a:xfrm flipH="1">
            <a:off x="9152026" y="1747964"/>
            <a:ext cx="3576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655D83E-61CE-43D1-4F3A-4362DFB984EC}"/>
              </a:ext>
            </a:extLst>
          </p:cNvPr>
          <p:cNvCxnSpPr>
            <a:cxnSpLocks/>
          </p:cNvCxnSpPr>
          <p:nvPr/>
        </p:nvCxnSpPr>
        <p:spPr>
          <a:xfrm flipH="1">
            <a:off x="9152028" y="2115362"/>
            <a:ext cx="3576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CD552A6-13F9-E96F-0E37-5DD71DB851AD}"/>
              </a:ext>
            </a:extLst>
          </p:cNvPr>
          <p:cNvCxnSpPr>
            <a:cxnSpLocks/>
          </p:cNvCxnSpPr>
          <p:nvPr/>
        </p:nvCxnSpPr>
        <p:spPr>
          <a:xfrm flipH="1">
            <a:off x="9152030" y="2296604"/>
            <a:ext cx="3576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0200CD6-04BA-ACEE-CF41-F24FA9C5ADB7}"/>
              </a:ext>
            </a:extLst>
          </p:cNvPr>
          <p:cNvCxnSpPr>
            <a:cxnSpLocks/>
          </p:cNvCxnSpPr>
          <p:nvPr/>
        </p:nvCxnSpPr>
        <p:spPr>
          <a:xfrm flipH="1">
            <a:off x="9152029" y="2506522"/>
            <a:ext cx="357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9F47940-2876-73EE-9AA8-8662E9EA8859}"/>
              </a:ext>
            </a:extLst>
          </p:cNvPr>
          <p:cNvCxnSpPr>
            <a:cxnSpLocks/>
          </p:cNvCxnSpPr>
          <p:nvPr/>
        </p:nvCxnSpPr>
        <p:spPr>
          <a:xfrm flipH="1">
            <a:off x="9152027" y="2692844"/>
            <a:ext cx="3576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87D5A71-2A7F-AC6D-3C18-EDCE455134FB}"/>
              </a:ext>
            </a:extLst>
          </p:cNvPr>
          <p:cNvCxnSpPr>
            <a:cxnSpLocks/>
          </p:cNvCxnSpPr>
          <p:nvPr/>
        </p:nvCxnSpPr>
        <p:spPr>
          <a:xfrm flipH="1">
            <a:off x="9152017" y="3888282"/>
            <a:ext cx="3576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A88B2D9-87E0-FDE9-1708-0A48405D1927}"/>
              </a:ext>
            </a:extLst>
          </p:cNvPr>
          <p:cNvCxnSpPr>
            <a:cxnSpLocks/>
          </p:cNvCxnSpPr>
          <p:nvPr/>
        </p:nvCxnSpPr>
        <p:spPr>
          <a:xfrm flipH="1">
            <a:off x="9152024" y="4074604"/>
            <a:ext cx="3576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6D18A46-2A50-9114-5A62-8B130277FFFB}"/>
              </a:ext>
            </a:extLst>
          </p:cNvPr>
          <p:cNvCxnSpPr>
            <a:cxnSpLocks/>
          </p:cNvCxnSpPr>
          <p:nvPr/>
        </p:nvCxnSpPr>
        <p:spPr>
          <a:xfrm flipH="1">
            <a:off x="9152023" y="4284522"/>
            <a:ext cx="3576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BA67E90-50DF-A5D8-CF0E-EAFEC48010A7}"/>
              </a:ext>
            </a:extLst>
          </p:cNvPr>
          <p:cNvCxnSpPr>
            <a:cxnSpLocks/>
          </p:cNvCxnSpPr>
          <p:nvPr/>
        </p:nvCxnSpPr>
        <p:spPr>
          <a:xfrm flipH="1">
            <a:off x="9152018" y="4465764"/>
            <a:ext cx="3576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9F3A0E4-3998-C907-5C8F-A772E1CE81C7}"/>
              </a:ext>
            </a:extLst>
          </p:cNvPr>
          <p:cNvCxnSpPr>
            <a:cxnSpLocks/>
          </p:cNvCxnSpPr>
          <p:nvPr/>
        </p:nvCxnSpPr>
        <p:spPr>
          <a:xfrm flipH="1">
            <a:off x="9152017" y="4802682"/>
            <a:ext cx="3576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0EA0FFC-AE7A-9272-D592-7FDCC5B33610}"/>
              </a:ext>
            </a:extLst>
          </p:cNvPr>
          <p:cNvCxnSpPr>
            <a:cxnSpLocks/>
          </p:cNvCxnSpPr>
          <p:nvPr/>
        </p:nvCxnSpPr>
        <p:spPr>
          <a:xfrm flipH="1">
            <a:off x="9152017" y="4999164"/>
            <a:ext cx="3576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5E80CDC-9AD2-9ED8-4D04-4053ABF9B36D}"/>
              </a:ext>
            </a:extLst>
          </p:cNvPr>
          <p:cNvCxnSpPr>
            <a:cxnSpLocks/>
          </p:cNvCxnSpPr>
          <p:nvPr/>
        </p:nvCxnSpPr>
        <p:spPr>
          <a:xfrm flipH="1">
            <a:off x="9152027" y="5193842"/>
            <a:ext cx="3576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B71B2B9-7D51-28DC-B8B0-7C6B9744489B}"/>
              </a:ext>
            </a:extLst>
          </p:cNvPr>
          <p:cNvCxnSpPr>
            <a:cxnSpLocks/>
          </p:cNvCxnSpPr>
          <p:nvPr/>
        </p:nvCxnSpPr>
        <p:spPr>
          <a:xfrm flipH="1">
            <a:off x="9152025" y="5380164"/>
            <a:ext cx="3576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B1CB9F3-387E-C1E8-38C5-919D872CFA1C}"/>
              </a:ext>
            </a:extLst>
          </p:cNvPr>
          <p:cNvCxnSpPr>
            <a:cxnSpLocks/>
          </p:cNvCxnSpPr>
          <p:nvPr/>
        </p:nvCxnSpPr>
        <p:spPr>
          <a:xfrm flipH="1">
            <a:off x="7894378" y="1155242"/>
            <a:ext cx="3576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BD4F07-F4F4-34A4-EFAA-88693EC5C8A1}"/>
              </a:ext>
            </a:extLst>
          </p:cNvPr>
          <p:cNvCxnSpPr>
            <a:cxnSpLocks/>
          </p:cNvCxnSpPr>
          <p:nvPr/>
        </p:nvCxnSpPr>
        <p:spPr>
          <a:xfrm flipH="1">
            <a:off x="7894377" y="1356804"/>
            <a:ext cx="3576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3836C79-6169-6E69-7C85-216251D5100E}"/>
              </a:ext>
            </a:extLst>
          </p:cNvPr>
          <p:cNvCxnSpPr>
            <a:cxnSpLocks/>
          </p:cNvCxnSpPr>
          <p:nvPr/>
        </p:nvCxnSpPr>
        <p:spPr>
          <a:xfrm flipH="1">
            <a:off x="7894376" y="1566722"/>
            <a:ext cx="3576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47F6808-A9A7-B871-65C7-5EF43290ED52}"/>
              </a:ext>
            </a:extLst>
          </p:cNvPr>
          <p:cNvCxnSpPr>
            <a:cxnSpLocks/>
          </p:cNvCxnSpPr>
          <p:nvPr/>
        </p:nvCxnSpPr>
        <p:spPr>
          <a:xfrm flipH="1">
            <a:off x="7894371" y="1747964"/>
            <a:ext cx="3576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0E55F0B-5E54-26C1-B691-86F5BA66DF11}"/>
              </a:ext>
            </a:extLst>
          </p:cNvPr>
          <p:cNvCxnSpPr>
            <a:cxnSpLocks/>
          </p:cNvCxnSpPr>
          <p:nvPr/>
        </p:nvCxnSpPr>
        <p:spPr>
          <a:xfrm flipH="1">
            <a:off x="7894373" y="2115362"/>
            <a:ext cx="3576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1CCD434-010C-1822-7AFE-58CA54DBD667}"/>
              </a:ext>
            </a:extLst>
          </p:cNvPr>
          <p:cNvCxnSpPr>
            <a:cxnSpLocks/>
          </p:cNvCxnSpPr>
          <p:nvPr/>
        </p:nvCxnSpPr>
        <p:spPr>
          <a:xfrm flipH="1">
            <a:off x="7894375" y="2296604"/>
            <a:ext cx="3576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73D2E5B-AC90-1A0B-2D6A-8549A1AE1C8B}"/>
              </a:ext>
            </a:extLst>
          </p:cNvPr>
          <p:cNvCxnSpPr>
            <a:cxnSpLocks/>
          </p:cNvCxnSpPr>
          <p:nvPr/>
        </p:nvCxnSpPr>
        <p:spPr>
          <a:xfrm flipH="1">
            <a:off x="7894374" y="2506522"/>
            <a:ext cx="357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A6CE2B7-F812-793B-75E3-6DFB4A4C9562}"/>
              </a:ext>
            </a:extLst>
          </p:cNvPr>
          <p:cNvCxnSpPr>
            <a:cxnSpLocks/>
          </p:cNvCxnSpPr>
          <p:nvPr/>
        </p:nvCxnSpPr>
        <p:spPr>
          <a:xfrm flipH="1">
            <a:off x="7894372" y="2692844"/>
            <a:ext cx="3576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65A3F0C-B2F0-542C-9FF3-4363623098CB}"/>
              </a:ext>
            </a:extLst>
          </p:cNvPr>
          <p:cNvCxnSpPr>
            <a:cxnSpLocks/>
          </p:cNvCxnSpPr>
          <p:nvPr/>
        </p:nvCxnSpPr>
        <p:spPr>
          <a:xfrm flipH="1">
            <a:off x="7894362" y="3888282"/>
            <a:ext cx="3576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B99186A-2BA3-380B-9E80-FDEBDD16D628}"/>
              </a:ext>
            </a:extLst>
          </p:cNvPr>
          <p:cNvCxnSpPr>
            <a:cxnSpLocks/>
          </p:cNvCxnSpPr>
          <p:nvPr/>
        </p:nvCxnSpPr>
        <p:spPr>
          <a:xfrm flipH="1">
            <a:off x="7894369" y="4074604"/>
            <a:ext cx="3576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9BF4DB8-B75C-76C2-BB7D-2F254B70276A}"/>
              </a:ext>
            </a:extLst>
          </p:cNvPr>
          <p:cNvCxnSpPr>
            <a:cxnSpLocks/>
          </p:cNvCxnSpPr>
          <p:nvPr/>
        </p:nvCxnSpPr>
        <p:spPr>
          <a:xfrm flipH="1">
            <a:off x="7894368" y="4284522"/>
            <a:ext cx="3576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B1C0DA5-6D80-6498-337B-017F383AE769}"/>
              </a:ext>
            </a:extLst>
          </p:cNvPr>
          <p:cNvCxnSpPr>
            <a:cxnSpLocks/>
          </p:cNvCxnSpPr>
          <p:nvPr/>
        </p:nvCxnSpPr>
        <p:spPr>
          <a:xfrm flipH="1">
            <a:off x="7894363" y="4465764"/>
            <a:ext cx="3576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73B4850-7E50-85A4-4FDF-9AD463FBB4C0}"/>
              </a:ext>
            </a:extLst>
          </p:cNvPr>
          <p:cNvCxnSpPr>
            <a:cxnSpLocks/>
          </p:cNvCxnSpPr>
          <p:nvPr/>
        </p:nvCxnSpPr>
        <p:spPr>
          <a:xfrm flipH="1">
            <a:off x="7894362" y="4802682"/>
            <a:ext cx="3576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E4B7CFB-C544-D069-1457-130DA72B294B}"/>
              </a:ext>
            </a:extLst>
          </p:cNvPr>
          <p:cNvCxnSpPr>
            <a:cxnSpLocks/>
          </p:cNvCxnSpPr>
          <p:nvPr/>
        </p:nvCxnSpPr>
        <p:spPr>
          <a:xfrm flipH="1">
            <a:off x="7894362" y="4999164"/>
            <a:ext cx="3576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631E7BA-3239-896C-8FC8-533D4E4133EC}"/>
              </a:ext>
            </a:extLst>
          </p:cNvPr>
          <p:cNvCxnSpPr>
            <a:cxnSpLocks/>
          </p:cNvCxnSpPr>
          <p:nvPr/>
        </p:nvCxnSpPr>
        <p:spPr>
          <a:xfrm flipH="1">
            <a:off x="7894372" y="5193842"/>
            <a:ext cx="3576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815677D-4A0C-0653-A60B-1DAB8C482109}"/>
              </a:ext>
            </a:extLst>
          </p:cNvPr>
          <p:cNvCxnSpPr>
            <a:cxnSpLocks/>
          </p:cNvCxnSpPr>
          <p:nvPr/>
        </p:nvCxnSpPr>
        <p:spPr>
          <a:xfrm flipH="1">
            <a:off x="7894370" y="5380164"/>
            <a:ext cx="3576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A4B3595-F5F5-B7A3-8E99-E99CFCCD0D55}"/>
              </a:ext>
            </a:extLst>
          </p:cNvPr>
          <p:cNvSpPr txBox="1"/>
          <p:nvPr/>
        </p:nvSpPr>
        <p:spPr>
          <a:xfrm>
            <a:off x="9140843" y="909013"/>
            <a:ext cx="7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Input signals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8AE8CE6-CE7A-990B-97D4-F701AA03E922}"/>
              </a:ext>
            </a:extLst>
          </p:cNvPr>
          <p:cNvSpPr txBox="1"/>
          <p:nvPr/>
        </p:nvSpPr>
        <p:spPr>
          <a:xfrm>
            <a:off x="7877633" y="910380"/>
            <a:ext cx="7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Input signals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156C6A2-D036-BE14-D24E-3BA14A31C10E}"/>
              </a:ext>
            </a:extLst>
          </p:cNvPr>
          <p:cNvSpPr txBox="1"/>
          <p:nvPr/>
        </p:nvSpPr>
        <p:spPr>
          <a:xfrm>
            <a:off x="10399665" y="912611"/>
            <a:ext cx="7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Input signals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ED32E81-8E04-B3ED-B95E-56456C71E9AA}"/>
              </a:ext>
            </a:extLst>
          </p:cNvPr>
          <p:cNvCxnSpPr>
            <a:cxnSpLocks/>
          </p:cNvCxnSpPr>
          <p:nvPr/>
        </p:nvCxnSpPr>
        <p:spPr>
          <a:xfrm>
            <a:off x="2415428" y="1834253"/>
            <a:ext cx="0" cy="21446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0316AE4-69A5-4B62-6377-914E789BC432}"/>
              </a:ext>
            </a:extLst>
          </p:cNvPr>
          <p:cNvCxnSpPr>
            <a:cxnSpLocks/>
          </p:cNvCxnSpPr>
          <p:nvPr/>
        </p:nvCxnSpPr>
        <p:spPr>
          <a:xfrm>
            <a:off x="2616065" y="1992035"/>
            <a:ext cx="3763" cy="19949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3B04275-A50E-C126-851A-87CCBA16DCC1}"/>
              </a:ext>
            </a:extLst>
          </p:cNvPr>
          <p:cNvCxnSpPr/>
          <p:nvPr/>
        </p:nvCxnSpPr>
        <p:spPr>
          <a:xfrm flipV="1">
            <a:off x="7028576" y="5770507"/>
            <a:ext cx="109728" cy="109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52EC271-0524-954B-C8C3-6695E6FCDCF4}"/>
              </a:ext>
            </a:extLst>
          </p:cNvPr>
          <p:cNvCxnSpPr/>
          <p:nvPr/>
        </p:nvCxnSpPr>
        <p:spPr>
          <a:xfrm flipV="1">
            <a:off x="8346940" y="5770507"/>
            <a:ext cx="109728" cy="109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9D8DC64-410F-F8CA-0484-3CBDF411CB2A}"/>
              </a:ext>
            </a:extLst>
          </p:cNvPr>
          <p:cNvCxnSpPr/>
          <p:nvPr/>
        </p:nvCxnSpPr>
        <p:spPr>
          <a:xfrm flipV="1">
            <a:off x="9584828" y="5776603"/>
            <a:ext cx="109728" cy="109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ADAD1A71-E850-8001-2BB1-66AD18741101}"/>
              </a:ext>
            </a:extLst>
          </p:cNvPr>
          <p:cNvSpPr txBox="1"/>
          <p:nvPr/>
        </p:nvSpPr>
        <p:spPr>
          <a:xfrm>
            <a:off x="6836523" y="568314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B0A2A90-CACF-6662-3EAB-BF736A20CE01}"/>
              </a:ext>
            </a:extLst>
          </p:cNvPr>
          <p:cNvSpPr txBox="1"/>
          <p:nvPr/>
        </p:nvSpPr>
        <p:spPr>
          <a:xfrm>
            <a:off x="8159191" y="568314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220AE5D-182A-C26D-EB9E-F397363FBA68}"/>
              </a:ext>
            </a:extLst>
          </p:cNvPr>
          <p:cNvSpPr txBox="1"/>
          <p:nvPr/>
        </p:nvSpPr>
        <p:spPr>
          <a:xfrm>
            <a:off x="9407866" y="56827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43D21B1-67BE-2AE6-79DD-5C67EFCCCB1F}"/>
              </a:ext>
            </a:extLst>
          </p:cNvPr>
          <p:cNvCxnSpPr/>
          <p:nvPr/>
        </p:nvCxnSpPr>
        <p:spPr>
          <a:xfrm flipV="1">
            <a:off x="5365891" y="6484054"/>
            <a:ext cx="109728" cy="109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AD9145C-6565-5EAD-2A62-42FBDB57381C}"/>
              </a:ext>
            </a:extLst>
          </p:cNvPr>
          <p:cNvSpPr txBox="1"/>
          <p:nvPr/>
        </p:nvSpPr>
        <p:spPr>
          <a:xfrm>
            <a:off x="5249257" y="625602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5C55BACF-FF66-9C2E-06DD-BAAA1D37F3CF}"/>
              </a:ext>
            </a:extLst>
          </p:cNvPr>
          <p:cNvSpPr/>
          <p:nvPr/>
        </p:nvSpPr>
        <p:spPr>
          <a:xfrm rot="5400000">
            <a:off x="7403096" y="2334448"/>
            <a:ext cx="116135" cy="1053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5990CA61-A78B-5A0C-4D87-930640EA91AF}"/>
              </a:ext>
            </a:extLst>
          </p:cNvPr>
          <p:cNvSpPr/>
          <p:nvPr/>
        </p:nvSpPr>
        <p:spPr>
          <a:xfrm rot="5400000">
            <a:off x="8713175" y="2326816"/>
            <a:ext cx="116135" cy="1053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6D099E67-1107-750E-CF7E-F6B553D666B4}"/>
              </a:ext>
            </a:extLst>
          </p:cNvPr>
          <p:cNvSpPr/>
          <p:nvPr/>
        </p:nvSpPr>
        <p:spPr>
          <a:xfrm rot="5400000">
            <a:off x="9919386" y="2339549"/>
            <a:ext cx="116135" cy="1053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5501579C-19DE-9F43-521D-57C1EC712C85}"/>
              </a:ext>
            </a:extLst>
          </p:cNvPr>
          <p:cNvSpPr/>
          <p:nvPr/>
        </p:nvSpPr>
        <p:spPr>
          <a:xfrm rot="10800000">
            <a:off x="7027294" y="6204438"/>
            <a:ext cx="116135" cy="1053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4E4F319F-4B59-C45E-42C6-5B5FCEDEA8A4}"/>
              </a:ext>
            </a:extLst>
          </p:cNvPr>
          <p:cNvSpPr/>
          <p:nvPr/>
        </p:nvSpPr>
        <p:spPr>
          <a:xfrm rot="10800000">
            <a:off x="9580596" y="6204438"/>
            <a:ext cx="116135" cy="1053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8C0A2F94-B73E-312A-B559-74BB64EAFD45}"/>
              </a:ext>
            </a:extLst>
          </p:cNvPr>
          <p:cNvSpPr/>
          <p:nvPr/>
        </p:nvSpPr>
        <p:spPr>
          <a:xfrm rot="10800000">
            <a:off x="8344207" y="6204438"/>
            <a:ext cx="116135" cy="1053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DA4BB698-0EF6-4977-2518-290CAE8E90B4}"/>
              </a:ext>
            </a:extLst>
          </p:cNvPr>
          <p:cNvSpPr/>
          <p:nvPr/>
        </p:nvSpPr>
        <p:spPr>
          <a:xfrm>
            <a:off x="1561666" y="4542325"/>
            <a:ext cx="116135" cy="105368"/>
          </a:xfrm>
          <a:prstGeom prst="triangle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Slide Number Placeholder 113">
            <a:extLst>
              <a:ext uri="{FF2B5EF4-FFF2-40B4-BE49-F238E27FC236}">
                <a16:creationId xmlns:a16="http://schemas.microsoft.com/office/drawing/2014/main" id="{AEBD27B3-528A-85C5-F411-E3CB4CAB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6</a:t>
            </a:fld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792076D-5280-EEB7-28A0-7C8B2D53D134}"/>
              </a:ext>
            </a:extLst>
          </p:cNvPr>
          <p:cNvCxnSpPr>
            <a:cxnSpLocks/>
          </p:cNvCxnSpPr>
          <p:nvPr/>
        </p:nvCxnSpPr>
        <p:spPr>
          <a:xfrm>
            <a:off x="316461" y="894735"/>
            <a:ext cx="2928184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72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81" grpId="0"/>
      <p:bldP spid="82" grpId="0"/>
      <p:bldP spid="83" grpId="0"/>
      <p:bldP spid="89" grpId="0"/>
      <p:bldP spid="90" grpId="0"/>
      <p:bldP spid="91" grpId="0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1A2909B-B6AB-F8BD-3FEE-9ACA67239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902" y="1226054"/>
            <a:ext cx="5475861" cy="3642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8DDD9-37CC-C34C-9828-DFF497D4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36" y="326216"/>
            <a:ext cx="9910864" cy="1035658"/>
          </a:xfrm>
        </p:spPr>
        <p:txBody>
          <a:bodyPr/>
          <a:lstStyle/>
          <a:p>
            <a:r>
              <a:rPr lang="en-US" dirty="0"/>
              <a:t>Physics cases / Trigger logic modes</a:t>
            </a:r>
          </a:p>
        </p:txBody>
      </p:sp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3F428A96-6025-EDD5-B21C-414E48EFE870}"/>
              </a:ext>
            </a:extLst>
          </p:cNvPr>
          <p:cNvSpPr/>
          <p:nvPr/>
        </p:nvSpPr>
        <p:spPr>
          <a:xfrm>
            <a:off x="4975280" y="4586029"/>
            <a:ext cx="1193043" cy="1347282"/>
          </a:xfrm>
          <a:prstGeom prst="flowChartDelay">
            <a:avLst/>
          </a:prstGeom>
          <a:solidFill>
            <a:schemeClr val="bg1">
              <a:alpha val="90000"/>
            </a:schemeClr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D599-414B-879B-D2DA-640715510206}"/>
              </a:ext>
            </a:extLst>
          </p:cNvPr>
          <p:cNvSpPr txBox="1"/>
          <p:nvPr/>
        </p:nvSpPr>
        <p:spPr>
          <a:xfrm>
            <a:off x="473139" y="1821846"/>
            <a:ext cx="62385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Compton Rejection: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Suppress unwanted background in gamma spectrometry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Anti-coincidence logic implemented in DT5495 Programmable Logic Unit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5B8ECE5-2CA7-3B90-2C44-A0848C15B8B8}"/>
              </a:ext>
            </a:extLst>
          </p:cNvPr>
          <p:cNvSpPr/>
          <p:nvPr/>
        </p:nvSpPr>
        <p:spPr>
          <a:xfrm>
            <a:off x="2317057" y="4874514"/>
            <a:ext cx="2630791" cy="7034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40EB238-822B-9CA3-E3AA-6AAD711F755B}"/>
              </a:ext>
            </a:extLst>
          </p:cNvPr>
          <p:cNvSpPr/>
          <p:nvPr/>
        </p:nvSpPr>
        <p:spPr>
          <a:xfrm>
            <a:off x="2295955" y="5594358"/>
            <a:ext cx="2651893" cy="7034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41B3FD87-8B1F-FBE5-0DEC-64019D0E9FD8}"/>
              </a:ext>
            </a:extLst>
          </p:cNvPr>
          <p:cNvSpPr/>
          <p:nvPr/>
        </p:nvSpPr>
        <p:spPr>
          <a:xfrm>
            <a:off x="4446820" y="5528840"/>
            <a:ext cx="188068" cy="193905"/>
          </a:xfrm>
          <a:prstGeom prst="flowChartConnector">
            <a:avLst/>
          </a:prstGeom>
          <a:solidFill>
            <a:schemeClr val="bg1">
              <a:alpha val="98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E498628-B84E-FD51-E6A3-366DD86B6FBE}"/>
              </a:ext>
            </a:extLst>
          </p:cNvPr>
          <p:cNvSpPr/>
          <p:nvPr/>
        </p:nvSpPr>
        <p:spPr>
          <a:xfrm rot="5400000">
            <a:off x="4085981" y="5472609"/>
            <a:ext cx="369333" cy="325674"/>
          </a:xfrm>
          <a:prstGeom prst="triangle">
            <a:avLst/>
          </a:prstGeom>
          <a:solidFill>
            <a:schemeClr val="bg1">
              <a:alpha val="98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B00330-F300-F717-A4B4-1CE13855C300}"/>
              </a:ext>
            </a:extLst>
          </p:cNvPr>
          <p:cNvCxnSpPr/>
          <p:nvPr/>
        </p:nvCxnSpPr>
        <p:spPr>
          <a:xfrm flipV="1">
            <a:off x="3016692" y="4789109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CFFF91-7EB3-CC7E-2D26-27F010EB66B5}"/>
              </a:ext>
            </a:extLst>
          </p:cNvPr>
          <p:cNvCxnSpPr/>
          <p:nvPr/>
        </p:nvCxnSpPr>
        <p:spPr>
          <a:xfrm flipV="1">
            <a:off x="3016692" y="5516572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F6E233F-EC28-E9EF-B378-F015EA39A079}"/>
              </a:ext>
            </a:extLst>
          </p:cNvPr>
          <p:cNvSpPr txBox="1"/>
          <p:nvPr/>
        </p:nvSpPr>
        <p:spPr>
          <a:xfrm>
            <a:off x="2922848" y="450518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479D6B-5254-5599-EA0D-24D3F79D09F6}"/>
              </a:ext>
            </a:extLst>
          </p:cNvPr>
          <p:cNvSpPr txBox="1"/>
          <p:nvPr/>
        </p:nvSpPr>
        <p:spPr>
          <a:xfrm>
            <a:off x="2922848" y="522502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56C105C-A301-3865-91C5-3DD0050E7E9B}"/>
              </a:ext>
            </a:extLst>
          </p:cNvPr>
          <p:cNvSpPr/>
          <p:nvPr/>
        </p:nvSpPr>
        <p:spPr>
          <a:xfrm>
            <a:off x="6171371" y="5225026"/>
            <a:ext cx="809558" cy="7865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A53280-9661-E0AD-B7B4-5E66C5E87233}"/>
              </a:ext>
            </a:extLst>
          </p:cNvPr>
          <p:cNvSpPr/>
          <p:nvPr/>
        </p:nvSpPr>
        <p:spPr>
          <a:xfrm>
            <a:off x="6980928" y="4929723"/>
            <a:ext cx="1193043" cy="6654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DAQ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D70D7D-0300-E449-9DC8-FFADEC5CADDC}"/>
              </a:ext>
            </a:extLst>
          </p:cNvPr>
          <p:cNvSpPr/>
          <p:nvPr/>
        </p:nvSpPr>
        <p:spPr>
          <a:xfrm>
            <a:off x="1137200" y="4680144"/>
            <a:ext cx="1158755" cy="4398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dk1"/>
                </a:solidFill>
              </a:rPr>
              <a:t>HPGe</a:t>
            </a:r>
            <a:endParaRPr lang="en-US" sz="2200" dirty="0">
              <a:solidFill>
                <a:schemeClr val="dk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AE5B05-C780-1C41-D888-6F6304AFAAF9}"/>
              </a:ext>
            </a:extLst>
          </p:cNvPr>
          <p:cNvSpPr/>
          <p:nvPr/>
        </p:nvSpPr>
        <p:spPr>
          <a:xfrm>
            <a:off x="1141624" y="5396471"/>
            <a:ext cx="1158755" cy="4398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dk1"/>
                </a:solidFill>
              </a:rPr>
              <a:t>ACS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40171B-C324-692C-CA45-888A4946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GDED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9CDB53-12E6-2A7A-8D4F-47DF3942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D5C045-0927-4768-8977-FBCC7A43B437}"/>
              </a:ext>
            </a:extLst>
          </p:cNvPr>
          <p:cNvCxnSpPr>
            <a:cxnSpLocks/>
          </p:cNvCxnSpPr>
          <p:nvPr/>
        </p:nvCxnSpPr>
        <p:spPr>
          <a:xfrm>
            <a:off x="604736" y="1186725"/>
            <a:ext cx="8005864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38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1901-A95C-F2CC-7AE8-B369BA82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" y="180825"/>
            <a:ext cx="10515600" cy="1325563"/>
          </a:xfrm>
        </p:spPr>
        <p:txBody>
          <a:bodyPr/>
          <a:lstStyle/>
          <a:p>
            <a:r>
              <a:rPr lang="en-US" dirty="0"/>
              <a:t>Physics cases / Trigger logic modes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2D829-0A0E-E545-3E26-4FB23E8219E5}"/>
              </a:ext>
            </a:extLst>
          </p:cNvPr>
          <p:cNvSpPr txBox="1"/>
          <p:nvPr/>
        </p:nvSpPr>
        <p:spPr>
          <a:xfrm>
            <a:off x="7371950" y="3686324"/>
            <a:ext cx="2987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Multiplicity trigger: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E8ED1-D09E-F613-D392-B675986FC0DD}"/>
              </a:ext>
            </a:extLst>
          </p:cNvPr>
          <p:cNvSpPr txBox="1"/>
          <p:nvPr/>
        </p:nvSpPr>
        <p:spPr>
          <a:xfrm>
            <a:off x="604520" y="3637616"/>
            <a:ext cx="28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Pattern matching: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12E5D1-9D68-92B9-09B2-473D10FDBBD2}"/>
              </a:ext>
            </a:extLst>
          </p:cNvPr>
          <p:cNvCxnSpPr>
            <a:cxnSpLocks/>
          </p:cNvCxnSpPr>
          <p:nvPr/>
        </p:nvCxnSpPr>
        <p:spPr>
          <a:xfrm>
            <a:off x="7450081" y="4935044"/>
            <a:ext cx="668436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41BCF8-4009-4DEE-EBDA-51ECB973771F}"/>
              </a:ext>
            </a:extLst>
          </p:cNvPr>
          <p:cNvCxnSpPr>
            <a:cxnSpLocks/>
          </p:cNvCxnSpPr>
          <p:nvPr/>
        </p:nvCxnSpPr>
        <p:spPr>
          <a:xfrm>
            <a:off x="7443706" y="5173339"/>
            <a:ext cx="674810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DBCD49-EDB6-43E9-534C-119DB71D0653}"/>
              </a:ext>
            </a:extLst>
          </p:cNvPr>
          <p:cNvCxnSpPr>
            <a:cxnSpLocks/>
          </p:cNvCxnSpPr>
          <p:nvPr/>
        </p:nvCxnSpPr>
        <p:spPr>
          <a:xfrm>
            <a:off x="7450081" y="5879660"/>
            <a:ext cx="668434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67F4EA-F39A-2B8A-3CFC-7E9216B6ADD0}"/>
              </a:ext>
            </a:extLst>
          </p:cNvPr>
          <p:cNvCxnSpPr>
            <a:cxnSpLocks/>
          </p:cNvCxnSpPr>
          <p:nvPr/>
        </p:nvCxnSpPr>
        <p:spPr>
          <a:xfrm>
            <a:off x="7443706" y="4721608"/>
            <a:ext cx="674809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F18459-BABE-DCAB-D909-2C67FA08E373}"/>
              </a:ext>
            </a:extLst>
          </p:cNvPr>
          <p:cNvCxnSpPr>
            <a:cxnSpLocks/>
          </p:cNvCxnSpPr>
          <p:nvPr/>
        </p:nvCxnSpPr>
        <p:spPr>
          <a:xfrm>
            <a:off x="7872045" y="5277853"/>
            <a:ext cx="0" cy="499443"/>
          </a:xfrm>
          <a:prstGeom prst="line">
            <a:avLst/>
          </a:prstGeom>
          <a:ln w="2222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C6E1724E-3028-7526-8C8A-BAED17558A5B}"/>
              </a:ext>
            </a:extLst>
          </p:cNvPr>
          <p:cNvSpPr/>
          <p:nvPr/>
        </p:nvSpPr>
        <p:spPr>
          <a:xfrm>
            <a:off x="8118515" y="4524262"/>
            <a:ext cx="1667213" cy="1555128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/>
              <a:t>≥</a:t>
            </a:r>
            <a:r>
              <a:rPr lang="en-US" sz="3000" dirty="0"/>
              <a:t> </a:t>
            </a:r>
            <a:r>
              <a:rPr lang="en-US" sz="3200" dirty="0"/>
              <a:t>N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32EF8F5-0CA7-2861-5702-8816CA48A647}"/>
              </a:ext>
            </a:extLst>
          </p:cNvPr>
          <p:cNvSpPr/>
          <p:nvPr/>
        </p:nvSpPr>
        <p:spPr>
          <a:xfrm>
            <a:off x="9785728" y="5275289"/>
            <a:ext cx="809558" cy="7865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7A700D7-B11C-21B3-F44B-6E8FAC4C4904}"/>
              </a:ext>
            </a:extLst>
          </p:cNvPr>
          <p:cNvSpPr/>
          <p:nvPr/>
        </p:nvSpPr>
        <p:spPr>
          <a:xfrm>
            <a:off x="10595285" y="4979986"/>
            <a:ext cx="1193043" cy="6654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DAQ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B448B50-348D-1115-EF21-3EC809545251}"/>
              </a:ext>
            </a:extLst>
          </p:cNvPr>
          <p:cNvSpPr/>
          <p:nvPr/>
        </p:nvSpPr>
        <p:spPr>
          <a:xfrm>
            <a:off x="1787488" y="4340608"/>
            <a:ext cx="1258867" cy="4001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Pattern 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535E37-2390-44FA-443A-EA924667007A}"/>
              </a:ext>
            </a:extLst>
          </p:cNvPr>
          <p:cNvSpPr/>
          <p:nvPr/>
        </p:nvSpPr>
        <p:spPr>
          <a:xfrm>
            <a:off x="1787487" y="4873753"/>
            <a:ext cx="1258867" cy="4001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Pattern 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056F6D4-16A6-8B28-6816-544F46FE1C10}"/>
              </a:ext>
            </a:extLst>
          </p:cNvPr>
          <p:cNvSpPr/>
          <p:nvPr/>
        </p:nvSpPr>
        <p:spPr>
          <a:xfrm>
            <a:off x="1787486" y="5407814"/>
            <a:ext cx="1258867" cy="4001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Pattern 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CB721DB-8EC8-39B8-6D70-6186611BC2C3}"/>
              </a:ext>
            </a:extLst>
          </p:cNvPr>
          <p:cNvSpPr/>
          <p:nvPr/>
        </p:nvSpPr>
        <p:spPr>
          <a:xfrm>
            <a:off x="1787486" y="5913820"/>
            <a:ext cx="1258867" cy="4001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Pattern 3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32773C0-C808-B9AF-147D-90F4165CFD60}"/>
              </a:ext>
            </a:extLst>
          </p:cNvPr>
          <p:cNvSpPr/>
          <p:nvPr/>
        </p:nvSpPr>
        <p:spPr>
          <a:xfrm>
            <a:off x="1104870" y="4514542"/>
            <a:ext cx="675269" cy="4742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CBAD536-C8F2-AEC6-0AAD-518386D79C94}"/>
              </a:ext>
            </a:extLst>
          </p:cNvPr>
          <p:cNvCxnSpPr>
            <a:cxnSpLocks/>
          </p:cNvCxnSpPr>
          <p:nvPr/>
        </p:nvCxnSpPr>
        <p:spPr>
          <a:xfrm flipV="1">
            <a:off x="1362057" y="4418741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D25C8C8-17A8-3EFC-DB05-87D13A3A79AC}"/>
              </a:ext>
            </a:extLst>
          </p:cNvPr>
          <p:cNvSpPr txBox="1"/>
          <p:nvPr/>
        </p:nvSpPr>
        <p:spPr>
          <a:xfrm>
            <a:off x="1269020" y="4157855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D6093CA-1BCB-2C85-074E-412F66B8958F}"/>
              </a:ext>
            </a:extLst>
          </p:cNvPr>
          <p:cNvSpPr/>
          <p:nvPr/>
        </p:nvSpPr>
        <p:spPr>
          <a:xfrm>
            <a:off x="1104872" y="5060736"/>
            <a:ext cx="675268" cy="4742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F8A0-B5F0-016C-249D-1A64C2FCF222}"/>
              </a:ext>
            </a:extLst>
          </p:cNvPr>
          <p:cNvCxnSpPr>
            <a:cxnSpLocks/>
          </p:cNvCxnSpPr>
          <p:nvPr/>
        </p:nvCxnSpPr>
        <p:spPr>
          <a:xfrm flipV="1">
            <a:off x="1332563" y="4971721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923F6CB-D555-E855-BCEC-4C53E7779902}"/>
              </a:ext>
            </a:extLst>
          </p:cNvPr>
          <p:cNvSpPr txBox="1"/>
          <p:nvPr/>
        </p:nvSpPr>
        <p:spPr>
          <a:xfrm>
            <a:off x="1249357" y="4725747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82E4EFB-EE30-FC23-CDC8-3C333BFF805E}"/>
              </a:ext>
            </a:extLst>
          </p:cNvPr>
          <p:cNvSpPr/>
          <p:nvPr/>
        </p:nvSpPr>
        <p:spPr>
          <a:xfrm>
            <a:off x="1099053" y="5576112"/>
            <a:ext cx="675269" cy="5891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5399331-F795-BDB6-8832-446201C07FBB}"/>
              </a:ext>
            </a:extLst>
          </p:cNvPr>
          <p:cNvCxnSpPr>
            <a:cxnSpLocks/>
          </p:cNvCxnSpPr>
          <p:nvPr/>
        </p:nvCxnSpPr>
        <p:spPr>
          <a:xfrm flipV="1">
            <a:off x="1348766" y="5493507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91A3563-F65B-4C90-CC1B-EFB2B4A4EB87}"/>
              </a:ext>
            </a:extLst>
          </p:cNvPr>
          <p:cNvSpPr txBox="1"/>
          <p:nvPr/>
        </p:nvSpPr>
        <p:spPr>
          <a:xfrm>
            <a:off x="1255735" y="5247533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5440013-3B4C-C088-E86B-E99CEDAEB632}"/>
              </a:ext>
            </a:extLst>
          </p:cNvPr>
          <p:cNvSpPr/>
          <p:nvPr/>
        </p:nvSpPr>
        <p:spPr>
          <a:xfrm>
            <a:off x="1099053" y="6122306"/>
            <a:ext cx="675270" cy="6062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A5A836-C931-540C-D690-626AC492BE15}"/>
              </a:ext>
            </a:extLst>
          </p:cNvPr>
          <p:cNvCxnSpPr>
            <a:cxnSpLocks/>
          </p:cNvCxnSpPr>
          <p:nvPr/>
        </p:nvCxnSpPr>
        <p:spPr>
          <a:xfrm flipV="1">
            <a:off x="1348768" y="6042271"/>
            <a:ext cx="243840" cy="23368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410E2F4-C268-D189-3E43-262C5AF0B208}"/>
              </a:ext>
            </a:extLst>
          </p:cNvPr>
          <p:cNvSpPr txBox="1"/>
          <p:nvPr/>
        </p:nvSpPr>
        <p:spPr>
          <a:xfrm>
            <a:off x="1236066" y="5795761"/>
            <a:ext cx="4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A84942C-0E61-93A0-EF4E-625BEB5A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37" y="4484114"/>
            <a:ext cx="1468792" cy="1683832"/>
          </a:xfrm>
          <a:prstGeom prst="rect">
            <a:avLst/>
          </a:prstGeom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AB3C1B00-88BA-AE37-63E0-4E4D181F364A}"/>
              </a:ext>
            </a:extLst>
          </p:cNvPr>
          <p:cNvSpPr/>
          <p:nvPr/>
        </p:nvSpPr>
        <p:spPr>
          <a:xfrm>
            <a:off x="5082957" y="5283938"/>
            <a:ext cx="485090" cy="7000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E38FA0C-FA44-5EE4-9034-866DF70C0ADB}"/>
              </a:ext>
            </a:extLst>
          </p:cNvPr>
          <p:cNvSpPr/>
          <p:nvPr/>
        </p:nvSpPr>
        <p:spPr>
          <a:xfrm>
            <a:off x="5568048" y="4988635"/>
            <a:ext cx="1193043" cy="6654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DAQ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8B764C95-0DCE-3B54-BE5A-6D1204E44317}"/>
              </a:ext>
            </a:extLst>
          </p:cNvPr>
          <p:cNvCxnSpPr>
            <a:cxnSpLocks/>
          </p:cNvCxnSpPr>
          <p:nvPr/>
        </p:nvCxnSpPr>
        <p:spPr>
          <a:xfrm>
            <a:off x="3039214" y="4531435"/>
            <a:ext cx="819293" cy="366230"/>
          </a:xfrm>
          <a:prstGeom prst="bentConnector3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5874D612-A08E-C1BD-998A-1F3BCBF0D67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046354" y="5073807"/>
            <a:ext cx="856566" cy="131594"/>
          </a:xfrm>
          <a:prstGeom prst="bentConnector3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D26B9102-F2D6-F70E-00CC-B69F199C9D3D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3046353" y="5493507"/>
            <a:ext cx="856567" cy="114361"/>
          </a:xfrm>
          <a:prstGeom prst="bentConnector3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3DD11D0B-3F22-5026-265E-9700B179D461}"/>
              </a:ext>
            </a:extLst>
          </p:cNvPr>
          <p:cNvCxnSpPr>
            <a:cxnSpLocks/>
          </p:cNvCxnSpPr>
          <p:nvPr/>
        </p:nvCxnSpPr>
        <p:spPr>
          <a:xfrm flipV="1">
            <a:off x="3039214" y="5795094"/>
            <a:ext cx="803134" cy="334465"/>
          </a:xfrm>
          <a:prstGeom prst="bentConnector3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771CB7-5BBC-5804-E789-39EEA68CC3AE}"/>
              </a:ext>
            </a:extLst>
          </p:cNvPr>
          <p:cNvCxnSpPr>
            <a:stCxn id="31" idx="1"/>
            <a:endCxn id="41" idx="1"/>
          </p:cNvCxnSpPr>
          <p:nvPr/>
        </p:nvCxnSpPr>
        <p:spPr>
          <a:xfrm flipH="1">
            <a:off x="1099052" y="4538255"/>
            <a:ext cx="0" cy="1614362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1902BC-AFEF-0A08-7671-A3958F346738}"/>
              </a:ext>
            </a:extLst>
          </p:cNvPr>
          <p:cNvCxnSpPr>
            <a:cxnSpLocks/>
          </p:cNvCxnSpPr>
          <p:nvPr/>
        </p:nvCxnSpPr>
        <p:spPr>
          <a:xfrm flipV="1">
            <a:off x="581983" y="5349488"/>
            <a:ext cx="523865" cy="891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676C0F-B70C-99E8-C235-2FB7E6A88AF6}"/>
              </a:ext>
            </a:extLst>
          </p:cNvPr>
          <p:cNvSpPr txBox="1"/>
          <p:nvPr/>
        </p:nvSpPr>
        <p:spPr>
          <a:xfrm>
            <a:off x="601648" y="1576816"/>
            <a:ext cx="4132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Single High Energy Gamma: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A25583-BA4A-FE56-81DD-9CDB5F4F9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825" y="1742582"/>
            <a:ext cx="1468792" cy="1683832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bg1">
                <a:alpha val="97000"/>
              </a:schemeClr>
            </a:glo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59033B-9DA6-7ACA-7116-CD0D9652DBF5}"/>
              </a:ext>
            </a:extLst>
          </p:cNvPr>
          <p:cNvSpPr/>
          <p:nvPr/>
        </p:nvSpPr>
        <p:spPr>
          <a:xfrm>
            <a:off x="5344596" y="1604532"/>
            <a:ext cx="1032655" cy="412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High </a:t>
            </a:r>
            <a:r>
              <a:rPr lang="en-US" dirty="0" err="1">
                <a:solidFill>
                  <a:schemeClr val="dk1"/>
                </a:solidFill>
              </a:rPr>
              <a:t>Thr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A8F2AE-7317-3DBB-2BB3-C40AC8A3A2F3}"/>
              </a:ext>
            </a:extLst>
          </p:cNvPr>
          <p:cNvSpPr/>
          <p:nvPr/>
        </p:nvSpPr>
        <p:spPr>
          <a:xfrm>
            <a:off x="5344602" y="2104692"/>
            <a:ext cx="1032655" cy="412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High </a:t>
            </a:r>
            <a:r>
              <a:rPr lang="en-US" dirty="0" err="1">
                <a:solidFill>
                  <a:schemeClr val="dk1"/>
                </a:solidFill>
              </a:rPr>
              <a:t>Thr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199BE2-6BD0-4081-EC0E-47E6576C2D57}"/>
              </a:ext>
            </a:extLst>
          </p:cNvPr>
          <p:cNvSpPr/>
          <p:nvPr/>
        </p:nvSpPr>
        <p:spPr>
          <a:xfrm>
            <a:off x="5344600" y="3129300"/>
            <a:ext cx="1032655" cy="412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High </a:t>
            </a:r>
            <a:r>
              <a:rPr lang="en-US" dirty="0" err="1">
                <a:solidFill>
                  <a:schemeClr val="dk1"/>
                </a:solidFill>
              </a:rPr>
              <a:t>Thr</a:t>
            </a:r>
            <a:endParaRPr lang="en-US" dirty="0">
              <a:solidFill>
                <a:schemeClr val="dk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82F9D3-A858-E458-CB8F-57CC5EAE9FB7}"/>
              </a:ext>
            </a:extLst>
          </p:cNvPr>
          <p:cNvCxnSpPr>
            <a:cxnSpLocks/>
          </p:cNvCxnSpPr>
          <p:nvPr/>
        </p:nvCxnSpPr>
        <p:spPr>
          <a:xfrm>
            <a:off x="5874675" y="2606472"/>
            <a:ext cx="0" cy="406400"/>
          </a:xfrm>
          <a:prstGeom prst="line">
            <a:avLst/>
          </a:prstGeom>
          <a:ln w="2222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190AE4-49F4-74D8-4FAA-7B2565FD07F7}"/>
              </a:ext>
            </a:extLst>
          </p:cNvPr>
          <p:cNvCxnSpPr>
            <a:endCxn id="16" idx="1"/>
          </p:cNvCxnSpPr>
          <p:nvPr/>
        </p:nvCxnSpPr>
        <p:spPr>
          <a:xfrm>
            <a:off x="4879973" y="1804160"/>
            <a:ext cx="464623" cy="6835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8F6901-74D0-3DB2-9E4E-2215951FAF2E}"/>
              </a:ext>
            </a:extLst>
          </p:cNvPr>
          <p:cNvCxnSpPr/>
          <p:nvPr/>
        </p:nvCxnSpPr>
        <p:spPr>
          <a:xfrm>
            <a:off x="4889812" y="2304319"/>
            <a:ext cx="464623" cy="6835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0BC47D-3B93-0A16-CA76-599B272CF8DE}"/>
              </a:ext>
            </a:extLst>
          </p:cNvPr>
          <p:cNvCxnSpPr/>
          <p:nvPr/>
        </p:nvCxnSpPr>
        <p:spPr>
          <a:xfrm>
            <a:off x="4889810" y="3336777"/>
            <a:ext cx="464623" cy="6835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66D31D9A-A8FF-876A-F01F-C573BE034DC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377251" y="1810995"/>
            <a:ext cx="1567605" cy="250037"/>
          </a:xfrm>
          <a:prstGeom prst="bentConnector3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135525F-5135-5062-DC2F-DE15EFD1745A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6377257" y="2304319"/>
            <a:ext cx="1610271" cy="68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A1FEC4BB-116A-1897-A117-856ACE447F63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377255" y="3129300"/>
            <a:ext cx="1567601" cy="206463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2CF5E2-7FAE-F9D1-778D-6F1A1EEC93E2}"/>
              </a:ext>
            </a:extLst>
          </p:cNvPr>
          <p:cNvCxnSpPr>
            <a:cxnSpLocks/>
          </p:cNvCxnSpPr>
          <p:nvPr/>
        </p:nvCxnSpPr>
        <p:spPr>
          <a:xfrm>
            <a:off x="7874525" y="2398320"/>
            <a:ext cx="0" cy="599215"/>
          </a:xfrm>
          <a:prstGeom prst="line">
            <a:avLst/>
          </a:prstGeom>
          <a:ln w="2222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6AC935A4-5C5C-0757-D3D4-39935861568D}"/>
              </a:ext>
            </a:extLst>
          </p:cNvPr>
          <p:cNvSpPr/>
          <p:nvPr/>
        </p:nvSpPr>
        <p:spPr>
          <a:xfrm>
            <a:off x="9183635" y="2547152"/>
            <a:ext cx="840038" cy="7781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5DE953D-23E5-3741-34D8-92930B1C5B88}"/>
              </a:ext>
            </a:extLst>
          </p:cNvPr>
          <p:cNvSpPr/>
          <p:nvPr/>
        </p:nvSpPr>
        <p:spPr>
          <a:xfrm>
            <a:off x="10023672" y="2251005"/>
            <a:ext cx="1193043" cy="6654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DAQ</a:t>
            </a:r>
          </a:p>
        </p:txBody>
      </p:sp>
      <p:sp>
        <p:nvSpPr>
          <p:cNvPr id="60" name="Footer Placeholder 59">
            <a:extLst>
              <a:ext uri="{FF2B5EF4-FFF2-40B4-BE49-F238E27FC236}">
                <a16:creationId xmlns:a16="http://schemas.microsoft.com/office/drawing/2014/main" id="{035664C6-D789-D6D3-7703-C502720D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B32864F8-3228-B1A9-D747-7D493E08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8</a:t>
            </a:fld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78DC281-D39E-16A1-8955-C4A216C4367B}"/>
              </a:ext>
            </a:extLst>
          </p:cNvPr>
          <p:cNvCxnSpPr>
            <a:cxnSpLocks/>
          </p:cNvCxnSpPr>
          <p:nvPr/>
        </p:nvCxnSpPr>
        <p:spPr>
          <a:xfrm>
            <a:off x="650204" y="1130709"/>
            <a:ext cx="7960396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016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33BB3-29A5-8488-9DF8-00BA495E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F261F-3510-739F-6FB1-82D15A235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133"/>
            <a:ext cx="11353800" cy="36693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CAEN DT5495 Programmable Logic Unit: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User accessible FPGA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Multiple supported standards (</a:t>
            </a:r>
            <a:r>
              <a:rPr lang="pt-BR" sz="2200" dirty="0"/>
              <a:t>LVDS/ECL/PECL/NIM/TTL)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Up to 162 inputs</a:t>
            </a:r>
            <a:endParaRPr lang="pt-BR" sz="2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pt-BR" sz="2200" dirty="0"/>
              <a:t>Piggyback board expansion slots:</a:t>
            </a:r>
          </a:p>
          <a:p>
            <a:pPr lvl="3" fontAlgn="base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32 LVDS/ECL/PECL input </a:t>
            </a:r>
            <a:r>
              <a:rPr lang="en-US" sz="1600" dirty="0" err="1"/>
              <a:t>ch.</a:t>
            </a:r>
            <a:endParaRPr lang="en-US" sz="1600" dirty="0"/>
          </a:p>
          <a:p>
            <a:pPr lvl="3" fontAlgn="base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32 LVDS output </a:t>
            </a:r>
            <a:r>
              <a:rPr lang="en-US" sz="1600" dirty="0" err="1"/>
              <a:t>ch.</a:t>
            </a:r>
            <a:endParaRPr lang="en-US" sz="1600" dirty="0"/>
          </a:p>
          <a:p>
            <a:pPr lvl="3" fontAlgn="base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32 ECL output </a:t>
            </a:r>
            <a:r>
              <a:rPr lang="en-US" sz="1600" dirty="0" err="1"/>
              <a:t>ch.</a:t>
            </a:r>
            <a:endParaRPr lang="en-US" sz="1600" dirty="0"/>
          </a:p>
          <a:p>
            <a:pPr lvl="3" fontAlgn="base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8 NIM/TTL input/output </a:t>
            </a:r>
            <a:r>
              <a:rPr lang="en-US" sz="1600" dirty="0" err="1"/>
              <a:t>ch.</a:t>
            </a:r>
            <a:endParaRPr lang="en-US" sz="1600" dirty="0"/>
          </a:p>
          <a:p>
            <a:pPr lvl="3" fontAlgn="base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Gotham"/>
              </a:rPr>
              <a:t>8 Analog output 16bit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Gotham"/>
              </a:rPr>
              <a:t>ch.</a:t>
            </a:r>
            <a:endParaRPr lang="en-US" sz="1600" dirty="0"/>
          </a:p>
          <a:p>
            <a:pPr lvl="3" fontAlgn="base">
              <a:spcAft>
                <a:spcPts val="375"/>
              </a:spcAft>
              <a:buFont typeface="Courier New" panose="02070309020205020404" pitchFamily="49" charset="0"/>
              <a:buChar char="o"/>
            </a:pPr>
            <a:endParaRPr lang="pt-BR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C07487-1DBD-C0C0-8A4A-929B78F80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526" y="3000110"/>
            <a:ext cx="5235394" cy="3025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76C44-6476-911D-7477-47193B59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15" y="5074927"/>
            <a:ext cx="3532060" cy="1234685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2C28C41-A6A5-1BF1-A98D-9DFEA190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77B8D8-4AC1-40DB-3A3D-15AB03AF2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14A8-1C7B-4270-9D16-6AB6743F6A17}" type="slidenum">
              <a:rPr lang="en-US" smtClean="0"/>
              <a:t>9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D13CA8-E23F-3137-4ED5-F10C8526C074}"/>
              </a:ext>
            </a:extLst>
          </p:cNvPr>
          <p:cNvCxnSpPr>
            <a:cxnSpLocks/>
          </p:cNvCxnSpPr>
          <p:nvPr/>
        </p:nvCxnSpPr>
        <p:spPr>
          <a:xfrm>
            <a:off x="949797" y="1288024"/>
            <a:ext cx="5932784" cy="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39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8952</TotalTime>
  <Words>622</Words>
  <Application>Microsoft Office PowerPoint</Application>
  <PresentationFormat>Widescreen</PresentationFormat>
  <Paragraphs>208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Courier New</vt:lpstr>
      <vt:lpstr>Gotham</vt:lpstr>
      <vt:lpstr>Times New Roman</vt:lpstr>
      <vt:lpstr>Wingdings</vt:lpstr>
      <vt:lpstr>Office Theme</vt:lpstr>
      <vt:lpstr>Hardware trigger system for nuclear physics experiments using digital data acquisition</vt:lpstr>
      <vt:lpstr>Overview</vt:lpstr>
      <vt:lpstr>Motivation</vt:lpstr>
      <vt:lpstr>Hardware</vt:lpstr>
      <vt:lpstr>Architecture</vt:lpstr>
      <vt:lpstr>Architecture</vt:lpstr>
      <vt:lpstr>Physics cases / Trigger logic modes</vt:lpstr>
      <vt:lpstr>Physics cases / Trigger logic modes</vt:lpstr>
      <vt:lpstr>Hardware Implementation</vt:lpstr>
      <vt:lpstr>HW Trigger System Testing</vt:lpstr>
      <vt:lpstr>HW Trigger System Testing</vt:lpstr>
      <vt:lpstr>Testing Platform</vt:lpstr>
      <vt:lpstr>Testing Platform</vt:lpstr>
      <vt:lpstr>Test Results: Multiplicity (N = 5)</vt:lpstr>
      <vt:lpstr>Test Results: Pattern matching</vt:lpstr>
      <vt:lpstr>Conclusions and outlook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raducorbu123@gmail.com</dc:creator>
  <cp:lastModifiedBy>Radu-Vasile CORBU (108466)</cp:lastModifiedBy>
  <cp:revision>204</cp:revision>
  <dcterms:created xsi:type="dcterms:W3CDTF">2025-02-16T16:43:18Z</dcterms:created>
  <dcterms:modified xsi:type="dcterms:W3CDTF">2025-02-25T10:57:09Z</dcterms:modified>
</cp:coreProperties>
</file>