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8" r:id="rId4"/>
  </p:sldMasterIdLst>
  <p:notesMasterIdLst>
    <p:notesMasterId r:id="rId17"/>
  </p:notesMasterIdLst>
  <p:sldIdLst>
    <p:sldId id="256" r:id="rId5"/>
    <p:sldId id="1172" r:id="rId6"/>
    <p:sldId id="1184" r:id="rId7"/>
    <p:sldId id="1183" r:id="rId8"/>
    <p:sldId id="1167" r:id="rId9"/>
    <p:sldId id="1179" r:id="rId10"/>
    <p:sldId id="1181" r:id="rId11"/>
    <p:sldId id="1187" r:id="rId12"/>
    <p:sldId id="1186" r:id="rId13"/>
    <p:sldId id="1182" r:id="rId14"/>
    <p:sldId id="1171" r:id="rId15"/>
    <p:sldId id="11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73101-49A9-4A73-BCFC-224F117EE9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66E496-BF94-4179-B061-15174CC5B2CD}">
      <dgm:prSet/>
      <dgm:spPr/>
      <dgm:t>
        <a:bodyPr/>
        <a:lstStyle/>
        <a:p>
          <a:r>
            <a:rPr lang="en-US" dirty="0"/>
            <a:t>Laboratory’s placement and layout</a:t>
          </a:r>
        </a:p>
      </dgm:t>
    </dgm:pt>
    <dgm:pt modelId="{6DF3CDB1-C93D-4F4C-8BE5-A65B195686D6}" type="parTrans" cxnId="{6A37A69F-8A15-4D07-9777-438D2C1BC95D}">
      <dgm:prSet/>
      <dgm:spPr/>
      <dgm:t>
        <a:bodyPr/>
        <a:lstStyle/>
        <a:p>
          <a:endParaRPr lang="en-US"/>
        </a:p>
      </dgm:t>
    </dgm:pt>
    <dgm:pt modelId="{AB1C22E3-1E00-465E-B887-14BAF3B24289}" type="sibTrans" cxnId="{6A37A69F-8A15-4D07-9777-438D2C1BC95D}">
      <dgm:prSet/>
      <dgm:spPr/>
      <dgm:t>
        <a:bodyPr/>
        <a:lstStyle/>
        <a:p>
          <a:endParaRPr lang="en-US"/>
        </a:p>
      </dgm:t>
    </dgm:pt>
    <dgm:pt modelId="{89854D71-CAA1-41E0-9D8E-522886A28B09}">
      <dgm:prSet/>
      <dgm:spPr/>
      <dgm:t>
        <a:bodyPr/>
        <a:lstStyle/>
        <a:p>
          <a:r>
            <a:rPr lang="en-US" dirty="0"/>
            <a:t>Positron beam purpose and motivation</a:t>
          </a:r>
        </a:p>
      </dgm:t>
    </dgm:pt>
    <dgm:pt modelId="{77D242CA-E325-456C-A9BC-80009A5F36B0}" type="parTrans" cxnId="{9C7AC8D8-EE59-4F92-B6BF-E83B5673D699}">
      <dgm:prSet/>
      <dgm:spPr/>
      <dgm:t>
        <a:bodyPr/>
        <a:lstStyle/>
        <a:p>
          <a:endParaRPr lang="en-US"/>
        </a:p>
      </dgm:t>
    </dgm:pt>
    <dgm:pt modelId="{0CAFF179-3EC2-43A9-B5A7-2375707348CA}" type="sibTrans" cxnId="{9C7AC8D8-EE59-4F92-B6BF-E83B5673D699}">
      <dgm:prSet/>
      <dgm:spPr/>
      <dgm:t>
        <a:bodyPr/>
        <a:lstStyle/>
        <a:p>
          <a:endParaRPr lang="en-US"/>
        </a:p>
      </dgm:t>
    </dgm:pt>
    <dgm:pt modelId="{D2EA1C3F-317C-487D-8CAE-5610BC00943E}">
      <dgm:prSet/>
      <dgm:spPr/>
      <dgm:t>
        <a:bodyPr/>
        <a:lstStyle/>
        <a:p>
          <a:r>
            <a:rPr lang="en-US" dirty="0"/>
            <a:t>Tuning and characterization of the beam</a:t>
          </a:r>
        </a:p>
      </dgm:t>
    </dgm:pt>
    <dgm:pt modelId="{1ACCE8AA-2249-432E-8177-A7CC890A6E42}" type="parTrans" cxnId="{905CDE2B-1625-4998-9E91-C1E6A8615321}">
      <dgm:prSet/>
      <dgm:spPr/>
      <dgm:t>
        <a:bodyPr/>
        <a:lstStyle/>
        <a:p>
          <a:endParaRPr lang="en-US"/>
        </a:p>
      </dgm:t>
    </dgm:pt>
    <dgm:pt modelId="{AFDFA3F7-7C78-4090-978A-F0C21B86405F}" type="sibTrans" cxnId="{905CDE2B-1625-4998-9E91-C1E6A8615321}">
      <dgm:prSet/>
      <dgm:spPr/>
      <dgm:t>
        <a:bodyPr/>
        <a:lstStyle/>
        <a:p>
          <a:endParaRPr lang="en-US"/>
        </a:p>
      </dgm:t>
    </dgm:pt>
    <dgm:pt modelId="{FDB67F64-AED4-4DAF-9E06-1E692E48D182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0E8094C2-ED5A-4EC5-A744-652B6F25E610}" type="parTrans" cxnId="{DD29FF3D-AB5D-4B8E-97EE-67B41DB078BE}">
      <dgm:prSet/>
      <dgm:spPr/>
      <dgm:t>
        <a:bodyPr/>
        <a:lstStyle/>
        <a:p>
          <a:endParaRPr lang="en-US"/>
        </a:p>
      </dgm:t>
    </dgm:pt>
    <dgm:pt modelId="{CFEE12CB-E118-4CA0-BC62-44D9D7D73C17}" type="sibTrans" cxnId="{DD29FF3D-AB5D-4B8E-97EE-67B41DB078BE}">
      <dgm:prSet/>
      <dgm:spPr/>
      <dgm:t>
        <a:bodyPr/>
        <a:lstStyle/>
        <a:p>
          <a:endParaRPr lang="en-US"/>
        </a:p>
      </dgm:t>
    </dgm:pt>
    <dgm:pt modelId="{B87D01F5-506B-4D0A-9A7E-1FF5BD361E76}">
      <dgm:prSet/>
      <dgm:spPr/>
      <dgm:t>
        <a:bodyPr/>
        <a:lstStyle/>
        <a:p>
          <a:r>
            <a:rPr lang="en-US" dirty="0"/>
            <a:t>Conclusion/Future work</a:t>
          </a:r>
        </a:p>
      </dgm:t>
    </dgm:pt>
    <dgm:pt modelId="{C24E7F14-D9D6-4D01-989A-7FBB70A37530}" type="parTrans" cxnId="{79A941C0-6AA5-49DB-8420-673E9DB4ACF3}">
      <dgm:prSet/>
      <dgm:spPr/>
      <dgm:t>
        <a:bodyPr/>
        <a:lstStyle/>
        <a:p>
          <a:endParaRPr lang="en-US"/>
        </a:p>
      </dgm:t>
    </dgm:pt>
    <dgm:pt modelId="{7491F35D-11BB-4F57-9278-87AB85FA077F}" type="sibTrans" cxnId="{79A941C0-6AA5-49DB-8420-673E9DB4ACF3}">
      <dgm:prSet/>
      <dgm:spPr/>
      <dgm:t>
        <a:bodyPr/>
        <a:lstStyle/>
        <a:p>
          <a:endParaRPr lang="en-US"/>
        </a:p>
      </dgm:t>
    </dgm:pt>
    <dgm:pt modelId="{7C6075CD-C489-47F0-9702-C1C6F746EF82}" type="pres">
      <dgm:prSet presAssocID="{0CD73101-49A9-4A73-BCFC-224F117EE95A}" presName="vert0" presStyleCnt="0">
        <dgm:presLayoutVars>
          <dgm:dir/>
          <dgm:animOne val="branch"/>
          <dgm:animLvl val="lvl"/>
        </dgm:presLayoutVars>
      </dgm:prSet>
      <dgm:spPr/>
    </dgm:pt>
    <dgm:pt modelId="{9540972C-7F55-454D-B7A9-0A80C8ACD636}" type="pres">
      <dgm:prSet presAssocID="{F166E496-BF94-4179-B061-15174CC5B2CD}" presName="thickLine" presStyleLbl="alignNode1" presStyleIdx="0" presStyleCnt="5"/>
      <dgm:spPr/>
    </dgm:pt>
    <dgm:pt modelId="{4684645D-8968-49A8-AF24-7342E94597DE}" type="pres">
      <dgm:prSet presAssocID="{F166E496-BF94-4179-B061-15174CC5B2CD}" presName="horz1" presStyleCnt="0"/>
      <dgm:spPr/>
    </dgm:pt>
    <dgm:pt modelId="{F5FCE2B1-1F10-4622-A839-4005014FCA59}" type="pres">
      <dgm:prSet presAssocID="{F166E496-BF94-4179-B061-15174CC5B2CD}" presName="tx1" presStyleLbl="revTx" presStyleIdx="0" presStyleCnt="5"/>
      <dgm:spPr/>
    </dgm:pt>
    <dgm:pt modelId="{AF023EAF-A6D3-4407-ACB1-E8056F65CAEB}" type="pres">
      <dgm:prSet presAssocID="{F166E496-BF94-4179-B061-15174CC5B2CD}" presName="vert1" presStyleCnt="0"/>
      <dgm:spPr/>
    </dgm:pt>
    <dgm:pt modelId="{98197CA7-DF87-4394-917C-C317425B0BF1}" type="pres">
      <dgm:prSet presAssocID="{89854D71-CAA1-41E0-9D8E-522886A28B09}" presName="thickLine" presStyleLbl="alignNode1" presStyleIdx="1" presStyleCnt="5"/>
      <dgm:spPr/>
    </dgm:pt>
    <dgm:pt modelId="{C594C2AC-D6B0-4B4E-AA41-0DEF92B3826D}" type="pres">
      <dgm:prSet presAssocID="{89854D71-CAA1-41E0-9D8E-522886A28B09}" presName="horz1" presStyleCnt="0"/>
      <dgm:spPr/>
    </dgm:pt>
    <dgm:pt modelId="{701D6917-240C-47CA-B03B-57B47B159F5A}" type="pres">
      <dgm:prSet presAssocID="{89854D71-CAA1-41E0-9D8E-522886A28B09}" presName="tx1" presStyleLbl="revTx" presStyleIdx="1" presStyleCnt="5"/>
      <dgm:spPr/>
    </dgm:pt>
    <dgm:pt modelId="{4F3F7409-4D92-4104-AD25-F66E2B2E2CCF}" type="pres">
      <dgm:prSet presAssocID="{89854D71-CAA1-41E0-9D8E-522886A28B09}" presName="vert1" presStyleCnt="0"/>
      <dgm:spPr/>
    </dgm:pt>
    <dgm:pt modelId="{3A7D65E5-1CFE-453B-815B-4B0D4523A416}" type="pres">
      <dgm:prSet presAssocID="{D2EA1C3F-317C-487D-8CAE-5610BC00943E}" presName="thickLine" presStyleLbl="alignNode1" presStyleIdx="2" presStyleCnt="5"/>
      <dgm:spPr/>
    </dgm:pt>
    <dgm:pt modelId="{6B722DA9-59C4-4FB2-95F9-64A24B6E3F9C}" type="pres">
      <dgm:prSet presAssocID="{D2EA1C3F-317C-487D-8CAE-5610BC00943E}" presName="horz1" presStyleCnt="0"/>
      <dgm:spPr/>
    </dgm:pt>
    <dgm:pt modelId="{DBE165B7-52FE-449A-9A7F-30E20F37C362}" type="pres">
      <dgm:prSet presAssocID="{D2EA1C3F-317C-487D-8CAE-5610BC00943E}" presName="tx1" presStyleLbl="revTx" presStyleIdx="2" presStyleCnt="5"/>
      <dgm:spPr/>
    </dgm:pt>
    <dgm:pt modelId="{AA152932-FFBC-4FC1-A9ED-C6253A876040}" type="pres">
      <dgm:prSet presAssocID="{D2EA1C3F-317C-487D-8CAE-5610BC00943E}" presName="vert1" presStyleCnt="0"/>
      <dgm:spPr/>
    </dgm:pt>
    <dgm:pt modelId="{89B92206-F1FD-46DC-81BB-19D48314F3B3}" type="pres">
      <dgm:prSet presAssocID="{FDB67F64-AED4-4DAF-9E06-1E692E48D182}" presName="thickLine" presStyleLbl="alignNode1" presStyleIdx="3" presStyleCnt="5"/>
      <dgm:spPr/>
    </dgm:pt>
    <dgm:pt modelId="{8FA9CA7F-EFC6-4FAB-9028-02E67AA5F683}" type="pres">
      <dgm:prSet presAssocID="{FDB67F64-AED4-4DAF-9E06-1E692E48D182}" presName="horz1" presStyleCnt="0"/>
      <dgm:spPr/>
    </dgm:pt>
    <dgm:pt modelId="{B4F6A1FE-5253-4133-9FF6-5C69059AA718}" type="pres">
      <dgm:prSet presAssocID="{FDB67F64-AED4-4DAF-9E06-1E692E48D182}" presName="tx1" presStyleLbl="revTx" presStyleIdx="3" presStyleCnt="5"/>
      <dgm:spPr/>
    </dgm:pt>
    <dgm:pt modelId="{4B0B6D08-823B-4BC8-B595-81E3F5AF1DA4}" type="pres">
      <dgm:prSet presAssocID="{FDB67F64-AED4-4DAF-9E06-1E692E48D182}" presName="vert1" presStyleCnt="0"/>
      <dgm:spPr/>
    </dgm:pt>
    <dgm:pt modelId="{CA14AA58-6E3B-446B-A349-1F1FE0B9B92D}" type="pres">
      <dgm:prSet presAssocID="{B87D01F5-506B-4D0A-9A7E-1FF5BD361E76}" presName="thickLine" presStyleLbl="alignNode1" presStyleIdx="4" presStyleCnt="5"/>
      <dgm:spPr/>
    </dgm:pt>
    <dgm:pt modelId="{3DBE61FF-B4F8-4DE9-8C1E-468F445D2297}" type="pres">
      <dgm:prSet presAssocID="{B87D01F5-506B-4D0A-9A7E-1FF5BD361E76}" presName="horz1" presStyleCnt="0"/>
      <dgm:spPr/>
    </dgm:pt>
    <dgm:pt modelId="{4279321C-0CD7-4DA2-8193-A8D69413AE7C}" type="pres">
      <dgm:prSet presAssocID="{B87D01F5-506B-4D0A-9A7E-1FF5BD361E76}" presName="tx1" presStyleLbl="revTx" presStyleIdx="4" presStyleCnt="5"/>
      <dgm:spPr/>
    </dgm:pt>
    <dgm:pt modelId="{880799B6-9861-4F54-8971-FB9BA2BB5370}" type="pres">
      <dgm:prSet presAssocID="{B87D01F5-506B-4D0A-9A7E-1FF5BD361E76}" presName="vert1" presStyleCnt="0"/>
      <dgm:spPr/>
    </dgm:pt>
  </dgm:ptLst>
  <dgm:cxnLst>
    <dgm:cxn modelId="{F49AF822-AC0C-49FD-99F4-A3C830263572}" type="presOf" srcId="{D2EA1C3F-317C-487D-8CAE-5610BC00943E}" destId="{DBE165B7-52FE-449A-9A7F-30E20F37C362}" srcOrd="0" destOrd="0" presId="urn:microsoft.com/office/officeart/2008/layout/LinedList"/>
    <dgm:cxn modelId="{905CDE2B-1625-4998-9E91-C1E6A8615321}" srcId="{0CD73101-49A9-4A73-BCFC-224F117EE95A}" destId="{D2EA1C3F-317C-487D-8CAE-5610BC00943E}" srcOrd="2" destOrd="0" parTransId="{1ACCE8AA-2249-432E-8177-A7CC890A6E42}" sibTransId="{AFDFA3F7-7C78-4090-978A-F0C21B86405F}"/>
    <dgm:cxn modelId="{DD29FF3D-AB5D-4B8E-97EE-67B41DB078BE}" srcId="{0CD73101-49A9-4A73-BCFC-224F117EE95A}" destId="{FDB67F64-AED4-4DAF-9E06-1E692E48D182}" srcOrd="3" destOrd="0" parTransId="{0E8094C2-ED5A-4EC5-A744-652B6F25E610}" sibTransId="{CFEE12CB-E118-4CA0-BC62-44D9D7D73C17}"/>
    <dgm:cxn modelId="{9DCC2945-E959-4209-96B7-A8777C508557}" type="presOf" srcId="{0CD73101-49A9-4A73-BCFC-224F117EE95A}" destId="{7C6075CD-C489-47F0-9702-C1C6F746EF82}" srcOrd="0" destOrd="0" presId="urn:microsoft.com/office/officeart/2008/layout/LinedList"/>
    <dgm:cxn modelId="{6A37A69F-8A15-4D07-9777-438D2C1BC95D}" srcId="{0CD73101-49A9-4A73-BCFC-224F117EE95A}" destId="{F166E496-BF94-4179-B061-15174CC5B2CD}" srcOrd="0" destOrd="0" parTransId="{6DF3CDB1-C93D-4F4C-8BE5-A65B195686D6}" sibTransId="{AB1C22E3-1E00-465E-B887-14BAF3B24289}"/>
    <dgm:cxn modelId="{79A941C0-6AA5-49DB-8420-673E9DB4ACF3}" srcId="{0CD73101-49A9-4A73-BCFC-224F117EE95A}" destId="{B87D01F5-506B-4D0A-9A7E-1FF5BD361E76}" srcOrd="4" destOrd="0" parTransId="{C24E7F14-D9D6-4D01-989A-7FBB70A37530}" sibTransId="{7491F35D-11BB-4F57-9278-87AB85FA077F}"/>
    <dgm:cxn modelId="{AF110AC9-1D95-4455-8D0E-7EAFFBC81833}" type="presOf" srcId="{B87D01F5-506B-4D0A-9A7E-1FF5BD361E76}" destId="{4279321C-0CD7-4DA2-8193-A8D69413AE7C}" srcOrd="0" destOrd="0" presId="urn:microsoft.com/office/officeart/2008/layout/LinedList"/>
    <dgm:cxn modelId="{7D72DAD1-85BA-47FA-A6A3-47FF2B0818DF}" type="presOf" srcId="{FDB67F64-AED4-4DAF-9E06-1E692E48D182}" destId="{B4F6A1FE-5253-4133-9FF6-5C69059AA718}" srcOrd="0" destOrd="0" presId="urn:microsoft.com/office/officeart/2008/layout/LinedList"/>
    <dgm:cxn modelId="{9C7AC8D8-EE59-4F92-B6BF-E83B5673D699}" srcId="{0CD73101-49A9-4A73-BCFC-224F117EE95A}" destId="{89854D71-CAA1-41E0-9D8E-522886A28B09}" srcOrd="1" destOrd="0" parTransId="{77D242CA-E325-456C-A9BC-80009A5F36B0}" sibTransId="{0CAFF179-3EC2-43A9-B5A7-2375707348CA}"/>
    <dgm:cxn modelId="{EF4D22E6-9A67-4E9B-A8AE-6BC6FBA54342}" type="presOf" srcId="{F166E496-BF94-4179-B061-15174CC5B2CD}" destId="{F5FCE2B1-1F10-4622-A839-4005014FCA59}" srcOrd="0" destOrd="0" presId="urn:microsoft.com/office/officeart/2008/layout/LinedList"/>
    <dgm:cxn modelId="{A9DC37F5-D840-49E9-8121-F6B74D53474F}" type="presOf" srcId="{89854D71-CAA1-41E0-9D8E-522886A28B09}" destId="{701D6917-240C-47CA-B03B-57B47B159F5A}" srcOrd="0" destOrd="0" presId="urn:microsoft.com/office/officeart/2008/layout/LinedList"/>
    <dgm:cxn modelId="{6D62B605-FE41-472D-BF67-AA80C881A80D}" type="presParOf" srcId="{7C6075CD-C489-47F0-9702-C1C6F746EF82}" destId="{9540972C-7F55-454D-B7A9-0A80C8ACD636}" srcOrd="0" destOrd="0" presId="urn:microsoft.com/office/officeart/2008/layout/LinedList"/>
    <dgm:cxn modelId="{D6A4D9E7-24DD-4DD3-B187-F4AA847134BA}" type="presParOf" srcId="{7C6075CD-C489-47F0-9702-C1C6F746EF82}" destId="{4684645D-8968-49A8-AF24-7342E94597DE}" srcOrd="1" destOrd="0" presId="urn:microsoft.com/office/officeart/2008/layout/LinedList"/>
    <dgm:cxn modelId="{00C62606-07C9-4375-BEE8-7B52540741B3}" type="presParOf" srcId="{4684645D-8968-49A8-AF24-7342E94597DE}" destId="{F5FCE2B1-1F10-4622-A839-4005014FCA59}" srcOrd="0" destOrd="0" presId="urn:microsoft.com/office/officeart/2008/layout/LinedList"/>
    <dgm:cxn modelId="{0720DBFC-959F-4A5F-83AA-D8D318824B6B}" type="presParOf" srcId="{4684645D-8968-49A8-AF24-7342E94597DE}" destId="{AF023EAF-A6D3-4407-ACB1-E8056F65CAEB}" srcOrd="1" destOrd="0" presId="urn:microsoft.com/office/officeart/2008/layout/LinedList"/>
    <dgm:cxn modelId="{DB88C9DC-2DA2-426E-996A-46D5AB5AF028}" type="presParOf" srcId="{7C6075CD-C489-47F0-9702-C1C6F746EF82}" destId="{98197CA7-DF87-4394-917C-C317425B0BF1}" srcOrd="2" destOrd="0" presId="urn:microsoft.com/office/officeart/2008/layout/LinedList"/>
    <dgm:cxn modelId="{E940200E-A2CB-464A-B418-7007F33406BA}" type="presParOf" srcId="{7C6075CD-C489-47F0-9702-C1C6F746EF82}" destId="{C594C2AC-D6B0-4B4E-AA41-0DEF92B3826D}" srcOrd="3" destOrd="0" presId="urn:microsoft.com/office/officeart/2008/layout/LinedList"/>
    <dgm:cxn modelId="{DBCED981-8373-4630-A029-0B0FA280F7D9}" type="presParOf" srcId="{C594C2AC-D6B0-4B4E-AA41-0DEF92B3826D}" destId="{701D6917-240C-47CA-B03B-57B47B159F5A}" srcOrd="0" destOrd="0" presId="urn:microsoft.com/office/officeart/2008/layout/LinedList"/>
    <dgm:cxn modelId="{D801DB61-8B25-4CFA-8707-57CECDC19CB3}" type="presParOf" srcId="{C594C2AC-D6B0-4B4E-AA41-0DEF92B3826D}" destId="{4F3F7409-4D92-4104-AD25-F66E2B2E2CCF}" srcOrd="1" destOrd="0" presId="urn:microsoft.com/office/officeart/2008/layout/LinedList"/>
    <dgm:cxn modelId="{EF087384-2EC9-4912-A7BC-B19A349D71D2}" type="presParOf" srcId="{7C6075CD-C489-47F0-9702-C1C6F746EF82}" destId="{3A7D65E5-1CFE-453B-815B-4B0D4523A416}" srcOrd="4" destOrd="0" presId="urn:microsoft.com/office/officeart/2008/layout/LinedList"/>
    <dgm:cxn modelId="{1D11DAB5-BFB5-442D-A5EE-7C5399C4EB9C}" type="presParOf" srcId="{7C6075CD-C489-47F0-9702-C1C6F746EF82}" destId="{6B722DA9-59C4-4FB2-95F9-64A24B6E3F9C}" srcOrd="5" destOrd="0" presId="urn:microsoft.com/office/officeart/2008/layout/LinedList"/>
    <dgm:cxn modelId="{A113A212-138A-43F7-AF40-FCBFEC33A57D}" type="presParOf" srcId="{6B722DA9-59C4-4FB2-95F9-64A24B6E3F9C}" destId="{DBE165B7-52FE-449A-9A7F-30E20F37C362}" srcOrd="0" destOrd="0" presId="urn:microsoft.com/office/officeart/2008/layout/LinedList"/>
    <dgm:cxn modelId="{3B531084-8A73-49D9-BE0B-E2E8B23136C4}" type="presParOf" srcId="{6B722DA9-59C4-4FB2-95F9-64A24B6E3F9C}" destId="{AA152932-FFBC-4FC1-A9ED-C6253A876040}" srcOrd="1" destOrd="0" presId="urn:microsoft.com/office/officeart/2008/layout/LinedList"/>
    <dgm:cxn modelId="{CD53F6EB-9D47-495A-B499-0B85F7D10615}" type="presParOf" srcId="{7C6075CD-C489-47F0-9702-C1C6F746EF82}" destId="{89B92206-F1FD-46DC-81BB-19D48314F3B3}" srcOrd="6" destOrd="0" presId="urn:microsoft.com/office/officeart/2008/layout/LinedList"/>
    <dgm:cxn modelId="{7B0A1562-AF7B-4FAB-8847-92545A363A39}" type="presParOf" srcId="{7C6075CD-C489-47F0-9702-C1C6F746EF82}" destId="{8FA9CA7F-EFC6-4FAB-9028-02E67AA5F683}" srcOrd="7" destOrd="0" presId="urn:microsoft.com/office/officeart/2008/layout/LinedList"/>
    <dgm:cxn modelId="{87A5A78C-082B-4904-8585-4D84FC511E91}" type="presParOf" srcId="{8FA9CA7F-EFC6-4FAB-9028-02E67AA5F683}" destId="{B4F6A1FE-5253-4133-9FF6-5C69059AA718}" srcOrd="0" destOrd="0" presId="urn:microsoft.com/office/officeart/2008/layout/LinedList"/>
    <dgm:cxn modelId="{D131C7C2-8B2C-4D4E-A3FE-64A38D06DA3C}" type="presParOf" srcId="{8FA9CA7F-EFC6-4FAB-9028-02E67AA5F683}" destId="{4B0B6D08-823B-4BC8-B595-81E3F5AF1DA4}" srcOrd="1" destOrd="0" presId="urn:microsoft.com/office/officeart/2008/layout/LinedList"/>
    <dgm:cxn modelId="{4A3688CA-E704-402C-BF9C-E134D6829656}" type="presParOf" srcId="{7C6075CD-C489-47F0-9702-C1C6F746EF82}" destId="{CA14AA58-6E3B-446B-A349-1F1FE0B9B92D}" srcOrd="8" destOrd="0" presId="urn:microsoft.com/office/officeart/2008/layout/LinedList"/>
    <dgm:cxn modelId="{30AE82D4-0122-4A1E-958B-52D5188C69AB}" type="presParOf" srcId="{7C6075CD-C489-47F0-9702-C1C6F746EF82}" destId="{3DBE61FF-B4F8-4DE9-8C1E-468F445D2297}" srcOrd="9" destOrd="0" presId="urn:microsoft.com/office/officeart/2008/layout/LinedList"/>
    <dgm:cxn modelId="{0141B7CC-CBFD-4790-84B3-4B11A3DB07E1}" type="presParOf" srcId="{3DBE61FF-B4F8-4DE9-8C1E-468F445D2297}" destId="{4279321C-0CD7-4DA2-8193-A8D69413AE7C}" srcOrd="0" destOrd="0" presId="urn:microsoft.com/office/officeart/2008/layout/LinedList"/>
    <dgm:cxn modelId="{3C5134DE-D6BA-4AA9-8BA8-30FA3BCF55D5}" type="presParOf" srcId="{3DBE61FF-B4F8-4DE9-8C1E-468F445D2297}" destId="{880799B6-9861-4F54-8971-FB9BA2BB5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972C-7F55-454D-B7A9-0A80C8ACD636}">
      <dsp:nvSpPr>
        <dsp:cNvPr id="0" name=""/>
        <dsp:cNvSpPr/>
      </dsp:nvSpPr>
      <dsp:spPr>
        <a:xfrm>
          <a:off x="0" y="512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CE2B1-1F10-4622-A839-4005014FCA59}">
      <dsp:nvSpPr>
        <dsp:cNvPr id="0" name=""/>
        <dsp:cNvSpPr/>
      </dsp:nvSpPr>
      <dsp:spPr>
        <a:xfrm>
          <a:off x="0" y="512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Laboratory’s placement and layout</a:t>
          </a:r>
        </a:p>
      </dsp:txBody>
      <dsp:txXfrm>
        <a:off x="0" y="512"/>
        <a:ext cx="8946541" cy="838891"/>
      </dsp:txXfrm>
    </dsp:sp>
    <dsp:sp modelId="{98197CA7-DF87-4394-917C-C317425B0BF1}">
      <dsp:nvSpPr>
        <dsp:cNvPr id="0" name=""/>
        <dsp:cNvSpPr/>
      </dsp:nvSpPr>
      <dsp:spPr>
        <a:xfrm>
          <a:off x="0" y="839403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D6917-240C-47CA-B03B-57B47B159F5A}">
      <dsp:nvSpPr>
        <dsp:cNvPr id="0" name=""/>
        <dsp:cNvSpPr/>
      </dsp:nvSpPr>
      <dsp:spPr>
        <a:xfrm>
          <a:off x="0" y="839403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Positron beam purpose and motivation</a:t>
          </a:r>
        </a:p>
      </dsp:txBody>
      <dsp:txXfrm>
        <a:off x="0" y="839403"/>
        <a:ext cx="8946541" cy="838891"/>
      </dsp:txXfrm>
    </dsp:sp>
    <dsp:sp modelId="{3A7D65E5-1CFE-453B-815B-4B0D4523A416}">
      <dsp:nvSpPr>
        <dsp:cNvPr id="0" name=""/>
        <dsp:cNvSpPr/>
      </dsp:nvSpPr>
      <dsp:spPr>
        <a:xfrm>
          <a:off x="0" y="1678294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165B7-52FE-449A-9A7F-30E20F37C362}">
      <dsp:nvSpPr>
        <dsp:cNvPr id="0" name=""/>
        <dsp:cNvSpPr/>
      </dsp:nvSpPr>
      <dsp:spPr>
        <a:xfrm>
          <a:off x="0" y="1678294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Tuning and characterization of the beam</a:t>
          </a:r>
        </a:p>
      </dsp:txBody>
      <dsp:txXfrm>
        <a:off x="0" y="1678294"/>
        <a:ext cx="8946541" cy="838891"/>
      </dsp:txXfrm>
    </dsp:sp>
    <dsp:sp modelId="{89B92206-F1FD-46DC-81BB-19D48314F3B3}">
      <dsp:nvSpPr>
        <dsp:cNvPr id="0" name=""/>
        <dsp:cNvSpPr/>
      </dsp:nvSpPr>
      <dsp:spPr>
        <a:xfrm>
          <a:off x="0" y="2517186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6A1FE-5253-4133-9FF6-5C69059AA718}">
      <dsp:nvSpPr>
        <dsp:cNvPr id="0" name=""/>
        <dsp:cNvSpPr/>
      </dsp:nvSpPr>
      <dsp:spPr>
        <a:xfrm>
          <a:off x="0" y="2517186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Results</a:t>
          </a:r>
        </a:p>
      </dsp:txBody>
      <dsp:txXfrm>
        <a:off x="0" y="2517186"/>
        <a:ext cx="8946541" cy="838891"/>
      </dsp:txXfrm>
    </dsp:sp>
    <dsp:sp modelId="{CA14AA58-6E3B-446B-A349-1F1FE0B9B92D}">
      <dsp:nvSpPr>
        <dsp:cNvPr id="0" name=""/>
        <dsp:cNvSpPr/>
      </dsp:nvSpPr>
      <dsp:spPr>
        <a:xfrm>
          <a:off x="0" y="3356077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9321C-0CD7-4DA2-8193-A8D69413AE7C}">
      <dsp:nvSpPr>
        <dsp:cNvPr id="0" name=""/>
        <dsp:cNvSpPr/>
      </dsp:nvSpPr>
      <dsp:spPr>
        <a:xfrm>
          <a:off x="0" y="3356077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Conclusion/Future work</a:t>
          </a:r>
        </a:p>
      </dsp:txBody>
      <dsp:txXfrm>
        <a:off x="0" y="3356077"/>
        <a:ext cx="8946541" cy="83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A31BE-97F4-441C-9500-CBE3B5025DCC}" type="datetimeFigureOut">
              <a:rPr lang="en-150" smtClean="0"/>
              <a:t>02/18/2025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9F60F-D8A5-46FB-8617-6A86D4C939C5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5466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ustomShape 1"/>
          <p:cNvSpPr/>
          <p:nvPr/>
        </p:nvSpPr>
        <p:spPr>
          <a:xfrm>
            <a:off x="3856680" y="9442080"/>
            <a:ext cx="294912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1271118-B491-429E-AC2D-637B0989AA57}" type="slidenum">
              <a:rPr lang="en-US" sz="1200" b="0" strike="noStrike" spc="-1">
                <a:solidFill>
                  <a:srgbClr val="000000"/>
                </a:solidFill>
                <a:latin typeface="Times New Roman" panose="02020603050405020304"/>
                <a:ea typeface="+mn-ea"/>
              </a:rPr>
              <a:t>12</a:t>
            </a:fld>
            <a:endParaRPr lang="en-US" sz="1200" b="0" strike="noStrike" spc="-1">
              <a:latin typeface="Arial" panose="020B0604020202020204"/>
            </a:endParaRPr>
          </a:p>
        </p:txBody>
      </p:sp>
      <p:sp>
        <p:nvSpPr>
          <p:cNvPr id="8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866" name="PlaceHolder 3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5720" cy="3912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347D63C-C5E1-413D-9955-DC4B6E53B5C5}" type="slidenum">
              <a:rPr lang="en-US" sz="1400" b="0" strike="noStrike" spc="-1" smtClean="0">
                <a:latin typeface="Times New Roman" panose="02020603050405020304"/>
              </a:rPr>
              <a:t>12</a:t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0205-743D-4F37-8C3D-582BA1E78683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262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4B6-DBDB-4B69-A91B-51C31FCC2103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2118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A8B-9254-4735-B104-BF4DE65ED110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9919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9085-B692-47A3-841D-C388F0B4256F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36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8336-B014-4F0B-A81A-6CB66CEDAA1D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9715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B12A-1799-4CEB-82D2-291970696F74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3322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13EA-CA04-45E5-B56C-DABAF4BBC32D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9861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97D9-58BA-41B8-96E1-2CC5B44559F8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2557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6DF0-3540-4204-BE3F-2AA302206980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6169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1198-0686-4079-8CAB-67A82B0CE031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3900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78BA-2CA3-4198-894D-D30D2C32AF96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8344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295-3678-43CA-9046-2A6C87F18EC4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472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6DF1-CCF2-481C-A2AE-0486CAF367F3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7978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F35-80B9-49BB-A49E-24948191347D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461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253F-FFDD-448E-9AA5-B1C9705F3BB5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6873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FE31-9FEF-4A5E-812B-E92714E1D7D1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0584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ABD6-08B0-46BA-94E8-6952984A0A00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A.Covali</a:t>
            </a:r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1320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5A94A2-3931-410B-B3B4-7208B30A0F28}" type="datetime8">
              <a:rPr lang="en-150" smtClean="0"/>
              <a:t>02/18/2025 09:17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A.Covali</a:t>
            </a:r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0841-9D85-487E-8CC3-A88CA71027A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33136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A78D-2643-40C6-8477-49BC5B7F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08" y="1287130"/>
            <a:ext cx="9211635" cy="2351421"/>
          </a:xfrm>
        </p:spPr>
        <p:txBody>
          <a:bodyPr>
            <a:normAutofit fontScale="90000"/>
          </a:bodyPr>
          <a:lstStyle/>
          <a:p>
            <a:pPr algn="l"/>
            <a:b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>
                <a:solidFill>
                  <a:schemeClr val="bg1"/>
                </a:solidFill>
              </a:rPr>
              <a:t>Fine tuning of the positron beam line</a:t>
            </a:r>
            <a:endParaRPr lang="en-150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73C67-F4CD-4D80-A796-6E0F789CE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428" y="3828474"/>
            <a:ext cx="8951997" cy="174239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Andrei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covali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ENGINEER at GDED, ELI-NP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Coordinator: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CSII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Dr.Habil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Nikolay Djourelov</a:t>
            </a:r>
            <a:endParaRPr lang="en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3D4-E090-BA7E-67E9-0759092CFCFC}"/>
              </a:ext>
            </a:extLst>
          </p:cNvPr>
          <p:cNvSpPr txBox="1"/>
          <p:nvPr/>
        </p:nvSpPr>
        <p:spPr>
          <a:xfrm>
            <a:off x="2595787" y="6311384"/>
            <a:ext cx="7000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Young Researchers and Young Engineers Days, February 2025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75E8E-612E-5C2B-1A97-2CE0E122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428" y="5632820"/>
            <a:ext cx="1524213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279E9-AA11-1FBB-83B7-531CF5DF9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3332B-B8D0-894F-4D5C-DA384FE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6841" y="27387"/>
            <a:ext cx="620260" cy="578205"/>
          </a:xfrm>
        </p:spPr>
        <p:txBody>
          <a:bodyPr/>
          <a:lstStyle/>
          <a:p>
            <a:fld id="{60310841-9D85-487E-8CC3-A88CA71027A7}" type="slidenum">
              <a:rPr lang="en-150" smtClean="0"/>
              <a:t>10</a:t>
            </a:fld>
            <a:endParaRPr lang="en-15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1CEF7B-05BE-1894-6B3A-C91D3FD6A8F8}"/>
              </a:ext>
            </a:extLst>
          </p:cNvPr>
          <p:cNvGrpSpPr/>
          <p:nvPr/>
        </p:nvGrpSpPr>
        <p:grpSpPr>
          <a:xfrm>
            <a:off x="226218" y="1839746"/>
            <a:ext cx="2137811" cy="2117583"/>
            <a:chOff x="7950216" y="1249842"/>
            <a:chExt cx="3781953" cy="3753374"/>
          </a:xfrm>
        </p:grpSpPr>
        <p:pic>
          <p:nvPicPr>
            <p:cNvPr id="11" name="Picture 10" descr="A circular object with a blue circle&#10;&#10;AI-generated content may be incorrect.">
              <a:extLst>
                <a:ext uri="{FF2B5EF4-FFF2-40B4-BE49-F238E27FC236}">
                  <a16:creationId xmlns:a16="http://schemas.microsoft.com/office/drawing/2014/main" id="{A72975D9-1C86-FA53-58C6-31220E985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216" y="1249842"/>
              <a:ext cx="3781953" cy="375337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E42B415-7F07-DBE7-96CC-BA9CD08F442F}"/>
                </a:ext>
              </a:extLst>
            </p:cNvPr>
            <p:cNvSpPr/>
            <p:nvPr/>
          </p:nvSpPr>
          <p:spPr>
            <a:xfrm>
              <a:off x="9661192" y="2946529"/>
              <a:ext cx="360000" cy="3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0A50028-211A-4BA2-0965-C9112489DC67}"/>
              </a:ext>
            </a:extLst>
          </p:cNvPr>
          <p:cNvSpPr txBox="1"/>
          <p:nvPr/>
        </p:nvSpPr>
        <p:spPr>
          <a:xfrm>
            <a:off x="2915627" y="85101"/>
            <a:ext cx="636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Results of the measurements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4D07432C-15FC-5034-C596-34F6AC41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23" y="2068048"/>
            <a:ext cx="2137811" cy="17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702C30-2EF9-363A-A67B-A6EE7F02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" y="5921446"/>
            <a:ext cx="5250906" cy="9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3C7DEB6-FB84-4C67-10E6-3173E71BE283}"/>
              </a:ext>
            </a:extLst>
          </p:cNvPr>
          <p:cNvSpPr txBox="1"/>
          <p:nvPr/>
        </p:nvSpPr>
        <p:spPr>
          <a:xfrm>
            <a:off x="0" y="577485"/>
            <a:ext cx="603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know the number of counts from the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know what % of the beam is passing throw the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correlation to the beam spot position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6DA56A-5DE6-EB3D-FB7F-5D1309EB369D}"/>
                  </a:ext>
                </a:extLst>
              </p:cNvPr>
              <p:cNvSpPr txBox="1"/>
              <p:nvPr/>
            </p:nvSpPr>
            <p:spPr>
              <a:xfrm>
                <a:off x="104682" y="3977357"/>
                <a:ext cx="4658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Beam sample: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= 10 mm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Beam spot: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3,5,8 mm (adjustable)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6DA56A-5DE6-EB3D-FB7F-5D1309EB3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2" y="3977357"/>
                <a:ext cx="4658648" cy="646331"/>
              </a:xfrm>
              <a:prstGeom prst="rect">
                <a:avLst/>
              </a:prstGeom>
              <a:blipFill>
                <a:blip r:embed="rId5"/>
                <a:stretch>
                  <a:fillRect l="-785" t="-4717" r="-65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46D0F66-F95E-A218-F632-73FA52829E71}"/>
              </a:ext>
            </a:extLst>
          </p:cNvPr>
          <p:cNvSpPr txBox="1"/>
          <p:nvPr/>
        </p:nvSpPr>
        <p:spPr>
          <a:xfrm>
            <a:off x="6499523" y="961392"/>
            <a:ext cx="47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example, let’s analyze and compare 5 mm and 8 mm aperture beam: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34CEEA3-7CD3-9D6A-2C2F-F9003CAC0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885" y="1678926"/>
            <a:ext cx="4327341" cy="245721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74E5FEE-8C14-097E-FC10-93B3299B3C36}"/>
              </a:ext>
            </a:extLst>
          </p:cNvPr>
          <p:cNvSpPr txBox="1"/>
          <p:nvPr/>
        </p:nvSpPr>
        <p:spPr>
          <a:xfrm>
            <a:off x="106717" y="4895947"/>
            <a:ext cx="5294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relation between the number of counts and the current through the correction coils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354F46-44BB-E2EA-79DA-E7EADDAAC75D}"/>
              </a:ext>
            </a:extLst>
          </p:cNvPr>
          <p:cNvSpPr txBox="1"/>
          <p:nvPr/>
        </p:nvSpPr>
        <p:spPr>
          <a:xfrm>
            <a:off x="9754484" y="2185991"/>
            <a:ext cx="24375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Plateau for approximate current of 1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Results: </a:t>
            </a:r>
          </a:p>
          <a:p>
            <a:r>
              <a:rPr lang="en-US" b="1" dirty="0"/>
              <a:t>     2.5 mm = 0.25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result </a:t>
            </a:r>
            <a:r>
              <a:rPr lang="en-US" b="1" dirty="0"/>
              <a:t>varies</a:t>
            </a:r>
            <a:r>
              <a:rPr lang="en-US" dirty="0"/>
              <a:t> from the previous correlation between  beam displacement and coil’s current (2.5 mm = 1 A)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2E28413-2073-6599-62E7-E38838E95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551" y="4171150"/>
            <a:ext cx="4327340" cy="2597591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CE562D83-A86E-7054-4753-A6EA2DD945BF}"/>
              </a:ext>
            </a:extLst>
          </p:cNvPr>
          <p:cNvSpPr txBox="1"/>
          <p:nvPr/>
        </p:nvSpPr>
        <p:spPr>
          <a:xfrm>
            <a:off x="10175079" y="1816659"/>
            <a:ext cx="159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mm case: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6C89FD86-0AA3-470A-819A-7186A958EA31}"/>
              </a:ext>
            </a:extLst>
          </p:cNvPr>
          <p:cNvSpPr/>
          <p:nvPr/>
        </p:nvSpPr>
        <p:spPr>
          <a:xfrm>
            <a:off x="9754484" y="1777814"/>
            <a:ext cx="2345628" cy="2029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21D92AE8-6BF8-C996-78BA-EECBC482D949}"/>
              </a:ext>
            </a:extLst>
          </p:cNvPr>
          <p:cNvSpPr txBox="1"/>
          <p:nvPr/>
        </p:nvSpPr>
        <p:spPr>
          <a:xfrm>
            <a:off x="8409304" y="3429000"/>
            <a:ext cx="76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5mm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77AAB85D-FB8C-A750-7660-781A16D9CA63}"/>
              </a:ext>
            </a:extLst>
          </p:cNvPr>
          <p:cNvSpPr txBox="1"/>
          <p:nvPr/>
        </p:nvSpPr>
        <p:spPr>
          <a:xfrm>
            <a:off x="8333103" y="6002477"/>
            <a:ext cx="76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8mm</a:t>
            </a:r>
          </a:p>
        </p:txBody>
      </p:sp>
    </p:spTree>
    <p:extLst>
      <p:ext uri="{BB962C8B-B14F-4D97-AF65-F5344CB8AC3E}">
        <p14:creationId xmlns:p14="http://schemas.microsoft.com/office/powerpoint/2010/main" val="41463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8" grpId="0"/>
      <p:bldP spid="1024" grpId="0"/>
      <p:bldP spid="1028" grpId="0" animBg="1"/>
      <p:bldP spid="1029" grpId="0"/>
      <p:bldP spid="1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ED58D-145E-F4C6-640C-D3D10C53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1590" y="46501"/>
            <a:ext cx="838199" cy="596691"/>
          </a:xfrm>
        </p:spPr>
        <p:txBody>
          <a:bodyPr/>
          <a:lstStyle/>
          <a:p>
            <a:fld id="{60310841-9D85-487E-8CC3-A88CA71027A7}" type="slidenum">
              <a:rPr lang="en-150" smtClean="0"/>
              <a:t>11</a:t>
            </a:fld>
            <a:endParaRPr lang="en-150" dirty="0"/>
          </a:p>
        </p:txBody>
      </p:sp>
      <p:pic>
        <p:nvPicPr>
          <p:cNvPr id="2" name="Picture 1" descr="A circular object with a blue circle&#10;&#10;AI-generated content may be incorrect.">
            <a:extLst>
              <a:ext uri="{FF2B5EF4-FFF2-40B4-BE49-F238E27FC236}">
                <a16:creationId xmlns:a16="http://schemas.microsoft.com/office/drawing/2014/main" id="{2885CB27-A295-9BD2-EEA3-B30E98B4A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65" y="882634"/>
            <a:ext cx="3095912" cy="307251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0EC51BA-8C1A-9EFB-C1A1-26A36BE87D33}"/>
              </a:ext>
            </a:extLst>
          </p:cNvPr>
          <p:cNvSpPr/>
          <p:nvPr/>
        </p:nvSpPr>
        <p:spPr>
          <a:xfrm>
            <a:off x="4343117" y="2289030"/>
            <a:ext cx="294639" cy="28808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0CDF-6495-739E-A22B-AA756FB1F76C}"/>
              </a:ext>
            </a:extLst>
          </p:cNvPr>
          <p:cNvSpPr txBox="1"/>
          <p:nvPr/>
        </p:nvSpPr>
        <p:spPr>
          <a:xfrm>
            <a:off x="0" y="1535462"/>
            <a:ext cx="2851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found a direct relation between the </a:t>
            </a:r>
            <a:r>
              <a:rPr lang="en-US" b="1" dirty="0"/>
              <a:t>correction coil’s current </a:t>
            </a:r>
            <a:r>
              <a:rPr lang="en-US" dirty="0"/>
              <a:t>and beam spot </a:t>
            </a:r>
            <a:r>
              <a:rPr lang="en-US" b="1" dirty="0"/>
              <a:t>at the sample!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Combining COMSOL simulations and the experimental results we can confidently conclude that we can manipulate the beam with great precision through the correction coils’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D559C-80A7-B496-9008-47C2AA19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90" y="4858046"/>
            <a:ext cx="4343685" cy="16894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50FCE5-F9C8-35FE-901C-02DC23EF7332}"/>
              </a:ext>
            </a:extLst>
          </p:cNvPr>
          <p:cNvSpPr txBox="1"/>
          <p:nvPr/>
        </p:nvSpPr>
        <p:spPr>
          <a:xfrm>
            <a:off x="2763227" y="243082"/>
            <a:ext cx="636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00478EB-3113-E0AC-82C1-2415B971C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2695338"/>
                  </p:ext>
                </p:extLst>
              </p:nvPr>
            </p:nvGraphicFramePr>
            <p:xfrm>
              <a:off x="6415423" y="2201129"/>
              <a:ext cx="5510395" cy="14833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50130">
                      <a:extLst>
                        <a:ext uri="{9D8B030D-6E8A-4147-A177-3AD203B41FA5}">
                          <a16:colId xmlns:a16="http://schemas.microsoft.com/office/drawing/2014/main" val="3330433049"/>
                        </a:ext>
                      </a:extLst>
                    </a:gridCol>
                    <a:gridCol w="1468755">
                      <a:extLst>
                        <a:ext uri="{9D8B030D-6E8A-4147-A177-3AD203B41FA5}">
                          <a16:colId xmlns:a16="http://schemas.microsoft.com/office/drawing/2014/main" val="1443244364"/>
                        </a:ext>
                      </a:extLst>
                    </a:gridCol>
                    <a:gridCol w="1595755">
                      <a:extLst>
                        <a:ext uri="{9D8B030D-6E8A-4147-A177-3AD203B41FA5}">
                          <a16:colId xmlns:a16="http://schemas.microsoft.com/office/drawing/2014/main" val="3540475141"/>
                        </a:ext>
                      </a:extLst>
                    </a:gridCol>
                    <a:gridCol w="1595755">
                      <a:extLst>
                        <a:ext uri="{9D8B030D-6E8A-4147-A177-3AD203B41FA5}">
                          <a16:colId xmlns:a16="http://schemas.microsoft.com/office/drawing/2014/main" val="8249979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dirty="0"/>
                            <a:t>/</a:t>
                          </a:r>
                          <a:r>
                            <a:rPr lang="en-US" b="0" dirty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 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124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kV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6.11 / 1.5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6.07 / 1.51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6.16 / 1.28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779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 kV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6.12 / 1.5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6.02 / 1.47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6.19 / 1.41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2208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kV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 / 1.4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6.01 / 1.47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6.25 / 1.47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20437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00478EB-3113-E0AC-82C1-2415B971C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2695338"/>
                  </p:ext>
                </p:extLst>
              </p:nvPr>
            </p:nvGraphicFramePr>
            <p:xfrm>
              <a:off x="6415423" y="2201129"/>
              <a:ext cx="5510395" cy="14833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50130">
                      <a:extLst>
                        <a:ext uri="{9D8B030D-6E8A-4147-A177-3AD203B41FA5}">
                          <a16:colId xmlns:a16="http://schemas.microsoft.com/office/drawing/2014/main" val="3330433049"/>
                        </a:ext>
                      </a:extLst>
                    </a:gridCol>
                    <a:gridCol w="1468755">
                      <a:extLst>
                        <a:ext uri="{9D8B030D-6E8A-4147-A177-3AD203B41FA5}">
                          <a16:colId xmlns:a16="http://schemas.microsoft.com/office/drawing/2014/main" val="1443244364"/>
                        </a:ext>
                      </a:extLst>
                    </a:gridCol>
                    <a:gridCol w="1595755">
                      <a:extLst>
                        <a:ext uri="{9D8B030D-6E8A-4147-A177-3AD203B41FA5}">
                          <a16:colId xmlns:a16="http://schemas.microsoft.com/office/drawing/2014/main" val="3540475141"/>
                        </a:ext>
                      </a:extLst>
                    </a:gridCol>
                    <a:gridCol w="1595755">
                      <a:extLst>
                        <a:ext uri="{9D8B030D-6E8A-4147-A177-3AD203B41FA5}">
                          <a16:colId xmlns:a16="http://schemas.microsoft.com/office/drawing/2014/main" val="8249979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4" t="-8197" r="-54928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 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124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kV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6.11 / 1.5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6.07 / 1.51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6.16 / 1.28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779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 kV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6.12 / 1.5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6.02 / 1.47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6.19 / 1.41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2208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kV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 / 1.4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6.01 / 1.47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6.25 / 1.47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20437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B77F243-D940-0DFA-CC04-3B3F39509842}"/>
              </a:ext>
            </a:extLst>
          </p:cNvPr>
          <p:cNvSpPr txBox="1"/>
          <p:nvPr/>
        </p:nvSpPr>
        <p:spPr>
          <a:xfrm>
            <a:off x="8934449" y="4194592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Future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60CBB6-E6C7-4AE6-BC10-F2C6103E5F6B}"/>
              </a:ext>
            </a:extLst>
          </p:cNvPr>
          <p:cNvSpPr txBox="1"/>
          <p:nvPr/>
        </p:nvSpPr>
        <p:spPr>
          <a:xfrm>
            <a:off x="7078539" y="1322816"/>
            <a:ext cx="409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 for the required  current though the coils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38905-363C-5112-C7B3-54A7D3224425}"/>
              </a:ext>
            </a:extLst>
          </p:cNvPr>
          <p:cNvSpPr txBox="1"/>
          <p:nvPr/>
        </p:nvSpPr>
        <p:spPr>
          <a:xfrm>
            <a:off x="7962900" y="458245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Upgrading the LabVIEW software for the DAQ to change the proper parameters when the aperture (3,5,8 mm) in changed </a:t>
            </a:r>
          </a:p>
        </p:txBody>
      </p:sp>
    </p:spTree>
    <p:extLst>
      <p:ext uri="{BB962C8B-B14F-4D97-AF65-F5344CB8AC3E}">
        <p14:creationId xmlns:p14="http://schemas.microsoft.com/office/powerpoint/2010/main" val="8153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repeatCount="2000" accel="20000" decel="2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185 L -0.00065 0.00208 C -0.00039 -0.00417 -0.00013 -0.01042 0.00013 -0.0162 C 0.00039 -0.01875 0.00078 -0.02083 0.00091 -0.02315 C 0.0013 -0.02593 0.00143 -0.0287 0.00169 -0.03148 C 0.00143 -0.04954 0.00143 -0.06782 0.00091 -0.08565 C 0.00091 -0.08773 0.00091 -0.08982 0.00013 -0.0912 C -0.00052 -0.09282 -0.00195 -0.09306 -0.003 -0.09398 C -0.00274 -0.1 -0.0026 -0.10625 -0.00221 -0.11204 C -0.00156 -0.12153 -0.00052 -0.11065 -0.00221 -0.12176 C -0.00794 -0.10139 -0.00391 -0.11782 -0.003 -0.0662 C -0.00274 -0.05509 -0.00247 -0.04398 -0.00221 -0.03287 C -0.00169 -0.01875 -0.00195 -0.02153 -0.00065 -0.01204 C -0.00039 0.02268 -0.00026 0.05741 0.00013 0.09213 C 0.00026 0.09768 0.00104 0.09838 0.00169 0.10324 C 0.00208 0.10556 0.00221 0.10787 0.00247 0.11018 C 0.00221 0.11667 0.00273 0.12338 0.00169 0.12963 C 0.00156 0.13102 8.33333E-7 0.13194 -0.00065 0.13102 C -0.00156 0.12917 -0.00117 0.12639 -0.00143 0.12407 C -0.00169 0.07106 0.01953 0.00949 -0.00612 0.00463 C -0.00938 0.00393 -0.01276 0.00324 -0.01628 0.00324 L -0.0724 0.00185 C -0.08412 0.00185 -0.04896 0.00255 -0.03724 0.00324 C -0.02318 0.00393 -0.01354 0.00486 0.00013 0.00602 C 0.00143 0.00694 0.00273 0.00856 0.00404 0.0088 C 0.0513 0.00995 0.04036 0.01319 0.06107 0.00602 C 0.06211 0.00509 0.06315 0.00393 0.06419 0.00324 C 0.06497 0.00255 0.0668 0.00324 0.06654 0.00185 C 0.06615 -0.00023 0.06445 3.7037E-7 0.06341 -0.00093 L 0.00716 0.00046 C 0.00586 0.00046 0.00456 0.00116 0.00325 0.00185 C -0.00013 0.00324 8.33333E-7 0.00185 -0.00065 0.00185 Z " pathEditMode="relative" rAng="0" ptsTypes="AAAAAAAAAAAAAAAAAAAAAAAAAAAAAAAA">
                                      <p:cBhvr>
                                        <p:cTn id="15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8076748" y="6243480"/>
            <a:ext cx="21315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55" name="CustomShape 2"/>
          <p:cNvSpPr/>
          <p:nvPr/>
        </p:nvSpPr>
        <p:spPr>
          <a:xfrm>
            <a:off x="2553855" y="5865532"/>
            <a:ext cx="7084289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br>
              <a:rPr lang="en-US" sz="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dirty="0"/>
              <a:t>Young Researchers and Young Engineers Days, February 2025</a:t>
            </a:r>
            <a:endParaRPr lang="en-US" spc="-1" dirty="0">
              <a:latin typeface="Arial" panose="020B0604020202020204"/>
            </a:endParaRPr>
          </a:p>
        </p:txBody>
      </p:sp>
      <p:sp>
        <p:nvSpPr>
          <p:cNvPr id="858" name="CustomShape 3"/>
          <p:cNvSpPr/>
          <p:nvPr/>
        </p:nvSpPr>
        <p:spPr>
          <a:xfrm>
            <a:off x="1646267" y="2569035"/>
            <a:ext cx="8757311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i="1" spc="-1" dirty="0">
                <a:solidFill>
                  <a:srgbClr val="FF0000"/>
                </a:solidFill>
                <a:latin typeface="Times New Roman" panose="02020603050405020304"/>
                <a:ea typeface="DejaVu Sans"/>
              </a:rPr>
              <a:t>Thank you for your attention!</a:t>
            </a:r>
          </a:p>
          <a:p>
            <a:pPr>
              <a:lnSpc>
                <a:spcPct val="100000"/>
              </a:lnSpc>
            </a:pPr>
            <a:endParaRPr lang="en-US" sz="5400" b="1" i="1" spc="-1" dirty="0">
              <a:solidFill>
                <a:srgbClr val="FF0000"/>
              </a:solidFill>
              <a:latin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lang="en-US" sz="5400" b="1" i="1" spc="-1" dirty="0">
                <a:solidFill>
                  <a:srgbClr val="FF0000"/>
                </a:solidFill>
                <a:latin typeface="Times New Roman" panose="02020603050405020304"/>
              </a:rPr>
              <a:t>Questions?</a:t>
            </a:r>
            <a:endParaRPr lang="en-US" sz="5400" spc="-1" dirty="0"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B5A03-DC54-3F07-FFA6-F2E988EB0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78" y="5650088"/>
            <a:ext cx="1340911" cy="9218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681897-BA91-B1BA-6E1A-9D0F34B4E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artoon character in a building&#10;&#10;Description automatically generated with medium confidence">
            <a:extLst>
              <a:ext uri="{FF2B5EF4-FFF2-40B4-BE49-F238E27FC236}">
                <a16:creationId xmlns:a16="http://schemas.microsoft.com/office/drawing/2014/main" id="{D2741868-8067-F996-CE83-1CD13B452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9390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3A635B-EA92-AACE-F6C4-2481B4333470}"/>
              </a:ext>
            </a:extLst>
          </p:cNvPr>
          <p:cNvSpPr txBox="1"/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E69ED-F6F5-6049-760A-AF538C97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0310841-9D85-487E-8CC3-A88CA71027A7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61106E-C777-A4C2-D914-FC4C5B72A091}"/>
              </a:ext>
            </a:extLst>
          </p:cNvPr>
          <p:cNvGrpSpPr/>
          <p:nvPr/>
        </p:nvGrpSpPr>
        <p:grpSpPr>
          <a:xfrm>
            <a:off x="646091" y="1544948"/>
            <a:ext cx="8946541" cy="4195481"/>
            <a:chOff x="646111" y="1621148"/>
            <a:chExt cx="8946541" cy="4195481"/>
          </a:xfrm>
        </p:grpSpPr>
        <p:graphicFrame>
          <p:nvGraphicFramePr>
            <p:cNvPr id="33" name="TextBox 23">
              <a:extLst>
                <a:ext uri="{FF2B5EF4-FFF2-40B4-BE49-F238E27FC236}">
                  <a16:creationId xmlns:a16="http://schemas.microsoft.com/office/drawing/2014/main" id="{93625658-A8C2-FE18-3152-D70E920FAA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1963381"/>
                </p:ext>
              </p:extLst>
            </p:nvPr>
          </p:nvGraphicFramePr>
          <p:xfrm>
            <a:off x="646111" y="1621148"/>
            <a:ext cx="8946541" cy="41954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Straight Connector 2">
              <a:extLst>
                <a:ext uri="{FF2B5EF4-FFF2-40B4-BE49-F238E27FC236}">
                  <a16:creationId xmlns:a16="http://schemas.microsoft.com/office/drawing/2014/main" id="{07DD8618-FD27-78B6-1F05-9E67654870F0}"/>
                </a:ext>
              </a:extLst>
            </p:cNvPr>
            <p:cNvSpPr/>
            <p:nvPr/>
          </p:nvSpPr>
          <p:spPr>
            <a:xfrm>
              <a:off x="646111" y="5740429"/>
              <a:ext cx="8946541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5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94F0-D773-AE73-2689-8338C0F26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87DD3F-F4B5-26D8-00D1-EF3F011AA3B8}"/>
              </a:ext>
            </a:extLst>
          </p:cNvPr>
          <p:cNvSpPr txBox="1"/>
          <p:nvPr/>
        </p:nvSpPr>
        <p:spPr>
          <a:xfrm>
            <a:off x="3107575" y="95674"/>
            <a:ext cx="597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Laboratory’s placement and layout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47E06B8-D03C-39F0-0ECE-0AB08EBE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6715" y="99648"/>
            <a:ext cx="637513" cy="481884"/>
          </a:xfrm>
        </p:spPr>
        <p:txBody>
          <a:bodyPr/>
          <a:lstStyle/>
          <a:p>
            <a:fld id="{60310841-9D85-487E-8CC3-A88CA71027A7}" type="slidenum">
              <a:rPr lang="en-150" smtClean="0"/>
              <a:t>3</a:t>
            </a:fld>
            <a:endParaRPr lang="en-15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63D433-19A1-0031-6C39-39097AA750A5}"/>
              </a:ext>
            </a:extLst>
          </p:cNvPr>
          <p:cNvGrpSpPr/>
          <p:nvPr/>
        </p:nvGrpSpPr>
        <p:grpSpPr>
          <a:xfrm>
            <a:off x="768152" y="581532"/>
            <a:ext cx="10365929" cy="5980739"/>
            <a:chOff x="768152" y="581532"/>
            <a:chExt cx="10365929" cy="59807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1DA4F2-1930-5A08-CDD8-64725930A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152" y="581532"/>
              <a:ext cx="10365929" cy="598073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D958AF-E68F-DF89-86AA-D466884A570A}"/>
                </a:ext>
              </a:extLst>
            </p:cNvPr>
            <p:cNvSpPr/>
            <p:nvPr/>
          </p:nvSpPr>
          <p:spPr>
            <a:xfrm>
              <a:off x="3925019" y="5092684"/>
              <a:ext cx="879894" cy="84229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69CF86-6B07-1A48-7F2F-19EA03B0302F}"/>
                </a:ext>
              </a:extLst>
            </p:cNvPr>
            <p:cNvCxnSpPr/>
            <p:nvPr/>
          </p:nvCxnSpPr>
          <p:spPr>
            <a:xfrm flipH="1">
              <a:off x="4727275" y="4419159"/>
              <a:ext cx="888521" cy="7936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C7B588-3A9F-9B2F-920B-D6B6F8CB0E73}"/>
                </a:ext>
              </a:extLst>
            </p:cNvPr>
            <p:cNvSpPr txBox="1"/>
            <p:nvPr/>
          </p:nvSpPr>
          <p:spPr>
            <a:xfrm>
              <a:off x="4929995" y="3834384"/>
              <a:ext cx="40199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Positron Laboratory</a:t>
              </a:r>
            </a:p>
          </p:txBody>
        </p:sp>
      </p:grpSp>
      <p:pic>
        <p:nvPicPr>
          <p:cNvPr id="12" name="Picture 11" descr="A diagram of a satellite&#10;&#10;Description automatically generated">
            <a:extLst>
              <a:ext uri="{FF2B5EF4-FFF2-40B4-BE49-F238E27FC236}">
                <a16:creationId xmlns:a16="http://schemas.microsoft.com/office/drawing/2014/main" id="{328BB7BA-3175-E4B0-DEA7-668BAC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78" y="529093"/>
            <a:ext cx="10082875" cy="60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7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19EEF-D7BD-0D63-ACC7-700DED3E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3C70FE5-A700-2604-056B-B52DB8EA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1" y="208008"/>
            <a:ext cx="829810" cy="453816"/>
          </a:xfrm>
        </p:spPr>
        <p:txBody>
          <a:bodyPr/>
          <a:lstStyle/>
          <a:p>
            <a:fld id="{60310841-9D85-487E-8CC3-A88CA71027A7}" type="slidenum">
              <a:rPr lang="en-150" smtClean="0"/>
              <a:t>4</a:t>
            </a:fld>
            <a:endParaRPr lang="en-1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4CFF3-B27A-2E04-199D-D752E5A11A6E}"/>
              </a:ext>
            </a:extLst>
          </p:cNvPr>
          <p:cNvSpPr txBox="1"/>
          <p:nvPr/>
        </p:nvSpPr>
        <p:spPr>
          <a:xfrm>
            <a:off x="4577251" y="95674"/>
            <a:ext cx="3037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Positron beam purpose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CD62B1-B3F8-D5FE-B822-E241A1259CC4}"/>
              </a:ext>
            </a:extLst>
          </p:cNvPr>
          <p:cNvGrpSpPr/>
          <p:nvPr/>
        </p:nvGrpSpPr>
        <p:grpSpPr>
          <a:xfrm>
            <a:off x="3748767" y="1038780"/>
            <a:ext cx="4218890" cy="4804966"/>
            <a:chOff x="113851" y="1850447"/>
            <a:chExt cx="4218890" cy="48049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47BE0F-62EF-C815-09B1-1A05BCE69748}"/>
                </a:ext>
              </a:extLst>
            </p:cNvPr>
            <p:cNvGrpSpPr/>
            <p:nvPr/>
          </p:nvGrpSpPr>
          <p:grpSpPr>
            <a:xfrm>
              <a:off x="113851" y="2219779"/>
              <a:ext cx="4218890" cy="4435634"/>
              <a:chOff x="286435" y="1708640"/>
              <a:chExt cx="4218890" cy="4435634"/>
            </a:xfrm>
          </p:grpSpPr>
          <p:pic>
            <p:nvPicPr>
              <p:cNvPr id="8" name="Picture 7" descr="A diagram of a physical and chemical reaction&#10;&#10;AI-generated content may be incorrect.">
                <a:extLst>
                  <a:ext uri="{FF2B5EF4-FFF2-40B4-BE49-F238E27FC236}">
                    <a16:creationId xmlns:a16="http://schemas.microsoft.com/office/drawing/2014/main" id="{33002F8A-5531-A3FE-C2B0-2426398FAA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1" y="1708640"/>
                <a:ext cx="3280178" cy="2681308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0A0C10D-7904-AD23-ECA0-587D2DAEAD18}"/>
                      </a:ext>
                    </a:extLst>
                  </p:cNvPr>
                  <p:cNvSpPr txBox="1"/>
                  <p:nvPr/>
                </p:nvSpPr>
                <p:spPr>
                  <a:xfrm>
                    <a:off x="286435" y="4389948"/>
                    <a:ext cx="4218890" cy="175432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en-US" dirty="0"/>
                      <a:t>/</a:t>
                    </a:r>
                    <a:r>
                      <a:rPr lang="en-US" dirty="0">
                        <a:solidFill>
                          <a:srgbClr val="836967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a14:m>
                    <a:r>
                      <a:rPr lang="en-US" dirty="0"/>
                      <a:t> pair annihilate (usually)</a:t>
                    </a:r>
                  </a:p>
                  <a:p>
                    <a:pPr marL="285750" indent="-285750"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</a:pPr>
                    <a:r>
                      <a:rPr lang="en-US" dirty="0"/>
                      <a:t>Two 180°-angle gamma rays are emitted</a:t>
                    </a:r>
                  </a:p>
                  <a:p>
                    <a:pPr marL="285750" indent="-285750"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</a:pPr>
                    <a:r>
                      <a:rPr lang="en-US" dirty="0"/>
                      <a:t>Gamma rays provide information (among other things) on material’s defects   </a:t>
                    </a:r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0A0C10D-7904-AD23-ECA0-587D2DAEAD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435" y="4389948"/>
                    <a:ext cx="4218890" cy="175432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12" t="-2083" r="-867" b="-45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27271F-E7BB-F91D-86D3-A9EA6924FD1A}"/>
                </a:ext>
              </a:extLst>
            </p:cNvPr>
            <p:cNvSpPr txBox="1"/>
            <p:nvPr/>
          </p:nvSpPr>
          <p:spPr>
            <a:xfrm>
              <a:off x="1021576" y="1850447"/>
              <a:ext cx="2403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Annihilation process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F459D2-6349-9A79-6BBE-26056705A6BD}"/>
              </a:ext>
            </a:extLst>
          </p:cNvPr>
          <p:cNvGrpSpPr/>
          <p:nvPr/>
        </p:nvGrpSpPr>
        <p:grpSpPr>
          <a:xfrm>
            <a:off x="4062401" y="661824"/>
            <a:ext cx="7066557" cy="5988168"/>
            <a:chOff x="4062401" y="661824"/>
            <a:chExt cx="7066557" cy="598816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5FBEF1-F43A-F948-9326-9BDA6F75AF9F}"/>
                </a:ext>
              </a:extLst>
            </p:cNvPr>
            <p:cNvGrpSpPr/>
            <p:nvPr/>
          </p:nvGrpSpPr>
          <p:grpSpPr>
            <a:xfrm>
              <a:off x="4062401" y="661824"/>
              <a:ext cx="6871799" cy="4461719"/>
              <a:chOff x="4441051" y="1130898"/>
              <a:chExt cx="6871799" cy="4461719"/>
            </a:xfrm>
          </p:grpSpPr>
          <p:pic>
            <p:nvPicPr>
              <p:cNvPr id="10" name="Picture 9" descr="A diagram of a graph&#10;&#10;AI-generated content may be incorrect.">
                <a:extLst>
                  <a:ext uri="{FF2B5EF4-FFF2-40B4-BE49-F238E27FC236}">
                    <a16:creationId xmlns:a16="http://schemas.microsoft.com/office/drawing/2014/main" id="{99B73BF0-3B88-64FE-C717-9C204934A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051" y="1500230"/>
                <a:ext cx="6871799" cy="409238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F6767E-57CC-DED8-6C81-148702103C00}"/>
                  </a:ext>
                </a:extLst>
              </p:cNvPr>
              <p:cNvSpPr txBox="1"/>
              <p:nvPr/>
            </p:nvSpPr>
            <p:spPr>
              <a:xfrm>
                <a:off x="4939803" y="1130898"/>
                <a:ext cx="5874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Interaction between positron beam with a material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FF28A3-0E16-A5A6-F7FD-120BA457C859}"/>
                    </a:ext>
                  </a:extLst>
                </p:cNvPr>
                <p:cNvSpPr txBox="1"/>
                <p:nvPr/>
              </p:nvSpPr>
              <p:spPr>
                <a:xfrm>
                  <a:off x="4100539" y="5172664"/>
                  <a:ext cx="7028419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Clr>
                      <a:schemeClr val="tx1"/>
                    </a:buClr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Thermalization = loss of energy</a:t>
                  </a:r>
                </a:p>
                <a:p>
                  <a:pPr marL="285750" indent="-285750">
                    <a:buClr>
                      <a:schemeClr val="tx1"/>
                    </a:buClr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dirty="0"/>
                    <a:t> energy &lt;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dirty="0"/>
                    <a:t> energy</a:t>
                  </a:r>
                </a:p>
                <a:p>
                  <a:pPr marL="285750" indent="-285750">
                    <a:buClr>
                      <a:schemeClr val="tx1"/>
                    </a:buClr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Variance in the annihilation radiation = info on 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US" dirty="0"/>
                </a:p>
                <a:p>
                  <a:pPr marL="285750" indent="-285750">
                    <a:buClr>
                      <a:schemeClr val="tx1"/>
                    </a:buClr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All this leads to </a:t>
                  </a:r>
                  <a:r>
                    <a:rPr lang="en-US" b="1" dirty="0"/>
                    <a:t>broadening</a:t>
                  </a:r>
                  <a:r>
                    <a:rPr lang="en-US" dirty="0"/>
                    <a:t> of the 511keV gamma quanta </a:t>
                  </a:r>
                </a:p>
                <a:p>
                  <a:pPr marL="285750" indent="-285750">
                    <a:buClr>
                      <a:schemeClr val="tx1"/>
                    </a:buClr>
                    <a:buFont typeface="Arial" panose="020B0604020202020204" pitchFamily="34" charset="0"/>
                    <a:buChar char="•"/>
                  </a:pPr>
                  <a:endParaRPr 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FF28A3-0E16-A5A6-F7FD-120BA457C8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0539" y="5172664"/>
                  <a:ext cx="7028419" cy="1477328"/>
                </a:xfrm>
                <a:prstGeom prst="rect">
                  <a:avLst/>
                </a:prstGeom>
                <a:blipFill>
                  <a:blip r:embed="rId5"/>
                  <a:stretch>
                    <a:fillRect l="-607" t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0FC448-D554-D49B-D96B-E0C270B2F0D7}"/>
              </a:ext>
            </a:extLst>
          </p:cNvPr>
          <p:cNvGrpSpPr/>
          <p:nvPr/>
        </p:nvGrpSpPr>
        <p:grpSpPr>
          <a:xfrm>
            <a:off x="549630" y="4900640"/>
            <a:ext cx="11137781" cy="1886213"/>
            <a:chOff x="549630" y="4900640"/>
            <a:chExt cx="11137781" cy="18862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6088AC-3884-65A0-9990-9D72C0C11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630" y="4900640"/>
              <a:ext cx="2838846" cy="18862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162A10-38AE-EA79-747B-3D55D54598CC}"/>
                </a:ext>
              </a:extLst>
            </p:cNvPr>
            <p:cNvSpPr txBox="1"/>
            <p:nvPr/>
          </p:nvSpPr>
          <p:spPr>
            <a:xfrm>
              <a:off x="3542084" y="6392994"/>
              <a:ext cx="8145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Thus, </a:t>
              </a:r>
              <a:r>
                <a:rPr lang="en-US" sz="1800" b="1" dirty="0"/>
                <a:t>Coincidence Doppler Broadening Spectroscopy </a:t>
              </a:r>
              <a:r>
                <a:rPr lang="en-US" sz="1800" dirty="0"/>
                <a:t>was developed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4640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31094 -0.1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-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CF2ECF95-F43F-134F-72AF-CE450728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59" y="614652"/>
            <a:ext cx="7615641" cy="41457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A46A4-D236-4192-BF5F-749B092A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65" y="113211"/>
            <a:ext cx="838199" cy="501441"/>
          </a:xfrm>
        </p:spPr>
        <p:txBody>
          <a:bodyPr/>
          <a:lstStyle/>
          <a:p>
            <a:fld id="{60310841-9D85-487E-8CC3-A88CA71027A7}" type="slidenum">
              <a:rPr lang="en-150" smtClean="0"/>
              <a:t>5</a:t>
            </a:fld>
            <a:endParaRPr lang="en-1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FCE6F5-D1B5-6227-A77A-EA6E5B4C3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52"/>
          <a:stretch/>
        </p:blipFill>
        <p:spPr bwMode="auto">
          <a:xfrm>
            <a:off x="4889366" y="485211"/>
            <a:ext cx="3358075" cy="356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A8AB62E-FA08-67FF-E2D0-692D69092A9F}"/>
              </a:ext>
            </a:extLst>
          </p:cNvPr>
          <p:cNvGrpSpPr/>
          <p:nvPr/>
        </p:nvGrpSpPr>
        <p:grpSpPr>
          <a:xfrm>
            <a:off x="91100" y="614652"/>
            <a:ext cx="4607113" cy="3139321"/>
            <a:chOff x="339961" y="744093"/>
            <a:chExt cx="4607113" cy="31393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EA8D1E4-77CE-6FDD-71CB-5A1EC03368AE}"/>
                </a:ext>
              </a:extLst>
            </p:cNvPr>
            <p:cNvCxnSpPr>
              <a:cxnSpLocks/>
            </p:cNvCxnSpPr>
            <p:nvPr/>
          </p:nvCxnSpPr>
          <p:spPr>
            <a:xfrm>
              <a:off x="4200366" y="2397316"/>
              <a:ext cx="7467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9962A6-CB2E-609E-D68C-FE6A2A29AC25}"/>
                </a:ext>
              </a:extLst>
            </p:cNvPr>
            <p:cNvSpPr txBox="1"/>
            <p:nvPr/>
          </p:nvSpPr>
          <p:spPr>
            <a:xfrm>
              <a:off x="339961" y="744093"/>
              <a:ext cx="395150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Gate valves – used to maintain optimal vacuum level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MCP(micro channel plate) with phosphor screen – used to generate a light spot representing the beam spot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CCD camera – used together with a 45°-angle mirror to see the MCP’s output image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BF30E6-91AF-2C27-F989-7F21A3CCDFAC}"/>
              </a:ext>
            </a:extLst>
          </p:cNvPr>
          <p:cNvSpPr txBox="1"/>
          <p:nvPr/>
        </p:nvSpPr>
        <p:spPr>
          <a:xfrm>
            <a:off x="2915626" y="85101"/>
            <a:ext cx="670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Motivation for fine tuning process of the beam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5D72C-EBFE-0E1B-1C53-B99687AD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8213" y="955780"/>
            <a:ext cx="6820602" cy="3353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151840-26F7-8920-2E62-089687E1EF00}"/>
              </a:ext>
            </a:extLst>
          </p:cNvPr>
          <p:cNvSpPr txBox="1"/>
          <p:nvPr/>
        </p:nvSpPr>
        <p:spPr>
          <a:xfrm>
            <a:off x="5847139" y="44425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E44088-1CE1-D268-7D96-C71185576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513" y="4345157"/>
            <a:ext cx="3291104" cy="24277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C30FE5-04FB-8FA3-8966-A4B886175247}"/>
              </a:ext>
            </a:extLst>
          </p:cNvPr>
          <p:cNvSpPr txBox="1"/>
          <p:nvPr/>
        </p:nvSpPr>
        <p:spPr>
          <a:xfrm>
            <a:off x="4406482" y="4650053"/>
            <a:ext cx="453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Fixed MCP is used for Positron Annihilation Lifetime Spectroscopy (PALS)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signal: Fixed MCP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Stop signal: Scintillator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C03DF1-9247-5AAC-E360-284D88160A21}"/>
              </a:ext>
            </a:extLst>
          </p:cNvPr>
          <p:cNvGrpSpPr/>
          <p:nvPr/>
        </p:nvGrpSpPr>
        <p:grpSpPr>
          <a:xfrm>
            <a:off x="252163" y="5095755"/>
            <a:ext cx="3473540" cy="1593295"/>
            <a:chOff x="0" y="0"/>
            <a:chExt cx="5859780" cy="2343785"/>
          </a:xfrm>
        </p:grpSpPr>
        <p:pic>
          <p:nvPicPr>
            <p:cNvPr id="17" name="Picture 16" descr="Diagram&#10;&#10;Description automatically generated">
              <a:extLst>
                <a:ext uri="{FF2B5EF4-FFF2-40B4-BE49-F238E27FC236}">
                  <a16:creationId xmlns:a16="http://schemas.microsoft.com/office/drawing/2014/main" id="{ED1FD54A-183F-C112-5E4F-12F978FF2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87980" cy="2337435"/>
            </a:xfrm>
            <a:prstGeom prst="rect">
              <a:avLst/>
            </a:prstGeom>
          </p:spPr>
        </p:pic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id="{C3E1A517-A9E1-5FF8-9956-7C2EAAE5F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0"/>
              <a:ext cx="2887980" cy="234378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21DD979-BAE2-64F2-D8B1-4B2766261802}"/>
              </a:ext>
            </a:extLst>
          </p:cNvPr>
          <p:cNvSpPr txBox="1"/>
          <p:nvPr/>
        </p:nvSpPr>
        <p:spPr>
          <a:xfrm>
            <a:off x="184383" y="4488725"/>
            <a:ext cx="373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the current through the coils affects the beam</a:t>
            </a:r>
          </a:p>
        </p:txBody>
      </p:sp>
    </p:spTree>
    <p:extLst>
      <p:ext uri="{BB962C8B-B14F-4D97-AF65-F5344CB8AC3E}">
        <p14:creationId xmlns:p14="http://schemas.microsoft.com/office/powerpoint/2010/main" val="13260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647F4-9753-D289-FDFC-298E42902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28C6A-F802-9C79-7BDB-B0D4AA05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3015" y="49744"/>
            <a:ext cx="838199" cy="567632"/>
          </a:xfrm>
        </p:spPr>
        <p:txBody>
          <a:bodyPr/>
          <a:lstStyle/>
          <a:p>
            <a:fld id="{60310841-9D85-487E-8CC3-A88CA71027A7}" type="slidenum">
              <a:rPr lang="en-150" smtClean="0"/>
              <a:t>6</a:t>
            </a:fld>
            <a:endParaRPr lang="en-1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50432-62B3-98A8-0DB9-FFFC9B7599B1}"/>
              </a:ext>
            </a:extLst>
          </p:cNvPr>
          <p:cNvSpPr txBox="1"/>
          <p:nvPr/>
        </p:nvSpPr>
        <p:spPr>
          <a:xfrm>
            <a:off x="103145" y="713267"/>
            <a:ext cx="3203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 arises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can we know precisely where the beam will be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C9C2C-000B-7674-4A68-46F25C83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9911" y="1794944"/>
            <a:ext cx="5822313" cy="4039973"/>
          </a:xfrm>
          <a:prstGeom prst="rect">
            <a:avLst/>
          </a:prstGeom>
        </p:spPr>
      </p:pic>
      <p:pic>
        <p:nvPicPr>
          <p:cNvPr id="4" name="Picture 3" descr="A diagram of a scientific experiment&#10;&#10;AI-generated content may be incorrect.">
            <a:extLst>
              <a:ext uri="{FF2B5EF4-FFF2-40B4-BE49-F238E27FC236}">
                <a16:creationId xmlns:a16="http://schemas.microsoft.com/office/drawing/2014/main" id="{1703C900-1FA6-B4F2-2809-7AA8B3F99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7" y="3346323"/>
            <a:ext cx="2674662" cy="3430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506173-3AA3-D978-878E-558004288CAA}"/>
              </a:ext>
            </a:extLst>
          </p:cNvPr>
          <p:cNvSpPr txBox="1"/>
          <p:nvPr/>
        </p:nvSpPr>
        <p:spPr>
          <a:xfrm>
            <a:off x="131891" y="1855405"/>
            <a:ext cx="2971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MCP or other means to center the beam on the sample, except </a:t>
            </a:r>
            <a:r>
              <a:rPr lang="en-US" b="1" dirty="0"/>
              <a:t>using detectors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63CD1-C2CA-470F-F11A-A8F447985CC5}"/>
              </a:ext>
            </a:extLst>
          </p:cNvPr>
          <p:cNvSpPr txBox="1"/>
          <p:nvPr/>
        </p:nvSpPr>
        <p:spPr>
          <a:xfrm>
            <a:off x="2915627" y="85101"/>
            <a:ext cx="636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Motivation for fine tuning process of the beam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ADD630-CCD4-96BA-9681-260AA4ACDEA7}"/>
              </a:ext>
            </a:extLst>
          </p:cNvPr>
          <p:cNvSpPr txBox="1"/>
          <p:nvPr/>
        </p:nvSpPr>
        <p:spPr>
          <a:xfrm>
            <a:off x="2963529" y="594615"/>
            <a:ext cx="902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Deviation to the entry point is precise: 2.5mm/A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spot at the end is a black box (complex behavior after </a:t>
            </a:r>
            <a:r>
              <a:rPr lang="en-US" dirty="0" err="1"/>
              <a:t>ExB</a:t>
            </a:r>
            <a:r>
              <a:rPr lang="en-US" dirty="0"/>
              <a:t> filter)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is the correlation between </a:t>
            </a:r>
            <a:r>
              <a:rPr lang="en-US" b="1" dirty="0" err="1"/>
              <a:t>CorrCoill</a:t>
            </a:r>
            <a:r>
              <a:rPr lang="en-US" b="1" dirty="0"/>
              <a:t> Current [A] and the deviation of the beam at the sample [mm]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263C3-731B-8768-7F84-35AEAFEAF32E}"/>
              </a:ext>
            </a:extLst>
          </p:cNvPr>
          <p:cNvSpPr txBox="1"/>
          <p:nvPr/>
        </p:nvSpPr>
        <p:spPr>
          <a:xfrm>
            <a:off x="3103317" y="5940218"/>
            <a:ext cx="1006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ExB</a:t>
            </a:r>
            <a:r>
              <a:rPr lang="en-US" dirty="0"/>
              <a:t> filter – used for deviating the beam back to the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Accelerator – used because our beam is moderated (slow positrons at 29eV)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CA5C07-E4CE-08E4-1A50-F7F225ABA964}"/>
              </a:ext>
            </a:extLst>
          </p:cNvPr>
          <p:cNvSpPr/>
          <p:nvPr/>
        </p:nvSpPr>
        <p:spPr>
          <a:xfrm>
            <a:off x="5766847" y="4343079"/>
            <a:ext cx="3681953" cy="287406"/>
          </a:xfrm>
          <a:custGeom>
            <a:avLst/>
            <a:gdLst>
              <a:gd name="connsiteX0" fmla="*/ 3834353 w 3834353"/>
              <a:gd name="connsiteY0" fmla="*/ 144412 h 287406"/>
              <a:gd name="connsiteX1" fmla="*/ 3329528 w 3834353"/>
              <a:gd name="connsiteY1" fmla="*/ 144412 h 287406"/>
              <a:gd name="connsiteX2" fmla="*/ 2215103 w 3834353"/>
              <a:gd name="connsiteY2" fmla="*/ 1537 h 287406"/>
              <a:gd name="connsiteX3" fmla="*/ 900653 w 3834353"/>
              <a:gd name="connsiteY3" fmla="*/ 249187 h 287406"/>
              <a:gd name="connsiteX4" fmla="*/ 91028 w 3834353"/>
              <a:gd name="connsiteY4" fmla="*/ 268237 h 2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353" h="287406">
                <a:moveTo>
                  <a:pt x="3834353" y="144412"/>
                </a:moveTo>
                <a:cubicBezTo>
                  <a:pt x="3716878" y="156318"/>
                  <a:pt x="3599403" y="168224"/>
                  <a:pt x="3329528" y="144412"/>
                </a:cubicBezTo>
                <a:cubicBezTo>
                  <a:pt x="3059653" y="120600"/>
                  <a:pt x="2619916" y="-15926"/>
                  <a:pt x="2215103" y="1537"/>
                </a:cubicBezTo>
                <a:cubicBezTo>
                  <a:pt x="1810290" y="19000"/>
                  <a:pt x="1254665" y="204737"/>
                  <a:pt x="900653" y="249187"/>
                </a:cubicBezTo>
                <a:cubicBezTo>
                  <a:pt x="546641" y="293637"/>
                  <a:pt x="-272509" y="298399"/>
                  <a:pt x="91028" y="268237"/>
                </a:cubicBezTo>
              </a:path>
            </a:pathLst>
          </a:custGeom>
          <a:noFill/>
          <a:ln w="57150">
            <a:solidFill>
              <a:srgbClr val="00B0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34F23-A90B-E20C-5191-2026E36E5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FE2FE75-10BF-42C9-246B-393D7FEF1EEA}"/>
              </a:ext>
            </a:extLst>
          </p:cNvPr>
          <p:cNvGrpSpPr/>
          <p:nvPr/>
        </p:nvGrpSpPr>
        <p:grpSpPr>
          <a:xfrm>
            <a:off x="5753557" y="888406"/>
            <a:ext cx="5925783" cy="5599550"/>
            <a:chOff x="4688554" y="964262"/>
            <a:chExt cx="5925783" cy="5599550"/>
          </a:xfrm>
        </p:grpSpPr>
        <p:pic>
          <p:nvPicPr>
            <p:cNvPr id="11" name="Picture 10" descr="A machine with many wires and cables&#10;&#10;Description automatically generated with medium confidence">
              <a:extLst>
                <a:ext uri="{FF2B5EF4-FFF2-40B4-BE49-F238E27FC236}">
                  <a16:creationId xmlns:a16="http://schemas.microsoft.com/office/drawing/2014/main" id="{0D5035AD-6D73-E4AF-3DA3-D84012E85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080" y="964262"/>
              <a:ext cx="5821257" cy="399436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3ADE8FB-09B7-780E-063E-DBD7C9D6FD1F}"/>
                    </a:ext>
                  </a:extLst>
                </p:cNvPr>
                <p:cNvSpPr txBox="1"/>
                <p:nvPr/>
              </p:nvSpPr>
              <p:spPr>
                <a:xfrm>
                  <a:off x="4688554" y="5086484"/>
                  <a:ext cx="5524152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Combination of parameters for centering: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dirty="0"/>
                    <a:t>Voltage on accelerator’s electrodes (</a:t>
                  </a:r>
                  <a:r>
                    <a:rPr lang="en-US" dirty="0" err="1"/>
                    <a:t>V_acc</a:t>
                  </a:r>
                  <a:r>
                    <a:rPr lang="en-US" dirty="0"/>
                    <a:t>)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dirty="0"/>
                    <a:t>Beam spot size: </a:t>
                  </a:r>
                  <a14:m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dirty="0"/>
                    <a:t>3,5,8 mm (adjustable)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dirty="0"/>
                    <a:t>Vertical displacement (</a:t>
                  </a:r>
                  <a:r>
                    <a:rPr lang="en-US" dirty="0" err="1"/>
                    <a:t>Vert_displ</a:t>
                  </a:r>
                  <a:r>
                    <a:rPr lang="en-US" dirty="0"/>
                    <a:t>)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dirty="0"/>
                    <a:t>Horizontal displacement (</a:t>
                  </a:r>
                  <a:r>
                    <a:rPr lang="en-US" dirty="0" err="1"/>
                    <a:t>Hor_displ</a:t>
                  </a:r>
                  <a:r>
                    <a:rPr lang="en-US" dirty="0"/>
                    <a:t>)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3ADE8FB-09B7-780E-063E-DBD7C9D6F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554" y="5086484"/>
                  <a:ext cx="5524152" cy="1477328"/>
                </a:xfrm>
                <a:prstGeom prst="rect">
                  <a:avLst/>
                </a:prstGeom>
                <a:blipFill>
                  <a:blip r:embed="rId3"/>
                  <a:stretch>
                    <a:fillRect l="-993" t="-2479" r="-221" b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F9C72-790E-DCCF-36CD-209772D2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3015" y="95674"/>
            <a:ext cx="838199" cy="567632"/>
          </a:xfrm>
        </p:spPr>
        <p:txBody>
          <a:bodyPr/>
          <a:lstStyle/>
          <a:p>
            <a:fld id="{60310841-9D85-487E-8CC3-A88CA71027A7}" type="slidenum">
              <a:rPr lang="en-150" smtClean="0"/>
              <a:t>7</a:t>
            </a:fld>
            <a:endParaRPr lang="en-1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F9B10-DC4F-74EF-9AEE-AFE324B9D4E9}"/>
              </a:ext>
            </a:extLst>
          </p:cNvPr>
          <p:cNvSpPr txBox="1"/>
          <p:nvPr/>
        </p:nvSpPr>
        <p:spPr>
          <a:xfrm>
            <a:off x="198335" y="507429"/>
            <a:ext cx="748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beam centering we used </a:t>
            </a:r>
            <a:r>
              <a:rPr lang="en-US" b="1" dirty="0"/>
              <a:t>2 HPGe </a:t>
            </a:r>
            <a:r>
              <a:rPr lang="en-US" dirty="0"/>
              <a:t>detectors and </a:t>
            </a:r>
            <a:r>
              <a:rPr lang="en-US" b="1" dirty="0"/>
              <a:t>1 Scintillator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96090D-45A4-ACC2-48D5-1DF6CCC05B64}"/>
              </a:ext>
            </a:extLst>
          </p:cNvPr>
          <p:cNvGrpSpPr/>
          <p:nvPr/>
        </p:nvGrpSpPr>
        <p:grpSpPr>
          <a:xfrm>
            <a:off x="746760" y="1075666"/>
            <a:ext cx="4387214" cy="5362295"/>
            <a:chOff x="746760" y="1075666"/>
            <a:chExt cx="4387214" cy="53622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AD05A80-2BA3-38BC-AFF0-A2F8EF1E516E}"/>
                </a:ext>
              </a:extLst>
            </p:cNvPr>
            <p:cNvGrpSpPr/>
            <p:nvPr/>
          </p:nvGrpSpPr>
          <p:grpSpPr>
            <a:xfrm>
              <a:off x="746760" y="1075666"/>
              <a:ext cx="4365202" cy="2511918"/>
              <a:chOff x="51435" y="1093287"/>
              <a:chExt cx="4365202" cy="251191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AEEDD1-C6C4-F80C-2630-FC9A3642F71E}"/>
                  </a:ext>
                </a:extLst>
              </p:cNvPr>
              <p:cNvSpPr txBox="1"/>
              <p:nvPr/>
            </p:nvSpPr>
            <p:spPr>
              <a:xfrm>
                <a:off x="1457006" y="3235873"/>
                <a:ext cx="2124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V_acc</a:t>
                </a:r>
                <a:r>
                  <a:rPr lang="en-US" dirty="0"/>
                  <a:t> = 1 kV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E6073E2-32FF-24B2-8048-2A9624B8E492}"/>
                  </a:ext>
                </a:extLst>
              </p:cNvPr>
              <p:cNvGrpSpPr/>
              <p:nvPr/>
            </p:nvGrpSpPr>
            <p:grpSpPr>
              <a:xfrm>
                <a:off x="51435" y="1093287"/>
                <a:ext cx="4365202" cy="2183313"/>
                <a:chOff x="51435" y="1093287"/>
                <a:chExt cx="4365202" cy="2183313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6F9EB405-19AC-0790-92FB-F269F2EBE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6434" y="1487805"/>
                  <a:ext cx="1786255" cy="1788795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14C4635-FEEA-A0A1-8395-BF873AC239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5385" y="1487805"/>
                  <a:ext cx="1786255" cy="1788795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4E71046-7FE5-785D-2B38-D3994AA22403}"/>
                    </a:ext>
                  </a:extLst>
                </p:cNvPr>
                <p:cNvSpPr txBox="1"/>
                <p:nvPr/>
              </p:nvSpPr>
              <p:spPr>
                <a:xfrm>
                  <a:off x="51435" y="1117062"/>
                  <a:ext cx="215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Vert_displ</a:t>
                  </a:r>
                  <a:r>
                    <a:rPr lang="en-US" dirty="0"/>
                    <a:t> = 0 mm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0F7EDC2-F8FE-FF24-7831-971C694431E5}"/>
                    </a:ext>
                  </a:extLst>
                </p:cNvPr>
                <p:cNvSpPr txBox="1"/>
                <p:nvPr/>
              </p:nvSpPr>
              <p:spPr>
                <a:xfrm>
                  <a:off x="2260387" y="1093287"/>
                  <a:ext cx="215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Vert_displ</a:t>
                  </a:r>
                  <a:r>
                    <a:rPr lang="en-US" dirty="0"/>
                    <a:t> = 5 mm</a:t>
                  </a: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FA8487F-8F2F-9954-F1CB-A362DB583D16}"/>
                </a:ext>
              </a:extLst>
            </p:cNvPr>
            <p:cNvGrpSpPr/>
            <p:nvPr/>
          </p:nvGrpSpPr>
          <p:grpSpPr>
            <a:xfrm>
              <a:off x="821474" y="3829653"/>
              <a:ext cx="4312500" cy="2608308"/>
              <a:chOff x="104137" y="3926929"/>
              <a:chExt cx="4312500" cy="260830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3C47B5D-7350-A0FF-A257-F4F05F9D8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288" y="4336443"/>
                <a:ext cx="1820545" cy="18230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1AEF8D4-EE1E-4D99-21DB-3535E1AD8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5385" y="4330064"/>
                <a:ext cx="1767206" cy="183584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9B8A76-2EEB-E282-A0C4-C6DFA748723E}"/>
                  </a:ext>
                </a:extLst>
              </p:cNvPr>
              <p:cNvSpPr txBox="1"/>
              <p:nvPr/>
            </p:nvSpPr>
            <p:spPr>
              <a:xfrm>
                <a:off x="1459968" y="6165905"/>
                <a:ext cx="2124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V_acc</a:t>
                </a:r>
                <a:r>
                  <a:rPr lang="en-US" dirty="0"/>
                  <a:t> = 24 kV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14B6C6-B0A2-C990-151A-CA2781929B47}"/>
                  </a:ext>
                </a:extLst>
              </p:cNvPr>
              <p:cNvSpPr txBox="1"/>
              <p:nvPr/>
            </p:nvSpPr>
            <p:spPr>
              <a:xfrm>
                <a:off x="104137" y="3933811"/>
                <a:ext cx="215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Vert_displ</a:t>
                </a:r>
                <a:r>
                  <a:rPr lang="en-US" dirty="0"/>
                  <a:t> = 0 mm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E5C9E2-8B50-B5DC-100E-1DC7BEEE5A2B}"/>
                  </a:ext>
                </a:extLst>
              </p:cNvPr>
              <p:cNvSpPr txBox="1"/>
              <p:nvPr/>
            </p:nvSpPr>
            <p:spPr>
              <a:xfrm>
                <a:off x="2260387" y="3926929"/>
                <a:ext cx="215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Vert_displ</a:t>
                </a:r>
                <a:r>
                  <a:rPr lang="en-US" dirty="0"/>
                  <a:t> = 5 mm</a:t>
                </a: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BFD21E6-C916-B850-CE18-190471FDFD3E}"/>
              </a:ext>
            </a:extLst>
          </p:cNvPr>
          <p:cNvSpPr txBox="1"/>
          <p:nvPr/>
        </p:nvSpPr>
        <p:spPr>
          <a:xfrm>
            <a:off x="2915627" y="85101"/>
            <a:ext cx="636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Fine tuning process of the beam line</a:t>
            </a:r>
          </a:p>
        </p:txBody>
      </p:sp>
    </p:spTree>
    <p:extLst>
      <p:ext uri="{BB962C8B-B14F-4D97-AF65-F5344CB8AC3E}">
        <p14:creationId xmlns:p14="http://schemas.microsoft.com/office/powerpoint/2010/main" val="41358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23E06-52A8-C7C1-1833-1C543F1B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AF111-AF01-1303-DBA0-8212F7CF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6841" y="37476"/>
            <a:ext cx="620260" cy="578205"/>
          </a:xfrm>
        </p:spPr>
        <p:txBody>
          <a:bodyPr/>
          <a:lstStyle/>
          <a:p>
            <a:fld id="{60310841-9D85-487E-8CC3-A88CA71027A7}" type="slidenum">
              <a:rPr lang="en-150" smtClean="0"/>
              <a:t>8</a:t>
            </a:fld>
            <a:endParaRPr lang="en-1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2C4A38-6600-80E2-C8FE-5109B8F5707C}"/>
              </a:ext>
            </a:extLst>
          </p:cNvPr>
          <p:cNvSpPr txBox="1"/>
          <p:nvPr/>
        </p:nvSpPr>
        <p:spPr>
          <a:xfrm>
            <a:off x="2915627" y="85101"/>
            <a:ext cx="636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COMSOL Simulations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674C3F-9C3B-AE51-7A55-E1976854C41B}"/>
              </a:ext>
            </a:extLst>
          </p:cNvPr>
          <p:cNvGrpSpPr/>
          <p:nvPr/>
        </p:nvGrpSpPr>
        <p:grpSpPr>
          <a:xfrm>
            <a:off x="77812" y="1743835"/>
            <a:ext cx="5035029" cy="2573525"/>
            <a:chOff x="394220" y="850529"/>
            <a:chExt cx="5035029" cy="25735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F88B43-6300-3D23-1A26-101C6B5E5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220" y="1183739"/>
              <a:ext cx="5035029" cy="22403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69CCBF-1A18-4C5F-B1A6-2CB9E3B50746}"/>
                </a:ext>
              </a:extLst>
            </p:cNvPr>
            <p:cNvSpPr txBox="1"/>
            <p:nvPr/>
          </p:nvSpPr>
          <p:spPr>
            <a:xfrm>
              <a:off x="978159" y="850529"/>
              <a:ext cx="3867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Vertical displacement behavior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6205E9-BBF3-AECF-B686-7C6A06D2BD8B}"/>
              </a:ext>
            </a:extLst>
          </p:cNvPr>
          <p:cNvGrpSpPr/>
          <p:nvPr/>
        </p:nvGrpSpPr>
        <p:grpSpPr>
          <a:xfrm>
            <a:off x="77812" y="4317360"/>
            <a:ext cx="4943945" cy="2455539"/>
            <a:chOff x="991412" y="4166734"/>
            <a:chExt cx="4943945" cy="24555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4C79AD-A3A9-31A9-FB57-0CCE1F46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1412" y="4486275"/>
              <a:ext cx="4943945" cy="213599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27687D-7B95-D896-80F0-2F8D597A69DB}"/>
                </a:ext>
              </a:extLst>
            </p:cNvPr>
            <p:cNvSpPr txBox="1"/>
            <p:nvPr/>
          </p:nvSpPr>
          <p:spPr>
            <a:xfrm>
              <a:off x="1553857" y="4166734"/>
              <a:ext cx="438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Horizontal displacement behavior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513821-05CF-98C7-F52E-41BE204B97EE}"/>
              </a:ext>
            </a:extLst>
          </p:cNvPr>
          <p:cNvSpPr txBox="1"/>
          <p:nvPr/>
        </p:nvSpPr>
        <p:spPr>
          <a:xfrm>
            <a:off x="77812" y="472444"/>
            <a:ext cx="489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COMSOL we predict the behavior of the beam with respect to shifting the center at the beginning on X,Y and X+Y axis, respectively.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AD05B0-61AF-C16B-0512-C1CD6CC10EAB}"/>
              </a:ext>
            </a:extLst>
          </p:cNvPr>
          <p:cNvGrpSpPr/>
          <p:nvPr/>
        </p:nvGrpSpPr>
        <p:grpSpPr>
          <a:xfrm>
            <a:off x="5430656" y="838442"/>
            <a:ext cx="5807698" cy="3405484"/>
            <a:chOff x="5399394" y="2738533"/>
            <a:chExt cx="5773431" cy="36795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18B4D8-1389-57D2-346A-EF7854997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9394" y="3107865"/>
              <a:ext cx="5773431" cy="331018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498B14-A464-9672-71A3-0A68B03C426E}"/>
                </a:ext>
              </a:extLst>
            </p:cNvPr>
            <p:cNvSpPr txBox="1"/>
            <p:nvPr/>
          </p:nvSpPr>
          <p:spPr>
            <a:xfrm>
              <a:off x="6297482" y="2738533"/>
              <a:ext cx="3977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Vertical + Horizontal displacement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A965240-DD73-E44D-5126-A80BB8E74253}"/>
              </a:ext>
            </a:extLst>
          </p:cNvPr>
          <p:cNvSpPr txBox="1"/>
          <p:nvPr/>
        </p:nvSpPr>
        <p:spPr>
          <a:xfrm>
            <a:off x="5363409" y="4476777"/>
            <a:ext cx="5942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beam does not move intuitively:</a:t>
            </a:r>
          </a:p>
          <a:p>
            <a:pPr marL="285750" indent="-285750">
              <a:buFontTx/>
              <a:buChar char="-"/>
            </a:pPr>
            <a:r>
              <a:rPr lang="en-US" dirty="0"/>
              <a:t>At the beginning, moving on X =&gt; at the end, diagonal shift on primary diagonal</a:t>
            </a:r>
          </a:p>
          <a:p>
            <a:pPr marL="285750" indent="-285750">
              <a:buFontTx/>
              <a:buChar char="-"/>
            </a:pPr>
            <a:r>
              <a:rPr lang="en-US" dirty="0"/>
              <a:t>At the beginning, moving on Y =&gt; at the end, diagonal shit on the secondary diagonal</a:t>
            </a:r>
          </a:p>
          <a:p>
            <a:pPr marL="285750" indent="-285750">
              <a:buFontTx/>
              <a:buChar char="-"/>
            </a:pPr>
            <a:r>
              <a:rPr lang="en-US" dirty="0"/>
              <a:t>At the beginning, moving on </a:t>
            </a:r>
            <a:r>
              <a:rPr lang="en-US" b="1" dirty="0"/>
              <a:t>both</a:t>
            </a:r>
            <a:r>
              <a:rPr lang="en-US" dirty="0"/>
              <a:t> =&gt; at the end, </a:t>
            </a:r>
            <a:r>
              <a:rPr lang="en-US" b="1" dirty="0"/>
              <a:t>straight</a:t>
            </a:r>
            <a:r>
              <a:rPr lang="en-US" dirty="0"/>
              <a:t> beam shifting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BB5DEB-E23E-C4E2-10EA-E1C0489F7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0178" y="2481673"/>
            <a:ext cx="3924756" cy="28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539C-6C67-650B-E415-3330CA74A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machine with many wires and cables&#10;&#10;Description automatically generated with medium confidence">
            <a:extLst>
              <a:ext uri="{FF2B5EF4-FFF2-40B4-BE49-F238E27FC236}">
                <a16:creationId xmlns:a16="http://schemas.microsoft.com/office/drawing/2014/main" id="{85F49DC5-77AB-0D75-725B-3600AA4A8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14" y="1601886"/>
            <a:ext cx="4443928" cy="3049287"/>
          </a:xfrm>
          <a:prstGeom prst="rect">
            <a:avLst/>
          </a:prstGeom>
        </p:spPr>
      </p:pic>
      <p:pic>
        <p:nvPicPr>
          <p:cNvPr id="11" name="Picture 10" descr="A circular object with a blue circle&#10;&#10;AI-generated content may be incorrect.">
            <a:extLst>
              <a:ext uri="{FF2B5EF4-FFF2-40B4-BE49-F238E27FC236}">
                <a16:creationId xmlns:a16="http://schemas.microsoft.com/office/drawing/2014/main" id="{C5A379EB-17BE-2E37-6725-58901B087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16" y="1249842"/>
            <a:ext cx="3781953" cy="37533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C393F-E1BD-11B2-9203-3EA84161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8416" y="114179"/>
            <a:ext cx="838199" cy="463341"/>
          </a:xfrm>
        </p:spPr>
        <p:txBody>
          <a:bodyPr/>
          <a:lstStyle/>
          <a:p>
            <a:fld id="{60310841-9D85-487E-8CC3-A88CA71027A7}" type="slidenum">
              <a:rPr lang="en-150" smtClean="0"/>
              <a:t>9</a:t>
            </a:fld>
            <a:endParaRPr lang="en-1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EAE8C4-3ABA-782B-EFF1-EF60F876B0D5}"/>
              </a:ext>
            </a:extLst>
          </p:cNvPr>
          <p:cNvGrpSpPr/>
          <p:nvPr/>
        </p:nvGrpSpPr>
        <p:grpSpPr>
          <a:xfrm>
            <a:off x="149518" y="692526"/>
            <a:ext cx="8083718" cy="5754921"/>
            <a:chOff x="149518" y="692526"/>
            <a:chExt cx="8083718" cy="575492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DF1B42-308E-B4D4-E712-1818D9B55E8C}"/>
                </a:ext>
              </a:extLst>
            </p:cNvPr>
            <p:cNvGrpSpPr/>
            <p:nvPr/>
          </p:nvGrpSpPr>
          <p:grpSpPr>
            <a:xfrm>
              <a:off x="149518" y="1373498"/>
              <a:ext cx="8083718" cy="5073949"/>
              <a:chOff x="1346524" y="1590243"/>
              <a:chExt cx="8083718" cy="507394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0BB71E6-7554-ED7C-60C9-39165E68C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1646" y="5289752"/>
                <a:ext cx="1366999" cy="1368906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7A6E5DE-3F18-C1D4-65E5-72BC992C3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2683" y="1590243"/>
                <a:ext cx="6176913" cy="3506064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5E543BF-783A-D9A1-A51A-0F1A0C9C4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0810" y="5289752"/>
                <a:ext cx="1368407" cy="136840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A90E15D-40E4-1D9C-A419-8A743630E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7440" y="5289752"/>
                <a:ext cx="1366998" cy="137444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4F0AF0-57DC-A7C5-AC3D-A8FE3797F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63244" y="5282628"/>
                <a:ext cx="1366998" cy="135353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EE70DB1-79D2-A3D7-7E9C-5B838DB76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6524" y="5289752"/>
                <a:ext cx="1366999" cy="13464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9219BA2-710A-F729-D37F-F3327DB121D4}"/>
                  </a:ext>
                </a:extLst>
              </p:cNvPr>
              <p:cNvCxnSpPr/>
              <p:nvPr/>
            </p:nvCxnSpPr>
            <p:spPr>
              <a:xfrm flipV="1">
                <a:off x="2038064" y="3883799"/>
                <a:ext cx="1609725" cy="14059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6AD7992-CDA7-924A-EEF9-84865EAC71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5013" y="2933700"/>
                <a:ext cx="684204" cy="23340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AF7D88-DB26-CDA0-07A3-42BC4952B3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57800" y="2186229"/>
                <a:ext cx="217345" cy="30815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90F4F7E-56C3-EF30-AAF8-A81E3CD62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53125" y="3038475"/>
                <a:ext cx="1143888" cy="22292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64F036B-3149-D8A4-022F-69151689BF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4200" y="3883799"/>
                <a:ext cx="1691179" cy="138395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04FF20-F619-CC1D-5295-661045F3D8BE}"/>
                </a:ext>
              </a:extLst>
            </p:cNvPr>
            <p:cNvSpPr txBox="1"/>
            <p:nvPr/>
          </p:nvSpPr>
          <p:spPr>
            <a:xfrm>
              <a:off x="1466633" y="692526"/>
              <a:ext cx="571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Behavior of the beam line (cps) with respect to the current in the correction coils (A)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FE4DDBA-5B75-D12B-F44E-1F4D07C94FCD}"/>
              </a:ext>
            </a:extLst>
          </p:cNvPr>
          <p:cNvSpPr/>
          <p:nvPr/>
        </p:nvSpPr>
        <p:spPr>
          <a:xfrm>
            <a:off x="8784920" y="2946529"/>
            <a:ext cx="360000" cy="360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0D9DFF-D0CD-D7A8-F90D-691BE85BBAEC}"/>
              </a:ext>
            </a:extLst>
          </p:cNvPr>
          <p:cNvSpPr/>
          <p:nvPr/>
        </p:nvSpPr>
        <p:spPr>
          <a:xfrm>
            <a:off x="9345322" y="2946529"/>
            <a:ext cx="360000" cy="360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EC3138-BAB9-1611-6B84-77445F85CA16}"/>
              </a:ext>
            </a:extLst>
          </p:cNvPr>
          <p:cNvSpPr/>
          <p:nvPr/>
        </p:nvSpPr>
        <p:spPr>
          <a:xfrm>
            <a:off x="9661192" y="2946529"/>
            <a:ext cx="360000" cy="360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7D0C28-682F-3665-F7F3-90CA234E5BBD}"/>
              </a:ext>
            </a:extLst>
          </p:cNvPr>
          <p:cNvSpPr/>
          <p:nvPr/>
        </p:nvSpPr>
        <p:spPr>
          <a:xfrm>
            <a:off x="9998416" y="2946529"/>
            <a:ext cx="360000" cy="360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5E6B59-3EC1-0DCE-96FA-DB12AB01A691}"/>
              </a:ext>
            </a:extLst>
          </p:cNvPr>
          <p:cNvSpPr txBox="1"/>
          <p:nvPr/>
        </p:nvSpPr>
        <p:spPr>
          <a:xfrm>
            <a:off x="8405313" y="5157045"/>
            <a:ext cx="332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Difficulty of the task is amplified by the fact that the beam is not a perfect circle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93C224-3653-4041-D012-2AEA652E0FBE}"/>
              </a:ext>
            </a:extLst>
          </p:cNvPr>
          <p:cNvSpPr txBox="1"/>
          <p:nvPr/>
        </p:nvSpPr>
        <p:spPr>
          <a:xfrm>
            <a:off x="2915627" y="85101"/>
            <a:ext cx="636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Results of the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85035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05078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2643 -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02956 -0.00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4492 -0.000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540DE9842DC4B981C039567FD03F7" ma:contentTypeVersion="8" ma:contentTypeDescription="Create a new document." ma:contentTypeScope="" ma:versionID="28306128cefc428c4de685e5c60bc6fe">
  <xsd:schema xmlns:xsd="http://www.w3.org/2001/XMLSchema" xmlns:xs="http://www.w3.org/2001/XMLSchema" xmlns:p="http://schemas.microsoft.com/office/2006/metadata/properties" xmlns:ns3="aae81d8f-6948-4d69-8440-1a656906d107" xmlns:ns4="563fd8cf-ee8a-4512-8f2a-2654ec42e966" targetNamespace="http://schemas.microsoft.com/office/2006/metadata/properties" ma:root="true" ma:fieldsID="4b39b54dae954f8a10ca9cc351dbc97c" ns3:_="" ns4:_="">
    <xsd:import namespace="aae81d8f-6948-4d69-8440-1a656906d107"/>
    <xsd:import namespace="563fd8cf-ee8a-4512-8f2a-2654ec42e9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81d8f-6948-4d69-8440-1a656906d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fd8cf-ee8a-4512-8f2a-2654ec42e9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5DFF2B-C371-4B00-A2B3-AE948640D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81d8f-6948-4d69-8440-1a656906d107"/>
    <ds:schemaRef ds:uri="563fd8cf-ee8a-4512-8f2a-2654ec42e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45AB1-53EA-4B20-8A05-E43604EC8F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28BD18-221F-4794-A13D-CF89E1A9D51F}">
  <ds:schemaRefs>
    <ds:schemaRef ds:uri="http://schemas.openxmlformats.org/package/2006/metadata/core-properties"/>
    <ds:schemaRef ds:uri="http://www.w3.org/XML/1998/namespace"/>
    <ds:schemaRef ds:uri="aae81d8f-6948-4d69-8440-1a656906d10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563fd8cf-ee8a-4512-8f2a-2654ec42e96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40555</TotalTime>
  <Words>847</Words>
  <Application>Microsoft Office PowerPoint</Application>
  <PresentationFormat>Widescreen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  Fine tuning of the positron beam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the positron beam axis alignment system</dc:title>
  <dc:creator>Andrei COVALI (108966)</dc:creator>
  <cp:lastModifiedBy>Andrei COVALI (108966)</cp:lastModifiedBy>
  <cp:revision>79</cp:revision>
  <dcterms:created xsi:type="dcterms:W3CDTF">2021-12-10T10:42:04Z</dcterms:created>
  <dcterms:modified xsi:type="dcterms:W3CDTF">2025-02-25T14:37:05Z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0x010100934540DE9842DC4B981C039567FD03F7</vt:lpwstr>
  </property>
</Properties>
</file>