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8" r:id="rId2"/>
  </p:sldMasterIdLst>
  <p:notesMasterIdLst>
    <p:notesMasterId r:id="rId25"/>
  </p:notesMasterIdLst>
  <p:handoutMasterIdLst>
    <p:handoutMasterId r:id="rId26"/>
  </p:handoutMasterIdLst>
  <p:sldIdLst>
    <p:sldId id="256" r:id="rId3"/>
    <p:sldId id="319" r:id="rId4"/>
    <p:sldId id="297" r:id="rId5"/>
    <p:sldId id="298" r:id="rId6"/>
    <p:sldId id="299" r:id="rId7"/>
    <p:sldId id="300" r:id="rId8"/>
    <p:sldId id="323" r:id="rId9"/>
    <p:sldId id="324" r:id="rId10"/>
    <p:sldId id="301" r:id="rId11"/>
    <p:sldId id="303" r:id="rId12"/>
    <p:sldId id="304" r:id="rId13"/>
    <p:sldId id="302" r:id="rId14"/>
    <p:sldId id="325" r:id="rId15"/>
    <p:sldId id="326" r:id="rId16"/>
    <p:sldId id="305" r:id="rId17"/>
    <p:sldId id="306" r:id="rId18"/>
    <p:sldId id="311" r:id="rId19"/>
    <p:sldId id="312" r:id="rId20"/>
    <p:sldId id="314" r:id="rId21"/>
    <p:sldId id="294" r:id="rId22"/>
    <p:sldId id="317" r:id="rId23"/>
    <p:sldId id="322" r:id="rId24"/>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23" userDrawn="1">
          <p15:clr>
            <a:srgbClr val="A4A3A4"/>
          </p15:clr>
        </p15:guide>
        <p15:guide id="2" pos="43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592A"/>
    <a:srgbClr val="F96012"/>
    <a:srgbClr val="FDFDFD"/>
    <a:srgbClr val="FF7005"/>
    <a:srgbClr val="7493BB"/>
    <a:srgbClr val="A6B3D5"/>
    <a:srgbClr val="162741"/>
    <a:srgbClr val="1A3491"/>
    <a:srgbClr val="CAD1CC"/>
    <a:srgbClr val="7BEC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428" autoAdjust="0"/>
    <p:restoredTop sz="78398" autoAdjust="0"/>
  </p:normalViewPr>
  <p:slideViewPr>
    <p:cSldViewPr snapToGrid="0" showGuides="1">
      <p:cViewPr varScale="1">
        <p:scale>
          <a:sx n="89" d="100"/>
          <a:sy n="89" d="100"/>
        </p:scale>
        <p:origin x="888" y="66"/>
      </p:cViewPr>
      <p:guideLst>
        <p:guide orient="horz" pos="2523"/>
        <p:guide pos="438"/>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80" d="100"/>
          <a:sy n="80" d="100"/>
        </p:scale>
        <p:origin x="3728"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E9686C-C326-4EDD-8B17-7BF88DAFCFE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a:extLst>
              <a:ext uri="{FF2B5EF4-FFF2-40B4-BE49-F238E27FC236}">
                <a16:creationId xmlns:a16="http://schemas.microsoft.com/office/drawing/2014/main" id="{8648EA48-C159-41DA-AD34-964DB03F499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752423-79C8-194E-8E7A-0A223FCEEB09}" type="datetime3">
              <a:rPr lang="ro-RO" smtClean="0"/>
              <a:t>01/09/26</a:t>
            </a:fld>
            <a:endParaRPr lang="ro-RO"/>
          </a:p>
        </p:txBody>
      </p:sp>
      <p:sp>
        <p:nvSpPr>
          <p:cNvPr id="4" name="Footer Placeholder 3">
            <a:extLst>
              <a:ext uri="{FF2B5EF4-FFF2-40B4-BE49-F238E27FC236}">
                <a16:creationId xmlns:a16="http://schemas.microsoft.com/office/drawing/2014/main" id="{ACEAF465-477D-4994-9A83-61A867D6A32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ro-RO"/>
              <a:t>Nuclear Photonics</a:t>
            </a:r>
          </a:p>
        </p:txBody>
      </p:sp>
      <p:sp>
        <p:nvSpPr>
          <p:cNvPr id="5" name="Slide Number Placeholder 4">
            <a:extLst>
              <a:ext uri="{FF2B5EF4-FFF2-40B4-BE49-F238E27FC236}">
                <a16:creationId xmlns:a16="http://schemas.microsoft.com/office/drawing/2014/main" id="{085474CC-30A6-4A90-9B23-C8774924FEC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299D6E-1EEF-4A7D-9F2D-E5B5D05198DA}" type="slidenum">
              <a:rPr lang="ro-RO" smtClean="0"/>
              <a:t>‹#›</a:t>
            </a:fld>
            <a:endParaRPr lang="ro-RO"/>
          </a:p>
        </p:txBody>
      </p:sp>
    </p:spTree>
    <p:extLst>
      <p:ext uri="{BB962C8B-B14F-4D97-AF65-F5344CB8AC3E}">
        <p14:creationId xmlns:p14="http://schemas.microsoft.com/office/powerpoint/2010/main" val="283066650"/>
      </p:ext>
    </p:extLst>
  </p:cSld>
  <p:clrMap bg1="lt1" tx1="dk1" bg2="lt2" tx2="dk2" accent1="accent1" accent2="accent2" accent3="accent3" accent4="accent4" accent5="accent5" accent6="accent6" hlink="hlink" folHlink="folHlink"/>
  <p:hf hdr="0" ftr="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5ADD18-FFE5-7340-9629-B144256718C8}" type="datetime3">
              <a:rPr lang="ro-RO" smtClean="0"/>
              <a:t>01/09/26</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ro-RO"/>
              <a:t>Nuclear Photonics</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2926A4-3633-445E-8DBC-8784A2B3CC96}" type="slidenum">
              <a:rPr lang="ro-RO" smtClean="0"/>
              <a:t>‹#›</a:t>
            </a:fld>
            <a:endParaRPr lang="ro-RO"/>
          </a:p>
        </p:txBody>
      </p:sp>
    </p:spTree>
    <p:extLst>
      <p:ext uri="{BB962C8B-B14F-4D97-AF65-F5344CB8AC3E}">
        <p14:creationId xmlns:p14="http://schemas.microsoft.com/office/powerpoint/2010/main" val="61839642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t>I wish to thank the organizers for giving me the opportunity. I am going to talk about </a:t>
            </a:r>
            <a:r>
              <a:rPr lang="en-US" sz="1200"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endParaRPr lang="en-US" dirty="0"/>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1</a:t>
            </a:fld>
            <a:endParaRPr lang="ro-RO"/>
          </a:p>
        </p:txBody>
      </p:sp>
    </p:spTree>
    <p:extLst>
      <p:ext uri="{BB962C8B-B14F-4D97-AF65-F5344CB8AC3E}">
        <p14:creationId xmlns:p14="http://schemas.microsoft.com/office/powerpoint/2010/main" val="39979300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12</a:t>
            </a:fld>
            <a:endParaRPr lang="ro-RO"/>
          </a:p>
        </p:txBody>
      </p:sp>
    </p:spTree>
    <p:extLst>
      <p:ext uri="{BB962C8B-B14F-4D97-AF65-F5344CB8AC3E}">
        <p14:creationId xmlns:p14="http://schemas.microsoft.com/office/powerpoint/2010/main" val="986301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15</a:t>
            </a:fld>
            <a:endParaRPr lang="ro-RO"/>
          </a:p>
        </p:txBody>
      </p:sp>
    </p:spTree>
    <p:extLst>
      <p:ext uri="{BB962C8B-B14F-4D97-AF65-F5344CB8AC3E}">
        <p14:creationId xmlns:p14="http://schemas.microsoft.com/office/powerpoint/2010/main" val="536140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16</a:t>
            </a:fld>
            <a:endParaRPr lang="ro-RO"/>
          </a:p>
        </p:txBody>
      </p:sp>
    </p:spTree>
    <p:extLst>
      <p:ext uri="{BB962C8B-B14F-4D97-AF65-F5344CB8AC3E}">
        <p14:creationId xmlns:p14="http://schemas.microsoft.com/office/powerpoint/2010/main" val="3723856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17</a:t>
            </a:fld>
            <a:endParaRPr lang="ro-RO"/>
          </a:p>
        </p:txBody>
      </p:sp>
    </p:spTree>
    <p:extLst>
      <p:ext uri="{BB962C8B-B14F-4D97-AF65-F5344CB8AC3E}">
        <p14:creationId xmlns:p14="http://schemas.microsoft.com/office/powerpoint/2010/main" val="24452051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18</a:t>
            </a:fld>
            <a:endParaRPr lang="ro-RO"/>
          </a:p>
        </p:txBody>
      </p:sp>
    </p:spTree>
    <p:extLst>
      <p:ext uri="{BB962C8B-B14F-4D97-AF65-F5344CB8AC3E}">
        <p14:creationId xmlns:p14="http://schemas.microsoft.com/office/powerpoint/2010/main" val="122913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19</a:t>
            </a:fld>
            <a:endParaRPr lang="ro-RO"/>
          </a:p>
        </p:txBody>
      </p:sp>
    </p:spTree>
    <p:extLst>
      <p:ext uri="{BB962C8B-B14F-4D97-AF65-F5344CB8AC3E}">
        <p14:creationId xmlns:p14="http://schemas.microsoft.com/office/powerpoint/2010/main" val="38511092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21</a:t>
            </a:fld>
            <a:endParaRPr lang="ro-RO"/>
          </a:p>
        </p:txBody>
      </p:sp>
    </p:spTree>
    <p:extLst>
      <p:ext uri="{BB962C8B-B14F-4D97-AF65-F5344CB8AC3E}">
        <p14:creationId xmlns:p14="http://schemas.microsoft.com/office/powerpoint/2010/main" val="17781486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22</a:t>
            </a:fld>
            <a:endParaRPr lang="ro-RO"/>
          </a:p>
        </p:txBody>
      </p:sp>
    </p:spTree>
    <p:extLst>
      <p:ext uri="{BB962C8B-B14F-4D97-AF65-F5344CB8AC3E}">
        <p14:creationId xmlns:p14="http://schemas.microsoft.com/office/powerpoint/2010/main" val="3975826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2</a:t>
            </a:fld>
            <a:endParaRPr lang="ro-RO"/>
          </a:p>
        </p:txBody>
      </p:sp>
    </p:spTree>
    <p:extLst>
      <p:ext uri="{BB962C8B-B14F-4D97-AF65-F5344CB8AC3E}">
        <p14:creationId xmlns:p14="http://schemas.microsoft.com/office/powerpoint/2010/main" val="843496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3</a:t>
            </a:fld>
            <a:endParaRPr lang="ro-RO"/>
          </a:p>
        </p:txBody>
      </p:sp>
    </p:spTree>
    <p:extLst>
      <p:ext uri="{BB962C8B-B14F-4D97-AF65-F5344CB8AC3E}">
        <p14:creationId xmlns:p14="http://schemas.microsoft.com/office/powerpoint/2010/main" val="1053705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4</a:t>
            </a:fld>
            <a:endParaRPr lang="ro-RO"/>
          </a:p>
        </p:txBody>
      </p:sp>
    </p:spTree>
    <p:extLst>
      <p:ext uri="{BB962C8B-B14F-4D97-AF65-F5344CB8AC3E}">
        <p14:creationId xmlns:p14="http://schemas.microsoft.com/office/powerpoint/2010/main" val="3713593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5</a:t>
            </a:fld>
            <a:endParaRPr lang="ro-RO"/>
          </a:p>
        </p:txBody>
      </p:sp>
    </p:spTree>
    <p:extLst>
      <p:ext uri="{BB962C8B-B14F-4D97-AF65-F5344CB8AC3E}">
        <p14:creationId xmlns:p14="http://schemas.microsoft.com/office/powerpoint/2010/main" val="1570798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ELISSA X3 setup shows a FWHM energy resolution of approximately 40 keV for a 5.5 MeV alpha particle. The position resolution of ELISSA X3 ring is below 40 </a:t>
            </a:r>
            <a:r>
              <a:rPr lang="en-US" dirty="0" err="1"/>
              <a:t>μm</a:t>
            </a:r>
            <a:r>
              <a:rPr lang="en-US" dirty="0"/>
              <a:t>. </a:t>
            </a:r>
          </a:p>
          <a:p>
            <a:r>
              <a:rPr lang="en-US" dirty="0"/>
              <a:t>X3 detector threshold is around 700 –keV. </a:t>
            </a:r>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6</a:t>
            </a:fld>
            <a:endParaRPr lang="ro-RO"/>
          </a:p>
        </p:txBody>
      </p:sp>
    </p:spTree>
    <p:extLst>
      <p:ext uri="{BB962C8B-B14F-4D97-AF65-F5344CB8AC3E}">
        <p14:creationId xmlns:p14="http://schemas.microsoft.com/office/powerpoint/2010/main" val="14348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9</a:t>
            </a:fld>
            <a:endParaRPr lang="ro-RO"/>
          </a:p>
        </p:txBody>
      </p:sp>
    </p:spTree>
    <p:extLst>
      <p:ext uri="{BB962C8B-B14F-4D97-AF65-F5344CB8AC3E}">
        <p14:creationId xmlns:p14="http://schemas.microsoft.com/office/powerpoint/2010/main" val="2927458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10</a:t>
            </a:fld>
            <a:endParaRPr lang="ro-RO"/>
          </a:p>
        </p:txBody>
      </p:sp>
    </p:spTree>
    <p:extLst>
      <p:ext uri="{BB962C8B-B14F-4D97-AF65-F5344CB8AC3E}">
        <p14:creationId xmlns:p14="http://schemas.microsoft.com/office/powerpoint/2010/main" val="2565252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a:t>
            </a:r>
            <a:r>
              <a:rPr kumimoji="0" lang="en-US" sz="12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In</a:t>
            </a:r>
            <a:r>
              <a:rPr lang="en-US" sz="1200" b="1" dirty="0">
                <a:solidFill>
                  <a:srgbClr val="FF0000"/>
                </a:solidFill>
                <a:latin typeface="Times New Roman" panose="02020603050405020304" pitchFamily="18" charset="0"/>
                <a:cs typeface="Times New Roman" panose="02020603050405020304" pitchFamily="18" charset="0"/>
              </a:rPr>
              <a:t> </a:t>
            </a:r>
            <a:r>
              <a:rPr kumimoji="0" 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DWBA </a:t>
            </a:r>
            <a:r>
              <a:rPr kumimoji="0" lang="en-US" sz="12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calculations, a further DWBA fit on the total cross-sections (</a:t>
            </a:r>
            <a:r>
              <a:rPr kumimoji="0" lang="el-GR" sz="12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σ</a:t>
            </a:r>
            <a:r>
              <a:rPr kumimoji="0" lang="en-US" sz="12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total)</a:t>
            </a:r>
          </a:p>
          <a:p>
            <a:pPr algn="just"/>
            <a:r>
              <a:rPr kumimoji="0" lang="en-US" sz="12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nine energy points (59.5-keV t o863-keV) is performed.</a:t>
            </a:r>
            <a:endParaRPr lang="en-US" dirty="0"/>
          </a:p>
          <a:p>
            <a:br>
              <a:rPr lang="en-US" dirty="0"/>
            </a:br>
            <a:endParaRPr lang="en-US" dirty="0"/>
          </a:p>
          <a:p>
            <a:endParaRPr lang="en-US" dirty="0"/>
          </a:p>
        </p:txBody>
      </p:sp>
      <p:sp>
        <p:nvSpPr>
          <p:cNvPr id="4" name="Date Placeholder 3"/>
          <p:cNvSpPr>
            <a:spLocks noGrp="1"/>
          </p:cNvSpPr>
          <p:nvPr>
            <p:ph type="dt" idx="10"/>
          </p:nvPr>
        </p:nvSpPr>
        <p:spPr/>
        <p:txBody>
          <a:bodyPr/>
          <a:lstStyle/>
          <a:p>
            <a:fld id="{C45ADD18-FFE5-7340-9629-B144256718C8}" type="datetime3">
              <a:rPr lang="ro-RO" smtClean="0"/>
              <a:t>01/09/26</a:t>
            </a:fld>
            <a:endParaRPr lang="ro-RO"/>
          </a:p>
        </p:txBody>
      </p:sp>
      <p:sp>
        <p:nvSpPr>
          <p:cNvPr id="5" name="Slide Number Placeholder 4"/>
          <p:cNvSpPr>
            <a:spLocks noGrp="1"/>
          </p:cNvSpPr>
          <p:nvPr>
            <p:ph type="sldNum" sz="quarter" idx="11"/>
          </p:nvPr>
        </p:nvSpPr>
        <p:spPr/>
        <p:txBody>
          <a:bodyPr/>
          <a:lstStyle/>
          <a:p>
            <a:fld id="{A12926A4-3633-445E-8DBC-8784A2B3CC96}" type="slidenum">
              <a:rPr lang="ro-RO" smtClean="0"/>
              <a:t>11</a:t>
            </a:fld>
            <a:endParaRPr lang="ro-RO"/>
          </a:p>
        </p:txBody>
      </p:sp>
    </p:spTree>
    <p:extLst>
      <p:ext uri="{BB962C8B-B14F-4D97-AF65-F5344CB8AC3E}">
        <p14:creationId xmlns:p14="http://schemas.microsoft.com/office/powerpoint/2010/main" val="289565944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8.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sv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10.sv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13.sv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13.svg"/><Relationship Id="rId2" Type="http://schemas.openxmlformats.org/officeDocument/2006/relationships/image" Target="../media/image14.jpe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13.svg"/><Relationship Id="rId2" Type="http://schemas.openxmlformats.org/officeDocument/2006/relationships/image" Target="../media/image15.jpe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D7188F53-9617-4147-BD78-2F1E2E7BC922}"/>
              </a:ext>
            </a:extLst>
          </p:cNvPr>
          <p:cNvSpPr/>
          <p:nvPr userDrawn="1"/>
        </p:nvSpPr>
        <p:spPr>
          <a:xfrm>
            <a:off x="3279274" y="0"/>
            <a:ext cx="8942681" cy="6871135"/>
          </a:xfrm>
          <a:custGeom>
            <a:avLst/>
            <a:gdLst>
              <a:gd name="connsiteX0" fmla="*/ 1716142 w 8827850"/>
              <a:gd name="connsiteY0" fmla="*/ 0 h 6871135"/>
              <a:gd name="connsiteX1" fmla="*/ 7108620 w 8827850"/>
              <a:gd name="connsiteY1" fmla="*/ 0 h 6871135"/>
              <a:gd name="connsiteX2" fmla="*/ 7106978 w 8827850"/>
              <a:gd name="connsiteY2" fmla="*/ 6568 h 6871135"/>
              <a:gd name="connsiteX3" fmla="*/ 8827850 w 8827850"/>
              <a:gd name="connsiteY3" fmla="*/ 6568 h 6871135"/>
              <a:gd name="connsiteX4" fmla="*/ 8827850 w 8827850"/>
              <a:gd name="connsiteY4" fmla="*/ 6871135 h 6871135"/>
              <a:gd name="connsiteX5" fmla="*/ 4444795 w 8827850"/>
              <a:gd name="connsiteY5" fmla="*/ 6871135 h 6871135"/>
              <a:gd name="connsiteX6" fmla="*/ 4444795 w 8827850"/>
              <a:gd name="connsiteY6" fmla="*/ 6864567 h 6871135"/>
              <a:gd name="connsiteX7" fmla="*/ 0 w 8827850"/>
              <a:gd name="connsiteY7" fmla="*/ 6864567 h 6871135"/>
              <a:gd name="connsiteX0" fmla="*/ 1796949 w 8908657"/>
              <a:gd name="connsiteY0" fmla="*/ 0 h 6871135"/>
              <a:gd name="connsiteX1" fmla="*/ 7189427 w 8908657"/>
              <a:gd name="connsiteY1" fmla="*/ 0 h 6871135"/>
              <a:gd name="connsiteX2" fmla="*/ 7187785 w 8908657"/>
              <a:gd name="connsiteY2" fmla="*/ 6568 h 6871135"/>
              <a:gd name="connsiteX3" fmla="*/ 8908657 w 8908657"/>
              <a:gd name="connsiteY3" fmla="*/ 6568 h 6871135"/>
              <a:gd name="connsiteX4" fmla="*/ 8908657 w 8908657"/>
              <a:gd name="connsiteY4" fmla="*/ 6871135 h 6871135"/>
              <a:gd name="connsiteX5" fmla="*/ 4525602 w 8908657"/>
              <a:gd name="connsiteY5" fmla="*/ 6871135 h 6871135"/>
              <a:gd name="connsiteX6" fmla="*/ 4525602 w 8908657"/>
              <a:gd name="connsiteY6" fmla="*/ 6864567 h 6871135"/>
              <a:gd name="connsiteX7" fmla="*/ 0 w 8908657"/>
              <a:gd name="connsiteY7" fmla="*/ 6864567 h 6871135"/>
              <a:gd name="connsiteX8" fmla="*/ 1796949 w 8908657"/>
              <a:gd name="connsiteY8" fmla="*/ 0 h 6871135"/>
              <a:gd name="connsiteX0" fmla="*/ 1830973 w 8942681"/>
              <a:gd name="connsiteY0" fmla="*/ 0 h 6871135"/>
              <a:gd name="connsiteX1" fmla="*/ 7223451 w 8942681"/>
              <a:gd name="connsiteY1" fmla="*/ 0 h 6871135"/>
              <a:gd name="connsiteX2" fmla="*/ 7221809 w 8942681"/>
              <a:gd name="connsiteY2" fmla="*/ 6568 h 6871135"/>
              <a:gd name="connsiteX3" fmla="*/ 8942681 w 8942681"/>
              <a:gd name="connsiteY3" fmla="*/ 6568 h 6871135"/>
              <a:gd name="connsiteX4" fmla="*/ 8942681 w 8942681"/>
              <a:gd name="connsiteY4" fmla="*/ 6871135 h 6871135"/>
              <a:gd name="connsiteX5" fmla="*/ 4559626 w 8942681"/>
              <a:gd name="connsiteY5" fmla="*/ 6871135 h 6871135"/>
              <a:gd name="connsiteX6" fmla="*/ 4559626 w 8942681"/>
              <a:gd name="connsiteY6" fmla="*/ 6864567 h 6871135"/>
              <a:gd name="connsiteX7" fmla="*/ 0 w 8942681"/>
              <a:gd name="connsiteY7" fmla="*/ 6860313 h 6871135"/>
              <a:gd name="connsiteX8" fmla="*/ 1830973 w 8942681"/>
              <a:gd name="connsiteY8" fmla="*/ 0 h 6871135"/>
              <a:gd name="connsiteX0" fmla="*/ 1801202 w 8942681"/>
              <a:gd name="connsiteY0" fmla="*/ 8506 h 6871135"/>
              <a:gd name="connsiteX1" fmla="*/ 7223451 w 8942681"/>
              <a:gd name="connsiteY1" fmla="*/ 0 h 6871135"/>
              <a:gd name="connsiteX2" fmla="*/ 7221809 w 8942681"/>
              <a:gd name="connsiteY2" fmla="*/ 6568 h 6871135"/>
              <a:gd name="connsiteX3" fmla="*/ 8942681 w 8942681"/>
              <a:gd name="connsiteY3" fmla="*/ 6568 h 6871135"/>
              <a:gd name="connsiteX4" fmla="*/ 8942681 w 8942681"/>
              <a:gd name="connsiteY4" fmla="*/ 6871135 h 6871135"/>
              <a:gd name="connsiteX5" fmla="*/ 4559626 w 8942681"/>
              <a:gd name="connsiteY5" fmla="*/ 6871135 h 6871135"/>
              <a:gd name="connsiteX6" fmla="*/ 4559626 w 8942681"/>
              <a:gd name="connsiteY6" fmla="*/ 6864567 h 6871135"/>
              <a:gd name="connsiteX7" fmla="*/ 0 w 8942681"/>
              <a:gd name="connsiteY7" fmla="*/ 6860313 h 6871135"/>
              <a:gd name="connsiteX8" fmla="*/ 1801202 w 8942681"/>
              <a:gd name="connsiteY8" fmla="*/ 8506 h 6871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42681" h="6871135">
                <a:moveTo>
                  <a:pt x="1801202" y="8506"/>
                </a:moveTo>
                <a:lnTo>
                  <a:pt x="7223451" y="0"/>
                </a:lnTo>
                <a:lnTo>
                  <a:pt x="7221809" y="6568"/>
                </a:lnTo>
                <a:lnTo>
                  <a:pt x="8942681" y="6568"/>
                </a:lnTo>
                <a:lnTo>
                  <a:pt x="8942681" y="6871135"/>
                </a:lnTo>
                <a:lnTo>
                  <a:pt x="4559626" y="6871135"/>
                </a:lnTo>
                <a:lnTo>
                  <a:pt x="4559626" y="6864567"/>
                </a:lnTo>
                <a:lnTo>
                  <a:pt x="0" y="6860313"/>
                </a:lnTo>
                <a:cubicBezTo>
                  <a:pt x="572047" y="4572124"/>
                  <a:pt x="1229155" y="2296695"/>
                  <a:pt x="1801202" y="8506"/>
                </a:cubicBezTo>
                <a:close/>
              </a:path>
            </a:pathLst>
          </a:custGeom>
          <a:solidFill>
            <a:srgbClr val="F96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29" name="Picture 28">
            <a:extLst>
              <a:ext uri="{FF2B5EF4-FFF2-40B4-BE49-F238E27FC236}">
                <a16:creationId xmlns:a16="http://schemas.microsoft.com/office/drawing/2014/main" id="{6B86758D-9F47-4501-A636-E30188BD7C7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3655524" y="1675584"/>
            <a:ext cx="8213612" cy="5192267"/>
          </a:xfrm>
          <a:custGeom>
            <a:avLst/>
            <a:gdLst>
              <a:gd name="connsiteX0" fmla="*/ 1360887 w 6915234"/>
              <a:gd name="connsiteY0" fmla="*/ 0 h 5188168"/>
              <a:gd name="connsiteX1" fmla="*/ 5568487 w 6915234"/>
              <a:gd name="connsiteY1" fmla="*/ 0 h 5188168"/>
              <a:gd name="connsiteX2" fmla="*/ 5567185 w 6915234"/>
              <a:gd name="connsiteY2" fmla="*/ 4959 h 5188168"/>
              <a:gd name="connsiteX3" fmla="*/ 6915234 w 6915234"/>
              <a:gd name="connsiteY3" fmla="*/ 4959 h 5188168"/>
              <a:gd name="connsiteX4" fmla="*/ 6915234 w 6915234"/>
              <a:gd name="connsiteY4" fmla="*/ 5188168 h 5188168"/>
              <a:gd name="connsiteX5" fmla="*/ 3481799 w 6915234"/>
              <a:gd name="connsiteY5" fmla="*/ 5188168 h 5188168"/>
              <a:gd name="connsiteX6" fmla="*/ 3481799 w 6915234"/>
              <a:gd name="connsiteY6" fmla="*/ 5183209 h 5188168"/>
              <a:gd name="connsiteX7" fmla="*/ 0 w 6915234"/>
              <a:gd name="connsiteY7" fmla="*/ 5183209 h 518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15234" h="5188168">
                <a:moveTo>
                  <a:pt x="1360887" y="0"/>
                </a:moveTo>
                <a:lnTo>
                  <a:pt x="5568487" y="0"/>
                </a:lnTo>
                <a:lnTo>
                  <a:pt x="5567185" y="4959"/>
                </a:lnTo>
                <a:lnTo>
                  <a:pt x="6915234" y="4959"/>
                </a:lnTo>
                <a:lnTo>
                  <a:pt x="6915234" y="5188168"/>
                </a:lnTo>
                <a:lnTo>
                  <a:pt x="3481799" y="5188168"/>
                </a:lnTo>
                <a:lnTo>
                  <a:pt x="3481799" y="5183209"/>
                </a:lnTo>
                <a:lnTo>
                  <a:pt x="0" y="5183209"/>
                </a:lnTo>
                <a:close/>
              </a:path>
            </a:pathLst>
          </a:custGeom>
          <a:effectLst>
            <a:outerShdw blurRad="50800" dist="38100" dir="10800000" algn="r" rotWithShape="0">
              <a:prstClr val="black">
                <a:alpha val="40000"/>
              </a:prstClr>
            </a:outerShdw>
          </a:effectLst>
        </p:spPr>
      </p:pic>
      <p:sp>
        <p:nvSpPr>
          <p:cNvPr id="36" name="Freeform: Shape 35">
            <a:extLst>
              <a:ext uri="{FF2B5EF4-FFF2-40B4-BE49-F238E27FC236}">
                <a16:creationId xmlns:a16="http://schemas.microsoft.com/office/drawing/2014/main" id="{E4C30F45-A936-412F-A031-D6DD9010A009}"/>
              </a:ext>
            </a:extLst>
          </p:cNvPr>
          <p:cNvSpPr/>
          <p:nvPr userDrawn="1"/>
        </p:nvSpPr>
        <p:spPr>
          <a:xfrm>
            <a:off x="322864" y="1260096"/>
            <a:ext cx="6243438" cy="5232876"/>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5122675" y="5224369"/>
                </a:lnTo>
                <a:lnTo>
                  <a:pt x="368812" y="5232876"/>
                </a:lnTo>
                <a:cubicBezTo>
                  <a:pt x="368920" y="5232446"/>
                  <a:pt x="369027" y="5232015"/>
                  <a:pt x="369135" y="5231585"/>
                </a:cubicBezTo>
                <a:lnTo>
                  <a:pt x="0" y="5231585"/>
                </a:lnTo>
                <a:lnTo>
                  <a:pt x="0" y="0"/>
                </a:lnTo>
                <a:close/>
              </a:path>
            </a:pathLst>
          </a:custGeom>
          <a:pattFill prst="divot">
            <a:fgClr>
              <a:srgbClr val="1A3491"/>
            </a:fgClr>
            <a:bgClr>
              <a:schemeClr val="tx1"/>
            </a:bgClr>
          </a:patt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3" name="Subtitle 2">
            <a:extLst>
              <a:ext uri="{FF2B5EF4-FFF2-40B4-BE49-F238E27FC236}">
                <a16:creationId xmlns:a16="http://schemas.microsoft.com/office/drawing/2014/main" id="{02C6E64E-6AFC-4A29-BD80-21534833ABB5}"/>
              </a:ext>
            </a:extLst>
          </p:cNvPr>
          <p:cNvSpPr>
            <a:spLocks noGrp="1"/>
          </p:cNvSpPr>
          <p:nvPr userDrawn="1">
            <p:ph type="subTitle" idx="1"/>
          </p:nvPr>
        </p:nvSpPr>
        <p:spPr>
          <a:xfrm>
            <a:off x="1187539" y="3447045"/>
            <a:ext cx="3174550" cy="293301"/>
          </a:xfrm>
        </p:spPr>
        <p:txBody>
          <a:bodyPr>
            <a:normAutofit/>
          </a:bodyPr>
          <a:lstStyle>
            <a:lvl1pPr marL="0" indent="0" algn="l">
              <a:buNone/>
              <a:defRPr sz="1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ro-RO" dirty="0"/>
          </a:p>
        </p:txBody>
      </p:sp>
      <p:pic>
        <p:nvPicPr>
          <p:cNvPr id="7" name="Picture 6">
            <a:extLst>
              <a:ext uri="{FF2B5EF4-FFF2-40B4-BE49-F238E27FC236}">
                <a16:creationId xmlns:a16="http://schemas.microsoft.com/office/drawing/2014/main" id="{95A0EAEF-E0B2-4976-9A09-B17D479C224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168" y="5481808"/>
            <a:ext cx="702193" cy="547710"/>
          </a:xfrm>
          <a:prstGeom prst="rect">
            <a:avLst/>
          </a:prstGeom>
        </p:spPr>
      </p:pic>
      <p:sp>
        <p:nvSpPr>
          <p:cNvPr id="2" name="Title 1">
            <a:extLst>
              <a:ext uri="{FF2B5EF4-FFF2-40B4-BE49-F238E27FC236}">
                <a16:creationId xmlns:a16="http://schemas.microsoft.com/office/drawing/2014/main" id="{D8AE7686-66F5-4A3F-BB86-00B49BF10905}"/>
              </a:ext>
            </a:extLst>
          </p:cNvPr>
          <p:cNvSpPr>
            <a:spLocks noGrp="1"/>
          </p:cNvSpPr>
          <p:nvPr userDrawn="1">
            <p:ph type="ctrTitle" hasCustomPrompt="1"/>
          </p:nvPr>
        </p:nvSpPr>
        <p:spPr>
          <a:xfrm>
            <a:off x="1130573" y="2437078"/>
            <a:ext cx="5030454" cy="1093300"/>
          </a:xfrm>
        </p:spPr>
        <p:txBody>
          <a:bodyPr anchor="t">
            <a:noAutofit/>
          </a:bodyPr>
          <a:lstStyle>
            <a:lvl1pPr algn="l">
              <a:defRPr sz="3200" b="0" spc="300">
                <a:solidFill>
                  <a:schemeClr val="bg1"/>
                </a:solidFill>
                <a:latin typeface="+mn-lt"/>
                <a:cs typeface="Arial" panose="020B0604020202020204" pitchFamily="34" charset="0"/>
              </a:defRPr>
            </a:lvl1pPr>
          </a:lstStyle>
          <a:p>
            <a:r>
              <a:rPr lang="en-US" dirty="0"/>
              <a:t>CLICK TO EDIT TITLE </a:t>
            </a:r>
            <a:br>
              <a:rPr lang="en-US" dirty="0"/>
            </a:br>
            <a:r>
              <a:rPr lang="en-US" dirty="0"/>
              <a:t>STYLE</a:t>
            </a:r>
            <a:endParaRPr lang="ro-RO" dirty="0"/>
          </a:p>
        </p:txBody>
      </p:sp>
      <p:pic>
        <p:nvPicPr>
          <p:cNvPr id="16" name="Graphic 15">
            <a:extLst>
              <a:ext uri="{FF2B5EF4-FFF2-40B4-BE49-F238E27FC236}">
                <a16:creationId xmlns:a16="http://schemas.microsoft.com/office/drawing/2014/main" id="{796897F0-3526-488A-8A3C-3D37E8528D7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54549" y="-37642"/>
            <a:ext cx="2800741" cy="1322572"/>
          </a:xfrm>
          <a:prstGeom prst="rect">
            <a:avLst/>
          </a:prstGeom>
        </p:spPr>
      </p:pic>
      <p:grpSp>
        <p:nvGrpSpPr>
          <p:cNvPr id="20" name="Group 19">
            <a:extLst>
              <a:ext uri="{FF2B5EF4-FFF2-40B4-BE49-F238E27FC236}">
                <a16:creationId xmlns:a16="http://schemas.microsoft.com/office/drawing/2014/main" id="{6667ADC8-6B8D-4F3D-A5FA-971FC7697C51}"/>
              </a:ext>
            </a:extLst>
          </p:cNvPr>
          <p:cNvGrpSpPr/>
          <p:nvPr userDrawn="1"/>
        </p:nvGrpSpPr>
        <p:grpSpPr>
          <a:xfrm>
            <a:off x="5539587" y="171486"/>
            <a:ext cx="5338591" cy="828131"/>
            <a:chOff x="5539587" y="171486"/>
            <a:chExt cx="5338591" cy="828131"/>
          </a:xfrm>
        </p:grpSpPr>
        <p:sp>
          <p:nvSpPr>
            <p:cNvPr id="21" name="TextBox 20">
              <a:extLst>
                <a:ext uri="{FF2B5EF4-FFF2-40B4-BE49-F238E27FC236}">
                  <a16:creationId xmlns:a16="http://schemas.microsoft.com/office/drawing/2014/main" id="{EDF4942F-363F-4072-98B6-1771EDE63C4B}"/>
                </a:ext>
              </a:extLst>
            </p:cNvPr>
            <p:cNvSpPr txBox="1"/>
            <p:nvPr userDrawn="1"/>
          </p:nvSpPr>
          <p:spPr>
            <a:xfrm>
              <a:off x="5539587" y="445619"/>
              <a:ext cx="442205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a:solidFill>
                    <a:schemeClr val="bg1"/>
                  </a:solidFill>
                </a:rPr>
                <a:t>Extreme Light Infrastructure - Nuclear Physics (ELI-NP) – Phase II</a:t>
              </a:r>
              <a:endParaRPr lang="ro-RO" sz="1500" b="1" dirty="0">
                <a:solidFill>
                  <a:schemeClr val="bg1"/>
                </a:solidFill>
              </a:endParaRPr>
            </a:p>
          </p:txBody>
        </p:sp>
        <p:sp>
          <p:nvSpPr>
            <p:cNvPr id="5" name="TextBox 4">
              <a:extLst>
                <a:ext uri="{FF2B5EF4-FFF2-40B4-BE49-F238E27FC236}">
                  <a16:creationId xmlns:a16="http://schemas.microsoft.com/office/drawing/2014/main" id="{5F838848-B440-4868-B148-EAAB97EDFFBA}"/>
                </a:ext>
              </a:extLst>
            </p:cNvPr>
            <p:cNvSpPr txBox="1"/>
            <p:nvPr userDrawn="1"/>
          </p:nvSpPr>
          <p:spPr>
            <a:xfrm>
              <a:off x="5548085" y="171486"/>
              <a:ext cx="5330093"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500" dirty="0">
                  <a:solidFill>
                    <a:schemeClr val="bg1"/>
                  </a:solidFill>
                </a:rPr>
                <a:t>Competitiveness Operational Programme (COP)</a:t>
              </a:r>
            </a:p>
          </p:txBody>
        </p:sp>
      </p:grpSp>
      <p:pic>
        <p:nvPicPr>
          <p:cNvPr id="30" name="Graphic 29">
            <a:extLst>
              <a:ext uri="{FF2B5EF4-FFF2-40B4-BE49-F238E27FC236}">
                <a16:creationId xmlns:a16="http://schemas.microsoft.com/office/drawing/2014/main" id="{E8032C2B-8EB1-4CB1-9F0F-03433A6F717C}"/>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549093" y="2102740"/>
            <a:ext cx="4486522" cy="4518568"/>
          </a:xfrm>
          <a:prstGeom prst="rect">
            <a:avLst/>
          </a:prstGeom>
          <a:effectLst/>
        </p:spPr>
      </p:pic>
      <p:pic>
        <p:nvPicPr>
          <p:cNvPr id="39" name="Picture 38">
            <a:extLst>
              <a:ext uri="{FF2B5EF4-FFF2-40B4-BE49-F238E27FC236}">
                <a16:creationId xmlns:a16="http://schemas.microsoft.com/office/drawing/2014/main" id="{239A24A6-A4B2-414E-B151-118655BA5EB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2225571" y="5584219"/>
            <a:ext cx="549243" cy="445299"/>
          </a:xfrm>
          <a:prstGeom prst="rect">
            <a:avLst/>
          </a:prstGeom>
        </p:spPr>
      </p:pic>
    </p:spTree>
    <p:extLst>
      <p:ext uri="{BB962C8B-B14F-4D97-AF65-F5344CB8AC3E}">
        <p14:creationId xmlns:p14="http://schemas.microsoft.com/office/powerpoint/2010/main" val="28516646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3405A09-60A8-4D90-9C0D-13056BF101B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625428"/>
            <a:ext cx="3037221" cy="5187301"/>
          </a:xfrm>
          <a:custGeom>
            <a:avLst/>
            <a:gdLst>
              <a:gd name="connsiteX0" fmla="*/ 0 w 3037221"/>
              <a:gd name="connsiteY0" fmla="*/ 0 h 5187301"/>
              <a:gd name="connsiteX1" fmla="*/ 1446296 w 3037221"/>
              <a:gd name="connsiteY1" fmla="*/ 0 h 5187301"/>
              <a:gd name="connsiteX2" fmla="*/ 1446296 w 3037221"/>
              <a:gd name="connsiteY2" fmla="*/ 1291 h 5187301"/>
              <a:gd name="connsiteX3" fmla="*/ 3037221 w 3037221"/>
              <a:gd name="connsiteY3" fmla="*/ 1291 h 5187301"/>
              <a:gd name="connsiteX4" fmla="*/ 2495878 w 3037221"/>
              <a:gd name="connsiteY4" fmla="*/ 5187301 h 5187301"/>
              <a:gd name="connsiteX5" fmla="*/ 0 w 3037221"/>
              <a:gd name="connsiteY5" fmla="*/ 5187301 h 518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7221" h="5187301">
                <a:moveTo>
                  <a:pt x="0" y="0"/>
                </a:moveTo>
                <a:lnTo>
                  <a:pt x="1446296" y="0"/>
                </a:lnTo>
                <a:lnTo>
                  <a:pt x="1446296" y="1291"/>
                </a:lnTo>
                <a:lnTo>
                  <a:pt x="3037221" y="1291"/>
                </a:lnTo>
                <a:lnTo>
                  <a:pt x="2495878" y="5187301"/>
                </a:lnTo>
                <a:lnTo>
                  <a:pt x="0" y="5187301"/>
                </a:lnTo>
                <a:close/>
              </a:path>
            </a:pathLst>
          </a:custGeom>
        </p:spPr>
      </p:pic>
      <p:sp>
        <p:nvSpPr>
          <p:cNvPr id="3" name="Text Placeholder 2">
            <a:extLst>
              <a:ext uri="{FF2B5EF4-FFF2-40B4-BE49-F238E27FC236}">
                <a16:creationId xmlns:a16="http://schemas.microsoft.com/office/drawing/2014/main" id="{D464415F-CBE1-4B48-9CCD-7E01EED552C6}"/>
              </a:ext>
            </a:extLst>
          </p:cNvPr>
          <p:cNvSpPr>
            <a:spLocks noGrp="1"/>
          </p:cNvSpPr>
          <p:nvPr>
            <p:ph type="body" idx="1"/>
          </p:nvPr>
        </p:nvSpPr>
        <p:spPr>
          <a:xfrm>
            <a:off x="6937483" y="4589952"/>
            <a:ext cx="4486522" cy="513954"/>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174EC737-8495-4B73-BB41-0DA9DCDC6C79}"/>
              </a:ext>
            </a:extLst>
          </p:cNvPr>
          <p:cNvSpPr>
            <a:spLocks noGrp="1"/>
          </p:cNvSpPr>
          <p:nvPr>
            <p:ph type="ftr" sz="quarter" idx="11"/>
          </p:nvPr>
        </p:nvSpPr>
        <p:spPr/>
        <p:txBody>
          <a:bodyPr/>
          <a:lstStyle/>
          <a:p>
            <a:r>
              <a:rPr lang="ro-RO"/>
              <a:t>TIMISOARA  2025</a:t>
            </a:r>
            <a:endParaRPr lang="ro-RO" dirty="0"/>
          </a:p>
        </p:txBody>
      </p:sp>
      <p:sp>
        <p:nvSpPr>
          <p:cNvPr id="2" name="Title 1">
            <a:extLst>
              <a:ext uri="{FF2B5EF4-FFF2-40B4-BE49-F238E27FC236}">
                <a16:creationId xmlns:a16="http://schemas.microsoft.com/office/drawing/2014/main" id="{5C5941B0-D27E-4CBB-8CDF-5A0B36AD6B5C}"/>
              </a:ext>
            </a:extLst>
          </p:cNvPr>
          <p:cNvSpPr>
            <a:spLocks noGrp="1"/>
          </p:cNvSpPr>
          <p:nvPr>
            <p:ph type="title"/>
          </p:nvPr>
        </p:nvSpPr>
        <p:spPr>
          <a:xfrm>
            <a:off x="5596978" y="1761621"/>
            <a:ext cx="5786593" cy="2646019"/>
          </a:xfrm>
          <a:solidFill>
            <a:schemeClr val="bg1"/>
          </a:solidFill>
        </p:spPr>
        <p:txBody>
          <a:bodyPr anchor="b"/>
          <a:lstStyle>
            <a:lvl1pPr>
              <a:defRPr sz="6000">
                <a:solidFill>
                  <a:srgbClr val="F96012"/>
                </a:solidFill>
              </a:defRPr>
            </a:lvl1pPr>
          </a:lstStyle>
          <a:p>
            <a:r>
              <a:rPr lang="en-US" dirty="0"/>
              <a:t>Click to edit Master title style</a:t>
            </a:r>
            <a:endParaRPr lang="ro-RO" dirty="0"/>
          </a:p>
        </p:txBody>
      </p:sp>
      <p:pic>
        <p:nvPicPr>
          <p:cNvPr id="13" name="Graphic 12">
            <a:extLst>
              <a:ext uri="{FF2B5EF4-FFF2-40B4-BE49-F238E27FC236}">
                <a16:creationId xmlns:a16="http://schemas.microsoft.com/office/drawing/2014/main" id="{2630CC36-D690-4747-95B8-4A27B690891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51598" y="198231"/>
            <a:ext cx="1372429" cy="1382232"/>
          </a:xfrm>
          <a:prstGeom prst="rect">
            <a:avLst/>
          </a:prstGeom>
          <a:effectLst/>
        </p:spPr>
      </p:pic>
      <p:sp>
        <p:nvSpPr>
          <p:cNvPr id="17" name="Rectangle 16">
            <a:extLst>
              <a:ext uri="{FF2B5EF4-FFF2-40B4-BE49-F238E27FC236}">
                <a16:creationId xmlns:a16="http://schemas.microsoft.com/office/drawing/2014/main" id="{17A3C1AE-DB34-4048-82BD-26CE63B4E223}"/>
              </a:ext>
            </a:extLst>
          </p:cNvPr>
          <p:cNvSpPr/>
          <p:nvPr userDrawn="1"/>
        </p:nvSpPr>
        <p:spPr>
          <a:xfrm>
            <a:off x="691567" y="1041018"/>
            <a:ext cx="2311445" cy="3640080"/>
          </a:xfrm>
          <a:custGeom>
            <a:avLst/>
            <a:gdLst>
              <a:gd name="connsiteX0" fmla="*/ 0 w 2307192"/>
              <a:gd name="connsiteY0" fmla="*/ 0 h 3601802"/>
              <a:gd name="connsiteX1" fmla="*/ 2307192 w 2307192"/>
              <a:gd name="connsiteY1" fmla="*/ 0 h 3601802"/>
              <a:gd name="connsiteX2" fmla="*/ 2307192 w 2307192"/>
              <a:gd name="connsiteY2" fmla="*/ 3601802 h 3601802"/>
              <a:gd name="connsiteX3" fmla="*/ 0 w 2307192"/>
              <a:gd name="connsiteY3" fmla="*/ 3601802 h 3601802"/>
              <a:gd name="connsiteX4" fmla="*/ 0 w 2307192"/>
              <a:gd name="connsiteY4" fmla="*/ 0 h 3601802"/>
              <a:gd name="connsiteX0" fmla="*/ 0 w 2307192"/>
              <a:gd name="connsiteY0" fmla="*/ 0 h 3614561"/>
              <a:gd name="connsiteX1" fmla="*/ 2307192 w 2307192"/>
              <a:gd name="connsiteY1" fmla="*/ 0 h 3614561"/>
              <a:gd name="connsiteX2" fmla="*/ 1486359 w 2307192"/>
              <a:gd name="connsiteY2" fmla="*/ 3614561 h 3614561"/>
              <a:gd name="connsiteX3" fmla="*/ 0 w 2307192"/>
              <a:gd name="connsiteY3" fmla="*/ 3601802 h 3614561"/>
              <a:gd name="connsiteX4" fmla="*/ 0 w 2307192"/>
              <a:gd name="connsiteY4" fmla="*/ 0 h 3614561"/>
              <a:gd name="connsiteX0" fmla="*/ 0 w 2298686"/>
              <a:gd name="connsiteY0" fmla="*/ 0 h 3614561"/>
              <a:gd name="connsiteX1" fmla="*/ 2298686 w 2298686"/>
              <a:gd name="connsiteY1" fmla="*/ 4253 h 3614561"/>
              <a:gd name="connsiteX2" fmla="*/ 1486359 w 2298686"/>
              <a:gd name="connsiteY2" fmla="*/ 3614561 h 3614561"/>
              <a:gd name="connsiteX3" fmla="*/ 0 w 2298686"/>
              <a:gd name="connsiteY3" fmla="*/ 3601802 h 3614561"/>
              <a:gd name="connsiteX4" fmla="*/ 0 w 2298686"/>
              <a:gd name="connsiteY4" fmla="*/ 0 h 3614561"/>
              <a:gd name="connsiteX0" fmla="*/ 0 w 2294433"/>
              <a:gd name="connsiteY0" fmla="*/ 0 h 3614561"/>
              <a:gd name="connsiteX1" fmla="*/ 2294433 w 2294433"/>
              <a:gd name="connsiteY1" fmla="*/ 0 h 3614561"/>
              <a:gd name="connsiteX2" fmla="*/ 1486359 w 2294433"/>
              <a:gd name="connsiteY2" fmla="*/ 3614561 h 3614561"/>
              <a:gd name="connsiteX3" fmla="*/ 0 w 2294433"/>
              <a:gd name="connsiteY3" fmla="*/ 3601802 h 3614561"/>
              <a:gd name="connsiteX4" fmla="*/ 0 w 2294433"/>
              <a:gd name="connsiteY4" fmla="*/ 0 h 3614561"/>
              <a:gd name="connsiteX0" fmla="*/ 0 w 2294433"/>
              <a:gd name="connsiteY0" fmla="*/ 0 h 3635827"/>
              <a:gd name="connsiteX1" fmla="*/ 2294433 w 2294433"/>
              <a:gd name="connsiteY1" fmla="*/ 0 h 3635827"/>
              <a:gd name="connsiteX2" fmla="*/ 1609697 w 2294433"/>
              <a:gd name="connsiteY2" fmla="*/ 3635827 h 3635827"/>
              <a:gd name="connsiteX3" fmla="*/ 0 w 2294433"/>
              <a:gd name="connsiteY3" fmla="*/ 3601802 h 3635827"/>
              <a:gd name="connsiteX4" fmla="*/ 0 w 2294433"/>
              <a:gd name="connsiteY4" fmla="*/ 0 h 3635827"/>
              <a:gd name="connsiteX0" fmla="*/ 0 w 2311445"/>
              <a:gd name="connsiteY0" fmla="*/ 4253 h 3640080"/>
              <a:gd name="connsiteX1" fmla="*/ 2311445 w 2311445"/>
              <a:gd name="connsiteY1" fmla="*/ 0 h 3640080"/>
              <a:gd name="connsiteX2" fmla="*/ 1609697 w 2311445"/>
              <a:gd name="connsiteY2" fmla="*/ 3640080 h 3640080"/>
              <a:gd name="connsiteX3" fmla="*/ 0 w 2311445"/>
              <a:gd name="connsiteY3" fmla="*/ 3606055 h 3640080"/>
              <a:gd name="connsiteX4" fmla="*/ 0 w 2311445"/>
              <a:gd name="connsiteY4" fmla="*/ 4253 h 3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1445" h="3640080">
                <a:moveTo>
                  <a:pt x="0" y="4253"/>
                </a:moveTo>
                <a:lnTo>
                  <a:pt x="2311445" y="0"/>
                </a:lnTo>
                <a:lnTo>
                  <a:pt x="1609697" y="3640080"/>
                </a:lnTo>
                <a:lnTo>
                  <a:pt x="0" y="3606055"/>
                </a:lnTo>
                <a:lnTo>
                  <a:pt x="0" y="4253"/>
                </a:lnTo>
                <a:close/>
              </a:path>
            </a:pathLst>
          </a:custGeom>
          <a:noFill/>
          <a:ln w="19050">
            <a:solidFill>
              <a:srgbClr val="F960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1" name="Freeform: Shape 10">
            <a:extLst>
              <a:ext uri="{FF2B5EF4-FFF2-40B4-BE49-F238E27FC236}">
                <a16:creationId xmlns:a16="http://schemas.microsoft.com/office/drawing/2014/main" id="{19FF3CA5-99EE-4827-94A7-C2553D97F34B}"/>
              </a:ext>
            </a:extLst>
          </p:cNvPr>
          <p:cNvSpPr/>
          <p:nvPr userDrawn="1"/>
        </p:nvSpPr>
        <p:spPr>
          <a:xfrm rot="10800000">
            <a:off x="1977793" y="1167046"/>
            <a:ext cx="3338108" cy="5232876"/>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5122675" y="5224369"/>
                </a:lnTo>
                <a:lnTo>
                  <a:pt x="368812" y="5232876"/>
                </a:lnTo>
                <a:cubicBezTo>
                  <a:pt x="368920" y="5232446"/>
                  <a:pt x="369027" y="5232015"/>
                  <a:pt x="369135" y="5231585"/>
                </a:cubicBezTo>
                <a:lnTo>
                  <a:pt x="0" y="5231585"/>
                </a:lnTo>
                <a:lnTo>
                  <a:pt x="0" y="0"/>
                </a:ln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22" name="Rectangle 21">
            <a:extLst>
              <a:ext uri="{FF2B5EF4-FFF2-40B4-BE49-F238E27FC236}">
                <a16:creationId xmlns:a16="http://schemas.microsoft.com/office/drawing/2014/main" id="{2C690320-5C01-4AB3-AFEB-1210C45CC878}"/>
              </a:ext>
            </a:extLst>
          </p:cNvPr>
          <p:cNvSpPr/>
          <p:nvPr userDrawn="1"/>
        </p:nvSpPr>
        <p:spPr>
          <a:xfrm>
            <a:off x="0" y="4082905"/>
            <a:ext cx="2677623" cy="2901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Tree>
    <p:extLst>
      <p:ext uri="{BB962C8B-B14F-4D97-AF65-F5344CB8AC3E}">
        <p14:creationId xmlns:p14="http://schemas.microsoft.com/office/powerpoint/2010/main" val="745081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3405A09-60A8-4D90-9C0D-13056BF101B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25428"/>
            <a:ext cx="3037221" cy="5187301"/>
          </a:xfrm>
          <a:custGeom>
            <a:avLst/>
            <a:gdLst>
              <a:gd name="connsiteX0" fmla="*/ 0 w 3037221"/>
              <a:gd name="connsiteY0" fmla="*/ 0 h 5187301"/>
              <a:gd name="connsiteX1" fmla="*/ 1446296 w 3037221"/>
              <a:gd name="connsiteY1" fmla="*/ 0 h 5187301"/>
              <a:gd name="connsiteX2" fmla="*/ 1446296 w 3037221"/>
              <a:gd name="connsiteY2" fmla="*/ 1291 h 5187301"/>
              <a:gd name="connsiteX3" fmla="*/ 3037221 w 3037221"/>
              <a:gd name="connsiteY3" fmla="*/ 1291 h 5187301"/>
              <a:gd name="connsiteX4" fmla="*/ 2495878 w 3037221"/>
              <a:gd name="connsiteY4" fmla="*/ 5187301 h 5187301"/>
              <a:gd name="connsiteX5" fmla="*/ 0 w 3037221"/>
              <a:gd name="connsiteY5" fmla="*/ 5187301 h 518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7221" h="5187301">
                <a:moveTo>
                  <a:pt x="0" y="0"/>
                </a:moveTo>
                <a:lnTo>
                  <a:pt x="1446296" y="0"/>
                </a:lnTo>
                <a:lnTo>
                  <a:pt x="1446296" y="1291"/>
                </a:lnTo>
                <a:lnTo>
                  <a:pt x="3037221" y="1291"/>
                </a:lnTo>
                <a:lnTo>
                  <a:pt x="2495878" y="5187301"/>
                </a:lnTo>
                <a:lnTo>
                  <a:pt x="0" y="5187301"/>
                </a:lnTo>
                <a:close/>
              </a:path>
            </a:pathLst>
          </a:custGeom>
        </p:spPr>
      </p:pic>
      <p:sp>
        <p:nvSpPr>
          <p:cNvPr id="3" name="Text Placeholder 2">
            <a:extLst>
              <a:ext uri="{FF2B5EF4-FFF2-40B4-BE49-F238E27FC236}">
                <a16:creationId xmlns:a16="http://schemas.microsoft.com/office/drawing/2014/main" id="{D464415F-CBE1-4B48-9CCD-7E01EED552C6}"/>
              </a:ext>
            </a:extLst>
          </p:cNvPr>
          <p:cNvSpPr>
            <a:spLocks noGrp="1"/>
          </p:cNvSpPr>
          <p:nvPr>
            <p:ph type="body" idx="1"/>
          </p:nvPr>
        </p:nvSpPr>
        <p:spPr>
          <a:xfrm>
            <a:off x="6937483" y="4589952"/>
            <a:ext cx="4486522" cy="513954"/>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174EC737-8495-4B73-BB41-0DA9DCDC6C79}"/>
              </a:ext>
            </a:extLst>
          </p:cNvPr>
          <p:cNvSpPr>
            <a:spLocks noGrp="1"/>
          </p:cNvSpPr>
          <p:nvPr>
            <p:ph type="ftr" sz="quarter" idx="11"/>
          </p:nvPr>
        </p:nvSpPr>
        <p:spPr/>
        <p:txBody>
          <a:bodyPr/>
          <a:lstStyle/>
          <a:p>
            <a:r>
              <a:rPr lang="ro-RO"/>
              <a:t>TIMISOARA  2025</a:t>
            </a:r>
            <a:endParaRPr lang="ro-RO" dirty="0"/>
          </a:p>
        </p:txBody>
      </p:sp>
      <p:sp>
        <p:nvSpPr>
          <p:cNvPr id="2" name="Title 1">
            <a:extLst>
              <a:ext uri="{FF2B5EF4-FFF2-40B4-BE49-F238E27FC236}">
                <a16:creationId xmlns:a16="http://schemas.microsoft.com/office/drawing/2014/main" id="{5C5941B0-D27E-4CBB-8CDF-5A0B36AD6B5C}"/>
              </a:ext>
            </a:extLst>
          </p:cNvPr>
          <p:cNvSpPr>
            <a:spLocks noGrp="1"/>
          </p:cNvSpPr>
          <p:nvPr>
            <p:ph type="title"/>
          </p:nvPr>
        </p:nvSpPr>
        <p:spPr>
          <a:xfrm>
            <a:off x="5596978" y="1761621"/>
            <a:ext cx="5786593" cy="2646019"/>
          </a:xfrm>
          <a:solidFill>
            <a:schemeClr val="bg1"/>
          </a:solidFill>
        </p:spPr>
        <p:txBody>
          <a:bodyPr anchor="b"/>
          <a:lstStyle>
            <a:lvl1pPr>
              <a:defRPr sz="6000">
                <a:solidFill>
                  <a:srgbClr val="F96012"/>
                </a:solidFill>
              </a:defRPr>
            </a:lvl1pPr>
          </a:lstStyle>
          <a:p>
            <a:r>
              <a:rPr lang="en-US" dirty="0"/>
              <a:t>Click to edit Master title style</a:t>
            </a:r>
            <a:endParaRPr lang="ro-RO" dirty="0"/>
          </a:p>
        </p:txBody>
      </p:sp>
      <p:pic>
        <p:nvPicPr>
          <p:cNvPr id="13" name="Graphic 12">
            <a:extLst>
              <a:ext uri="{FF2B5EF4-FFF2-40B4-BE49-F238E27FC236}">
                <a16:creationId xmlns:a16="http://schemas.microsoft.com/office/drawing/2014/main" id="{2630CC36-D690-4747-95B8-4A27B690891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51598" y="198231"/>
            <a:ext cx="1372429" cy="1382232"/>
          </a:xfrm>
          <a:prstGeom prst="rect">
            <a:avLst/>
          </a:prstGeom>
          <a:effectLst/>
        </p:spPr>
      </p:pic>
      <p:sp>
        <p:nvSpPr>
          <p:cNvPr id="17" name="Rectangle 16">
            <a:extLst>
              <a:ext uri="{FF2B5EF4-FFF2-40B4-BE49-F238E27FC236}">
                <a16:creationId xmlns:a16="http://schemas.microsoft.com/office/drawing/2014/main" id="{17A3C1AE-DB34-4048-82BD-26CE63B4E223}"/>
              </a:ext>
            </a:extLst>
          </p:cNvPr>
          <p:cNvSpPr/>
          <p:nvPr userDrawn="1"/>
        </p:nvSpPr>
        <p:spPr>
          <a:xfrm>
            <a:off x="691567" y="1041018"/>
            <a:ext cx="2311445" cy="3640080"/>
          </a:xfrm>
          <a:custGeom>
            <a:avLst/>
            <a:gdLst>
              <a:gd name="connsiteX0" fmla="*/ 0 w 2307192"/>
              <a:gd name="connsiteY0" fmla="*/ 0 h 3601802"/>
              <a:gd name="connsiteX1" fmla="*/ 2307192 w 2307192"/>
              <a:gd name="connsiteY1" fmla="*/ 0 h 3601802"/>
              <a:gd name="connsiteX2" fmla="*/ 2307192 w 2307192"/>
              <a:gd name="connsiteY2" fmla="*/ 3601802 h 3601802"/>
              <a:gd name="connsiteX3" fmla="*/ 0 w 2307192"/>
              <a:gd name="connsiteY3" fmla="*/ 3601802 h 3601802"/>
              <a:gd name="connsiteX4" fmla="*/ 0 w 2307192"/>
              <a:gd name="connsiteY4" fmla="*/ 0 h 3601802"/>
              <a:gd name="connsiteX0" fmla="*/ 0 w 2307192"/>
              <a:gd name="connsiteY0" fmla="*/ 0 h 3614561"/>
              <a:gd name="connsiteX1" fmla="*/ 2307192 w 2307192"/>
              <a:gd name="connsiteY1" fmla="*/ 0 h 3614561"/>
              <a:gd name="connsiteX2" fmla="*/ 1486359 w 2307192"/>
              <a:gd name="connsiteY2" fmla="*/ 3614561 h 3614561"/>
              <a:gd name="connsiteX3" fmla="*/ 0 w 2307192"/>
              <a:gd name="connsiteY3" fmla="*/ 3601802 h 3614561"/>
              <a:gd name="connsiteX4" fmla="*/ 0 w 2307192"/>
              <a:gd name="connsiteY4" fmla="*/ 0 h 3614561"/>
              <a:gd name="connsiteX0" fmla="*/ 0 w 2298686"/>
              <a:gd name="connsiteY0" fmla="*/ 0 h 3614561"/>
              <a:gd name="connsiteX1" fmla="*/ 2298686 w 2298686"/>
              <a:gd name="connsiteY1" fmla="*/ 4253 h 3614561"/>
              <a:gd name="connsiteX2" fmla="*/ 1486359 w 2298686"/>
              <a:gd name="connsiteY2" fmla="*/ 3614561 h 3614561"/>
              <a:gd name="connsiteX3" fmla="*/ 0 w 2298686"/>
              <a:gd name="connsiteY3" fmla="*/ 3601802 h 3614561"/>
              <a:gd name="connsiteX4" fmla="*/ 0 w 2298686"/>
              <a:gd name="connsiteY4" fmla="*/ 0 h 3614561"/>
              <a:gd name="connsiteX0" fmla="*/ 0 w 2294433"/>
              <a:gd name="connsiteY0" fmla="*/ 0 h 3614561"/>
              <a:gd name="connsiteX1" fmla="*/ 2294433 w 2294433"/>
              <a:gd name="connsiteY1" fmla="*/ 0 h 3614561"/>
              <a:gd name="connsiteX2" fmla="*/ 1486359 w 2294433"/>
              <a:gd name="connsiteY2" fmla="*/ 3614561 h 3614561"/>
              <a:gd name="connsiteX3" fmla="*/ 0 w 2294433"/>
              <a:gd name="connsiteY3" fmla="*/ 3601802 h 3614561"/>
              <a:gd name="connsiteX4" fmla="*/ 0 w 2294433"/>
              <a:gd name="connsiteY4" fmla="*/ 0 h 3614561"/>
              <a:gd name="connsiteX0" fmla="*/ 0 w 2294433"/>
              <a:gd name="connsiteY0" fmla="*/ 0 h 3635827"/>
              <a:gd name="connsiteX1" fmla="*/ 2294433 w 2294433"/>
              <a:gd name="connsiteY1" fmla="*/ 0 h 3635827"/>
              <a:gd name="connsiteX2" fmla="*/ 1609697 w 2294433"/>
              <a:gd name="connsiteY2" fmla="*/ 3635827 h 3635827"/>
              <a:gd name="connsiteX3" fmla="*/ 0 w 2294433"/>
              <a:gd name="connsiteY3" fmla="*/ 3601802 h 3635827"/>
              <a:gd name="connsiteX4" fmla="*/ 0 w 2294433"/>
              <a:gd name="connsiteY4" fmla="*/ 0 h 3635827"/>
              <a:gd name="connsiteX0" fmla="*/ 0 w 2311445"/>
              <a:gd name="connsiteY0" fmla="*/ 4253 h 3640080"/>
              <a:gd name="connsiteX1" fmla="*/ 2311445 w 2311445"/>
              <a:gd name="connsiteY1" fmla="*/ 0 h 3640080"/>
              <a:gd name="connsiteX2" fmla="*/ 1609697 w 2311445"/>
              <a:gd name="connsiteY2" fmla="*/ 3640080 h 3640080"/>
              <a:gd name="connsiteX3" fmla="*/ 0 w 2311445"/>
              <a:gd name="connsiteY3" fmla="*/ 3606055 h 3640080"/>
              <a:gd name="connsiteX4" fmla="*/ 0 w 2311445"/>
              <a:gd name="connsiteY4" fmla="*/ 4253 h 3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1445" h="3640080">
                <a:moveTo>
                  <a:pt x="0" y="4253"/>
                </a:moveTo>
                <a:lnTo>
                  <a:pt x="2311445" y="0"/>
                </a:lnTo>
                <a:lnTo>
                  <a:pt x="1609697" y="3640080"/>
                </a:lnTo>
                <a:lnTo>
                  <a:pt x="0" y="3606055"/>
                </a:lnTo>
                <a:lnTo>
                  <a:pt x="0" y="4253"/>
                </a:lnTo>
                <a:close/>
              </a:path>
            </a:pathLst>
          </a:custGeom>
          <a:noFill/>
          <a:ln w="19050">
            <a:solidFill>
              <a:srgbClr val="F960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1" name="Freeform: Shape 10">
            <a:extLst>
              <a:ext uri="{FF2B5EF4-FFF2-40B4-BE49-F238E27FC236}">
                <a16:creationId xmlns:a16="http://schemas.microsoft.com/office/drawing/2014/main" id="{19FF3CA5-99EE-4827-94A7-C2553D97F34B}"/>
              </a:ext>
            </a:extLst>
          </p:cNvPr>
          <p:cNvSpPr/>
          <p:nvPr userDrawn="1"/>
        </p:nvSpPr>
        <p:spPr>
          <a:xfrm rot="10800000">
            <a:off x="1977793" y="1167046"/>
            <a:ext cx="3338108" cy="5232876"/>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5122675" y="5224369"/>
                </a:lnTo>
                <a:lnTo>
                  <a:pt x="368812" y="5232876"/>
                </a:lnTo>
                <a:cubicBezTo>
                  <a:pt x="368920" y="5232446"/>
                  <a:pt x="369027" y="5232015"/>
                  <a:pt x="369135" y="5231585"/>
                </a:cubicBezTo>
                <a:lnTo>
                  <a:pt x="0" y="5231585"/>
                </a:lnTo>
                <a:lnTo>
                  <a:pt x="0" y="0"/>
                </a:ln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22" name="Rectangle 21">
            <a:extLst>
              <a:ext uri="{FF2B5EF4-FFF2-40B4-BE49-F238E27FC236}">
                <a16:creationId xmlns:a16="http://schemas.microsoft.com/office/drawing/2014/main" id="{2C690320-5C01-4AB3-AFEB-1210C45CC878}"/>
              </a:ext>
            </a:extLst>
          </p:cNvPr>
          <p:cNvSpPr/>
          <p:nvPr userDrawn="1"/>
        </p:nvSpPr>
        <p:spPr>
          <a:xfrm>
            <a:off x="0" y="4082905"/>
            <a:ext cx="2677623" cy="2901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Tree>
    <p:extLst>
      <p:ext uri="{BB962C8B-B14F-4D97-AF65-F5344CB8AC3E}">
        <p14:creationId xmlns:p14="http://schemas.microsoft.com/office/powerpoint/2010/main" val="3613866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3405A09-60A8-4D90-9C0D-13056BF101B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25428"/>
            <a:ext cx="3037221" cy="5187301"/>
          </a:xfrm>
          <a:custGeom>
            <a:avLst/>
            <a:gdLst>
              <a:gd name="connsiteX0" fmla="*/ 0 w 3037221"/>
              <a:gd name="connsiteY0" fmla="*/ 0 h 5187301"/>
              <a:gd name="connsiteX1" fmla="*/ 1446296 w 3037221"/>
              <a:gd name="connsiteY1" fmla="*/ 0 h 5187301"/>
              <a:gd name="connsiteX2" fmla="*/ 1446296 w 3037221"/>
              <a:gd name="connsiteY2" fmla="*/ 1291 h 5187301"/>
              <a:gd name="connsiteX3" fmla="*/ 3037221 w 3037221"/>
              <a:gd name="connsiteY3" fmla="*/ 1291 h 5187301"/>
              <a:gd name="connsiteX4" fmla="*/ 2495878 w 3037221"/>
              <a:gd name="connsiteY4" fmla="*/ 5187301 h 5187301"/>
              <a:gd name="connsiteX5" fmla="*/ 0 w 3037221"/>
              <a:gd name="connsiteY5" fmla="*/ 5187301 h 518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7221" h="5187301">
                <a:moveTo>
                  <a:pt x="0" y="0"/>
                </a:moveTo>
                <a:lnTo>
                  <a:pt x="1446296" y="0"/>
                </a:lnTo>
                <a:lnTo>
                  <a:pt x="1446296" y="1291"/>
                </a:lnTo>
                <a:lnTo>
                  <a:pt x="3037221" y="1291"/>
                </a:lnTo>
                <a:lnTo>
                  <a:pt x="2495878" y="5187301"/>
                </a:lnTo>
                <a:lnTo>
                  <a:pt x="0" y="5187301"/>
                </a:lnTo>
                <a:close/>
              </a:path>
            </a:pathLst>
          </a:custGeom>
        </p:spPr>
      </p:pic>
      <p:sp>
        <p:nvSpPr>
          <p:cNvPr id="3" name="Text Placeholder 2">
            <a:extLst>
              <a:ext uri="{FF2B5EF4-FFF2-40B4-BE49-F238E27FC236}">
                <a16:creationId xmlns:a16="http://schemas.microsoft.com/office/drawing/2014/main" id="{D464415F-CBE1-4B48-9CCD-7E01EED552C6}"/>
              </a:ext>
            </a:extLst>
          </p:cNvPr>
          <p:cNvSpPr>
            <a:spLocks noGrp="1"/>
          </p:cNvSpPr>
          <p:nvPr>
            <p:ph type="body" idx="1"/>
          </p:nvPr>
        </p:nvSpPr>
        <p:spPr>
          <a:xfrm>
            <a:off x="6937483" y="4589952"/>
            <a:ext cx="4486522" cy="513954"/>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174EC737-8495-4B73-BB41-0DA9DCDC6C79}"/>
              </a:ext>
            </a:extLst>
          </p:cNvPr>
          <p:cNvSpPr>
            <a:spLocks noGrp="1"/>
          </p:cNvSpPr>
          <p:nvPr>
            <p:ph type="ftr" sz="quarter" idx="11"/>
          </p:nvPr>
        </p:nvSpPr>
        <p:spPr/>
        <p:txBody>
          <a:bodyPr/>
          <a:lstStyle/>
          <a:p>
            <a:r>
              <a:rPr lang="ro-RO"/>
              <a:t>TIMISOARA  2025</a:t>
            </a:r>
            <a:endParaRPr lang="ro-RO" dirty="0"/>
          </a:p>
        </p:txBody>
      </p:sp>
      <p:sp>
        <p:nvSpPr>
          <p:cNvPr id="2" name="Title 1">
            <a:extLst>
              <a:ext uri="{FF2B5EF4-FFF2-40B4-BE49-F238E27FC236}">
                <a16:creationId xmlns:a16="http://schemas.microsoft.com/office/drawing/2014/main" id="{5C5941B0-D27E-4CBB-8CDF-5A0B36AD6B5C}"/>
              </a:ext>
            </a:extLst>
          </p:cNvPr>
          <p:cNvSpPr>
            <a:spLocks noGrp="1"/>
          </p:cNvSpPr>
          <p:nvPr>
            <p:ph type="title"/>
          </p:nvPr>
        </p:nvSpPr>
        <p:spPr>
          <a:xfrm>
            <a:off x="5596978" y="1761621"/>
            <a:ext cx="5786593" cy="2646019"/>
          </a:xfrm>
          <a:solidFill>
            <a:schemeClr val="bg1"/>
          </a:solidFill>
        </p:spPr>
        <p:txBody>
          <a:bodyPr anchor="b"/>
          <a:lstStyle>
            <a:lvl1pPr>
              <a:defRPr sz="6000">
                <a:solidFill>
                  <a:srgbClr val="F96012"/>
                </a:solidFill>
              </a:defRPr>
            </a:lvl1pPr>
          </a:lstStyle>
          <a:p>
            <a:r>
              <a:rPr lang="en-US" dirty="0"/>
              <a:t>Click to edit Master title style</a:t>
            </a:r>
            <a:endParaRPr lang="ro-RO" dirty="0"/>
          </a:p>
        </p:txBody>
      </p:sp>
      <p:pic>
        <p:nvPicPr>
          <p:cNvPr id="13" name="Graphic 12">
            <a:extLst>
              <a:ext uri="{FF2B5EF4-FFF2-40B4-BE49-F238E27FC236}">
                <a16:creationId xmlns:a16="http://schemas.microsoft.com/office/drawing/2014/main" id="{2630CC36-D690-4747-95B8-4A27B690891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51598" y="198231"/>
            <a:ext cx="1372429" cy="1382232"/>
          </a:xfrm>
          <a:prstGeom prst="rect">
            <a:avLst/>
          </a:prstGeom>
          <a:effectLst/>
        </p:spPr>
      </p:pic>
      <p:sp>
        <p:nvSpPr>
          <p:cNvPr id="17" name="Rectangle 16">
            <a:extLst>
              <a:ext uri="{FF2B5EF4-FFF2-40B4-BE49-F238E27FC236}">
                <a16:creationId xmlns:a16="http://schemas.microsoft.com/office/drawing/2014/main" id="{17A3C1AE-DB34-4048-82BD-26CE63B4E223}"/>
              </a:ext>
            </a:extLst>
          </p:cNvPr>
          <p:cNvSpPr/>
          <p:nvPr userDrawn="1"/>
        </p:nvSpPr>
        <p:spPr>
          <a:xfrm>
            <a:off x="691567" y="1041018"/>
            <a:ext cx="2311445" cy="3640080"/>
          </a:xfrm>
          <a:custGeom>
            <a:avLst/>
            <a:gdLst>
              <a:gd name="connsiteX0" fmla="*/ 0 w 2307192"/>
              <a:gd name="connsiteY0" fmla="*/ 0 h 3601802"/>
              <a:gd name="connsiteX1" fmla="*/ 2307192 w 2307192"/>
              <a:gd name="connsiteY1" fmla="*/ 0 h 3601802"/>
              <a:gd name="connsiteX2" fmla="*/ 2307192 w 2307192"/>
              <a:gd name="connsiteY2" fmla="*/ 3601802 h 3601802"/>
              <a:gd name="connsiteX3" fmla="*/ 0 w 2307192"/>
              <a:gd name="connsiteY3" fmla="*/ 3601802 h 3601802"/>
              <a:gd name="connsiteX4" fmla="*/ 0 w 2307192"/>
              <a:gd name="connsiteY4" fmla="*/ 0 h 3601802"/>
              <a:gd name="connsiteX0" fmla="*/ 0 w 2307192"/>
              <a:gd name="connsiteY0" fmla="*/ 0 h 3614561"/>
              <a:gd name="connsiteX1" fmla="*/ 2307192 w 2307192"/>
              <a:gd name="connsiteY1" fmla="*/ 0 h 3614561"/>
              <a:gd name="connsiteX2" fmla="*/ 1486359 w 2307192"/>
              <a:gd name="connsiteY2" fmla="*/ 3614561 h 3614561"/>
              <a:gd name="connsiteX3" fmla="*/ 0 w 2307192"/>
              <a:gd name="connsiteY3" fmla="*/ 3601802 h 3614561"/>
              <a:gd name="connsiteX4" fmla="*/ 0 w 2307192"/>
              <a:gd name="connsiteY4" fmla="*/ 0 h 3614561"/>
              <a:gd name="connsiteX0" fmla="*/ 0 w 2298686"/>
              <a:gd name="connsiteY0" fmla="*/ 0 h 3614561"/>
              <a:gd name="connsiteX1" fmla="*/ 2298686 w 2298686"/>
              <a:gd name="connsiteY1" fmla="*/ 4253 h 3614561"/>
              <a:gd name="connsiteX2" fmla="*/ 1486359 w 2298686"/>
              <a:gd name="connsiteY2" fmla="*/ 3614561 h 3614561"/>
              <a:gd name="connsiteX3" fmla="*/ 0 w 2298686"/>
              <a:gd name="connsiteY3" fmla="*/ 3601802 h 3614561"/>
              <a:gd name="connsiteX4" fmla="*/ 0 w 2298686"/>
              <a:gd name="connsiteY4" fmla="*/ 0 h 3614561"/>
              <a:gd name="connsiteX0" fmla="*/ 0 w 2294433"/>
              <a:gd name="connsiteY0" fmla="*/ 0 h 3614561"/>
              <a:gd name="connsiteX1" fmla="*/ 2294433 w 2294433"/>
              <a:gd name="connsiteY1" fmla="*/ 0 h 3614561"/>
              <a:gd name="connsiteX2" fmla="*/ 1486359 w 2294433"/>
              <a:gd name="connsiteY2" fmla="*/ 3614561 h 3614561"/>
              <a:gd name="connsiteX3" fmla="*/ 0 w 2294433"/>
              <a:gd name="connsiteY3" fmla="*/ 3601802 h 3614561"/>
              <a:gd name="connsiteX4" fmla="*/ 0 w 2294433"/>
              <a:gd name="connsiteY4" fmla="*/ 0 h 3614561"/>
              <a:gd name="connsiteX0" fmla="*/ 0 w 2294433"/>
              <a:gd name="connsiteY0" fmla="*/ 0 h 3635827"/>
              <a:gd name="connsiteX1" fmla="*/ 2294433 w 2294433"/>
              <a:gd name="connsiteY1" fmla="*/ 0 h 3635827"/>
              <a:gd name="connsiteX2" fmla="*/ 1609697 w 2294433"/>
              <a:gd name="connsiteY2" fmla="*/ 3635827 h 3635827"/>
              <a:gd name="connsiteX3" fmla="*/ 0 w 2294433"/>
              <a:gd name="connsiteY3" fmla="*/ 3601802 h 3635827"/>
              <a:gd name="connsiteX4" fmla="*/ 0 w 2294433"/>
              <a:gd name="connsiteY4" fmla="*/ 0 h 3635827"/>
              <a:gd name="connsiteX0" fmla="*/ 0 w 2311445"/>
              <a:gd name="connsiteY0" fmla="*/ 4253 h 3640080"/>
              <a:gd name="connsiteX1" fmla="*/ 2311445 w 2311445"/>
              <a:gd name="connsiteY1" fmla="*/ 0 h 3640080"/>
              <a:gd name="connsiteX2" fmla="*/ 1609697 w 2311445"/>
              <a:gd name="connsiteY2" fmla="*/ 3640080 h 3640080"/>
              <a:gd name="connsiteX3" fmla="*/ 0 w 2311445"/>
              <a:gd name="connsiteY3" fmla="*/ 3606055 h 3640080"/>
              <a:gd name="connsiteX4" fmla="*/ 0 w 2311445"/>
              <a:gd name="connsiteY4" fmla="*/ 4253 h 3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1445" h="3640080">
                <a:moveTo>
                  <a:pt x="0" y="4253"/>
                </a:moveTo>
                <a:lnTo>
                  <a:pt x="2311445" y="0"/>
                </a:lnTo>
                <a:lnTo>
                  <a:pt x="1609697" y="3640080"/>
                </a:lnTo>
                <a:lnTo>
                  <a:pt x="0" y="3606055"/>
                </a:lnTo>
                <a:lnTo>
                  <a:pt x="0" y="4253"/>
                </a:lnTo>
                <a:close/>
              </a:path>
            </a:pathLst>
          </a:custGeom>
          <a:noFill/>
          <a:ln w="19050">
            <a:solidFill>
              <a:srgbClr val="F960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1" name="Freeform: Shape 10">
            <a:extLst>
              <a:ext uri="{FF2B5EF4-FFF2-40B4-BE49-F238E27FC236}">
                <a16:creationId xmlns:a16="http://schemas.microsoft.com/office/drawing/2014/main" id="{19FF3CA5-99EE-4827-94A7-C2553D97F34B}"/>
              </a:ext>
            </a:extLst>
          </p:cNvPr>
          <p:cNvSpPr/>
          <p:nvPr userDrawn="1"/>
        </p:nvSpPr>
        <p:spPr>
          <a:xfrm rot="10800000">
            <a:off x="1977793" y="1167046"/>
            <a:ext cx="3338108" cy="5232876"/>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5122675" y="5224369"/>
                </a:lnTo>
                <a:lnTo>
                  <a:pt x="368812" y="5232876"/>
                </a:lnTo>
                <a:cubicBezTo>
                  <a:pt x="368920" y="5232446"/>
                  <a:pt x="369027" y="5232015"/>
                  <a:pt x="369135" y="5231585"/>
                </a:cubicBezTo>
                <a:lnTo>
                  <a:pt x="0" y="5231585"/>
                </a:lnTo>
                <a:lnTo>
                  <a:pt x="0" y="0"/>
                </a:ln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22" name="Rectangle 21">
            <a:extLst>
              <a:ext uri="{FF2B5EF4-FFF2-40B4-BE49-F238E27FC236}">
                <a16:creationId xmlns:a16="http://schemas.microsoft.com/office/drawing/2014/main" id="{2C690320-5C01-4AB3-AFEB-1210C45CC878}"/>
              </a:ext>
            </a:extLst>
          </p:cNvPr>
          <p:cNvSpPr/>
          <p:nvPr userDrawn="1"/>
        </p:nvSpPr>
        <p:spPr>
          <a:xfrm>
            <a:off x="0" y="4082905"/>
            <a:ext cx="2677623" cy="2901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Tree>
    <p:extLst>
      <p:ext uri="{BB962C8B-B14F-4D97-AF65-F5344CB8AC3E}">
        <p14:creationId xmlns:p14="http://schemas.microsoft.com/office/powerpoint/2010/main" val="4026933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3405A09-60A8-4D90-9C0D-13056BF101B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625428"/>
            <a:ext cx="3037221" cy="5187301"/>
          </a:xfrm>
          <a:custGeom>
            <a:avLst/>
            <a:gdLst>
              <a:gd name="connsiteX0" fmla="*/ 0 w 3037221"/>
              <a:gd name="connsiteY0" fmla="*/ 0 h 5187301"/>
              <a:gd name="connsiteX1" fmla="*/ 1446296 w 3037221"/>
              <a:gd name="connsiteY1" fmla="*/ 0 h 5187301"/>
              <a:gd name="connsiteX2" fmla="*/ 1446296 w 3037221"/>
              <a:gd name="connsiteY2" fmla="*/ 1291 h 5187301"/>
              <a:gd name="connsiteX3" fmla="*/ 3037221 w 3037221"/>
              <a:gd name="connsiteY3" fmla="*/ 1291 h 5187301"/>
              <a:gd name="connsiteX4" fmla="*/ 2495878 w 3037221"/>
              <a:gd name="connsiteY4" fmla="*/ 5187301 h 5187301"/>
              <a:gd name="connsiteX5" fmla="*/ 0 w 3037221"/>
              <a:gd name="connsiteY5" fmla="*/ 5187301 h 518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7221" h="5187301">
                <a:moveTo>
                  <a:pt x="0" y="0"/>
                </a:moveTo>
                <a:lnTo>
                  <a:pt x="1446296" y="0"/>
                </a:lnTo>
                <a:lnTo>
                  <a:pt x="1446296" y="1291"/>
                </a:lnTo>
                <a:lnTo>
                  <a:pt x="3037221" y="1291"/>
                </a:lnTo>
                <a:lnTo>
                  <a:pt x="2495878" y="5187301"/>
                </a:lnTo>
                <a:lnTo>
                  <a:pt x="0" y="5187301"/>
                </a:lnTo>
                <a:close/>
              </a:path>
            </a:pathLst>
          </a:custGeom>
        </p:spPr>
      </p:pic>
      <p:sp>
        <p:nvSpPr>
          <p:cNvPr id="3" name="Text Placeholder 2">
            <a:extLst>
              <a:ext uri="{FF2B5EF4-FFF2-40B4-BE49-F238E27FC236}">
                <a16:creationId xmlns:a16="http://schemas.microsoft.com/office/drawing/2014/main" id="{D464415F-CBE1-4B48-9CCD-7E01EED552C6}"/>
              </a:ext>
            </a:extLst>
          </p:cNvPr>
          <p:cNvSpPr>
            <a:spLocks noGrp="1"/>
          </p:cNvSpPr>
          <p:nvPr>
            <p:ph type="body" idx="1"/>
          </p:nvPr>
        </p:nvSpPr>
        <p:spPr>
          <a:xfrm>
            <a:off x="6937483" y="4589952"/>
            <a:ext cx="4486522" cy="513954"/>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174EC737-8495-4B73-BB41-0DA9DCDC6C79}"/>
              </a:ext>
            </a:extLst>
          </p:cNvPr>
          <p:cNvSpPr>
            <a:spLocks noGrp="1"/>
          </p:cNvSpPr>
          <p:nvPr>
            <p:ph type="ftr" sz="quarter" idx="11"/>
          </p:nvPr>
        </p:nvSpPr>
        <p:spPr/>
        <p:txBody>
          <a:bodyPr/>
          <a:lstStyle/>
          <a:p>
            <a:r>
              <a:rPr lang="ro-RO"/>
              <a:t>TIMISOARA  2025</a:t>
            </a:r>
            <a:endParaRPr lang="ro-RO" dirty="0"/>
          </a:p>
        </p:txBody>
      </p:sp>
      <p:sp>
        <p:nvSpPr>
          <p:cNvPr id="2" name="Title 1">
            <a:extLst>
              <a:ext uri="{FF2B5EF4-FFF2-40B4-BE49-F238E27FC236}">
                <a16:creationId xmlns:a16="http://schemas.microsoft.com/office/drawing/2014/main" id="{5C5941B0-D27E-4CBB-8CDF-5A0B36AD6B5C}"/>
              </a:ext>
            </a:extLst>
          </p:cNvPr>
          <p:cNvSpPr>
            <a:spLocks noGrp="1"/>
          </p:cNvSpPr>
          <p:nvPr>
            <p:ph type="title"/>
          </p:nvPr>
        </p:nvSpPr>
        <p:spPr>
          <a:xfrm>
            <a:off x="5596978" y="1761621"/>
            <a:ext cx="5786593" cy="2646019"/>
          </a:xfrm>
          <a:solidFill>
            <a:schemeClr val="bg1"/>
          </a:solidFill>
        </p:spPr>
        <p:txBody>
          <a:bodyPr anchor="b"/>
          <a:lstStyle>
            <a:lvl1pPr>
              <a:defRPr sz="6000">
                <a:solidFill>
                  <a:srgbClr val="F96012"/>
                </a:solidFill>
              </a:defRPr>
            </a:lvl1pPr>
          </a:lstStyle>
          <a:p>
            <a:r>
              <a:rPr lang="en-US" dirty="0"/>
              <a:t>Click to edit Master title style</a:t>
            </a:r>
            <a:endParaRPr lang="ro-RO" dirty="0"/>
          </a:p>
        </p:txBody>
      </p:sp>
      <p:pic>
        <p:nvPicPr>
          <p:cNvPr id="13" name="Graphic 12">
            <a:extLst>
              <a:ext uri="{FF2B5EF4-FFF2-40B4-BE49-F238E27FC236}">
                <a16:creationId xmlns:a16="http://schemas.microsoft.com/office/drawing/2014/main" id="{2630CC36-D690-4747-95B8-4A27B690891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51598" y="198231"/>
            <a:ext cx="1372429" cy="1382232"/>
          </a:xfrm>
          <a:prstGeom prst="rect">
            <a:avLst/>
          </a:prstGeom>
          <a:effectLst/>
        </p:spPr>
      </p:pic>
      <p:sp>
        <p:nvSpPr>
          <p:cNvPr id="17" name="Rectangle 16">
            <a:extLst>
              <a:ext uri="{FF2B5EF4-FFF2-40B4-BE49-F238E27FC236}">
                <a16:creationId xmlns:a16="http://schemas.microsoft.com/office/drawing/2014/main" id="{17A3C1AE-DB34-4048-82BD-26CE63B4E223}"/>
              </a:ext>
            </a:extLst>
          </p:cNvPr>
          <p:cNvSpPr/>
          <p:nvPr userDrawn="1"/>
        </p:nvSpPr>
        <p:spPr>
          <a:xfrm>
            <a:off x="691567" y="1041018"/>
            <a:ext cx="2311445" cy="3640080"/>
          </a:xfrm>
          <a:custGeom>
            <a:avLst/>
            <a:gdLst>
              <a:gd name="connsiteX0" fmla="*/ 0 w 2307192"/>
              <a:gd name="connsiteY0" fmla="*/ 0 h 3601802"/>
              <a:gd name="connsiteX1" fmla="*/ 2307192 w 2307192"/>
              <a:gd name="connsiteY1" fmla="*/ 0 h 3601802"/>
              <a:gd name="connsiteX2" fmla="*/ 2307192 w 2307192"/>
              <a:gd name="connsiteY2" fmla="*/ 3601802 h 3601802"/>
              <a:gd name="connsiteX3" fmla="*/ 0 w 2307192"/>
              <a:gd name="connsiteY3" fmla="*/ 3601802 h 3601802"/>
              <a:gd name="connsiteX4" fmla="*/ 0 w 2307192"/>
              <a:gd name="connsiteY4" fmla="*/ 0 h 3601802"/>
              <a:gd name="connsiteX0" fmla="*/ 0 w 2307192"/>
              <a:gd name="connsiteY0" fmla="*/ 0 h 3614561"/>
              <a:gd name="connsiteX1" fmla="*/ 2307192 w 2307192"/>
              <a:gd name="connsiteY1" fmla="*/ 0 h 3614561"/>
              <a:gd name="connsiteX2" fmla="*/ 1486359 w 2307192"/>
              <a:gd name="connsiteY2" fmla="*/ 3614561 h 3614561"/>
              <a:gd name="connsiteX3" fmla="*/ 0 w 2307192"/>
              <a:gd name="connsiteY3" fmla="*/ 3601802 h 3614561"/>
              <a:gd name="connsiteX4" fmla="*/ 0 w 2307192"/>
              <a:gd name="connsiteY4" fmla="*/ 0 h 3614561"/>
              <a:gd name="connsiteX0" fmla="*/ 0 w 2298686"/>
              <a:gd name="connsiteY0" fmla="*/ 0 h 3614561"/>
              <a:gd name="connsiteX1" fmla="*/ 2298686 w 2298686"/>
              <a:gd name="connsiteY1" fmla="*/ 4253 h 3614561"/>
              <a:gd name="connsiteX2" fmla="*/ 1486359 w 2298686"/>
              <a:gd name="connsiteY2" fmla="*/ 3614561 h 3614561"/>
              <a:gd name="connsiteX3" fmla="*/ 0 w 2298686"/>
              <a:gd name="connsiteY3" fmla="*/ 3601802 h 3614561"/>
              <a:gd name="connsiteX4" fmla="*/ 0 w 2298686"/>
              <a:gd name="connsiteY4" fmla="*/ 0 h 3614561"/>
              <a:gd name="connsiteX0" fmla="*/ 0 w 2294433"/>
              <a:gd name="connsiteY0" fmla="*/ 0 h 3614561"/>
              <a:gd name="connsiteX1" fmla="*/ 2294433 w 2294433"/>
              <a:gd name="connsiteY1" fmla="*/ 0 h 3614561"/>
              <a:gd name="connsiteX2" fmla="*/ 1486359 w 2294433"/>
              <a:gd name="connsiteY2" fmla="*/ 3614561 h 3614561"/>
              <a:gd name="connsiteX3" fmla="*/ 0 w 2294433"/>
              <a:gd name="connsiteY3" fmla="*/ 3601802 h 3614561"/>
              <a:gd name="connsiteX4" fmla="*/ 0 w 2294433"/>
              <a:gd name="connsiteY4" fmla="*/ 0 h 3614561"/>
              <a:gd name="connsiteX0" fmla="*/ 0 w 2294433"/>
              <a:gd name="connsiteY0" fmla="*/ 0 h 3635827"/>
              <a:gd name="connsiteX1" fmla="*/ 2294433 w 2294433"/>
              <a:gd name="connsiteY1" fmla="*/ 0 h 3635827"/>
              <a:gd name="connsiteX2" fmla="*/ 1609697 w 2294433"/>
              <a:gd name="connsiteY2" fmla="*/ 3635827 h 3635827"/>
              <a:gd name="connsiteX3" fmla="*/ 0 w 2294433"/>
              <a:gd name="connsiteY3" fmla="*/ 3601802 h 3635827"/>
              <a:gd name="connsiteX4" fmla="*/ 0 w 2294433"/>
              <a:gd name="connsiteY4" fmla="*/ 0 h 3635827"/>
              <a:gd name="connsiteX0" fmla="*/ 0 w 2311445"/>
              <a:gd name="connsiteY0" fmla="*/ 4253 h 3640080"/>
              <a:gd name="connsiteX1" fmla="*/ 2311445 w 2311445"/>
              <a:gd name="connsiteY1" fmla="*/ 0 h 3640080"/>
              <a:gd name="connsiteX2" fmla="*/ 1609697 w 2311445"/>
              <a:gd name="connsiteY2" fmla="*/ 3640080 h 3640080"/>
              <a:gd name="connsiteX3" fmla="*/ 0 w 2311445"/>
              <a:gd name="connsiteY3" fmla="*/ 3606055 h 3640080"/>
              <a:gd name="connsiteX4" fmla="*/ 0 w 2311445"/>
              <a:gd name="connsiteY4" fmla="*/ 4253 h 3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1445" h="3640080">
                <a:moveTo>
                  <a:pt x="0" y="4253"/>
                </a:moveTo>
                <a:lnTo>
                  <a:pt x="2311445" y="0"/>
                </a:lnTo>
                <a:lnTo>
                  <a:pt x="1609697" y="3640080"/>
                </a:lnTo>
                <a:lnTo>
                  <a:pt x="0" y="3606055"/>
                </a:lnTo>
                <a:lnTo>
                  <a:pt x="0" y="4253"/>
                </a:lnTo>
                <a:close/>
              </a:path>
            </a:pathLst>
          </a:custGeom>
          <a:noFill/>
          <a:ln w="19050">
            <a:solidFill>
              <a:srgbClr val="F960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1" name="Freeform: Shape 10">
            <a:extLst>
              <a:ext uri="{FF2B5EF4-FFF2-40B4-BE49-F238E27FC236}">
                <a16:creationId xmlns:a16="http://schemas.microsoft.com/office/drawing/2014/main" id="{19FF3CA5-99EE-4827-94A7-C2553D97F34B}"/>
              </a:ext>
            </a:extLst>
          </p:cNvPr>
          <p:cNvSpPr/>
          <p:nvPr userDrawn="1"/>
        </p:nvSpPr>
        <p:spPr>
          <a:xfrm rot="10800000">
            <a:off x="1977793" y="1167046"/>
            <a:ext cx="3338108" cy="5232876"/>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5122675" y="5224369"/>
                </a:lnTo>
                <a:lnTo>
                  <a:pt x="368812" y="5232876"/>
                </a:lnTo>
                <a:cubicBezTo>
                  <a:pt x="368920" y="5232446"/>
                  <a:pt x="369027" y="5232015"/>
                  <a:pt x="369135" y="5231585"/>
                </a:cubicBezTo>
                <a:lnTo>
                  <a:pt x="0" y="5231585"/>
                </a:lnTo>
                <a:lnTo>
                  <a:pt x="0" y="0"/>
                </a:ln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pic>
        <p:nvPicPr>
          <p:cNvPr id="4" name="Picture 3">
            <a:extLst>
              <a:ext uri="{FF2B5EF4-FFF2-40B4-BE49-F238E27FC236}">
                <a16:creationId xmlns:a16="http://schemas.microsoft.com/office/drawing/2014/main" id="{0EC857BE-E1C5-486E-BC29-D94552FFD90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337936" y="4827629"/>
            <a:ext cx="1785848" cy="1392960"/>
          </a:xfrm>
          <a:prstGeom prst="rect">
            <a:avLst/>
          </a:prstGeom>
        </p:spPr>
      </p:pic>
    </p:spTree>
    <p:extLst>
      <p:ext uri="{BB962C8B-B14F-4D97-AF65-F5344CB8AC3E}">
        <p14:creationId xmlns:p14="http://schemas.microsoft.com/office/powerpoint/2010/main" val="28686457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3405A09-60A8-4D90-9C0D-13056BF101B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25428"/>
            <a:ext cx="3037221" cy="5187301"/>
          </a:xfrm>
          <a:custGeom>
            <a:avLst/>
            <a:gdLst>
              <a:gd name="connsiteX0" fmla="*/ 0 w 3037221"/>
              <a:gd name="connsiteY0" fmla="*/ 0 h 5187301"/>
              <a:gd name="connsiteX1" fmla="*/ 1446296 w 3037221"/>
              <a:gd name="connsiteY1" fmla="*/ 0 h 5187301"/>
              <a:gd name="connsiteX2" fmla="*/ 1446296 w 3037221"/>
              <a:gd name="connsiteY2" fmla="*/ 1291 h 5187301"/>
              <a:gd name="connsiteX3" fmla="*/ 3037221 w 3037221"/>
              <a:gd name="connsiteY3" fmla="*/ 1291 h 5187301"/>
              <a:gd name="connsiteX4" fmla="*/ 2495878 w 3037221"/>
              <a:gd name="connsiteY4" fmla="*/ 5187301 h 5187301"/>
              <a:gd name="connsiteX5" fmla="*/ 0 w 3037221"/>
              <a:gd name="connsiteY5" fmla="*/ 5187301 h 518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7221" h="5187301">
                <a:moveTo>
                  <a:pt x="0" y="0"/>
                </a:moveTo>
                <a:lnTo>
                  <a:pt x="1446296" y="0"/>
                </a:lnTo>
                <a:lnTo>
                  <a:pt x="1446296" y="1291"/>
                </a:lnTo>
                <a:lnTo>
                  <a:pt x="3037221" y="1291"/>
                </a:lnTo>
                <a:lnTo>
                  <a:pt x="2495878" y="5187301"/>
                </a:lnTo>
                <a:lnTo>
                  <a:pt x="0" y="5187301"/>
                </a:lnTo>
                <a:close/>
              </a:path>
            </a:pathLst>
          </a:custGeom>
        </p:spPr>
      </p:pic>
      <p:sp>
        <p:nvSpPr>
          <p:cNvPr id="3" name="Text Placeholder 2">
            <a:extLst>
              <a:ext uri="{FF2B5EF4-FFF2-40B4-BE49-F238E27FC236}">
                <a16:creationId xmlns:a16="http://schemas.microsoft.com/office/drawing/2014/main" id="{D464415F-CBE1-4B48-9CCD-7E01EED552C6}"/>
              </a:ext>
            </a:extLst>
          </p:cNvPr>
          <p:cNvSpPr>
            <a:spLocks noGrp="1"/>
          </p:cNvSpPr>
          <p:nvPr>
            <p:ph type="body" idx="1"/>
          </p:nvPr>
        </p:nvSpPr>
        <p:spPr>
          <a:xfrm>
            <a:off x="6937483" y="4589952"/>
            <a:ext cx="4486522" cy="513954"/>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174EC737-8495-4B73-BB41-0DA9DCDC6C79}"/>
              </a:ext>
            </a:extLst>
          </p:cNvPr>
          <p:cNvSpPr>
            <a:spLocks noGrp="1"/>
          </p:cNvSpPr>
          <p:nvPr>
            <p:ph type="ftr" sz="quarter" idx="11"/>
          </p:nvPr>
        </p:nvSpPr>
        <p:spPr/>
        <p:txBody>
          <a:bodyPr/>
          <a:lstStyle/>
          <a:p>
            <a:r>
              <a:rPr lang="ro-RO"/>
              <a:t>TIMISOARA  2025</a:t>
            </a:r>
            <a:endParaRPr lang="ro-RO" dirty="0"/>
          </a:p>
        </p:txBody>
      </p:sp>
      <p:sp>
        <p:nvSpPr>
          <p:cNvPr id="2" name="Title 1">
            <a:extLst>
              <a:ext uri="{FF2B5EF4-FFF2-40B4-BE49-F238E27FC236}">
                <a16:creationId xmlns:a16="http://schemas.microsoft.com/office/drawing/2014/main" id="{5C5941B0-D27E-4CBB-8CDF-5A0B36AD6B5C}"/>
              </a:ext>
            </a:extLst>
          </p:cNvPr>
          <p:cNvSpPr>
            <a:spLocks noGrp="1"/>
          </p:cNvSpPr>
          <p:nvPr>
            <p:ph type="title"/>
          </p:nvPr>
        </p:nvSpPr>
        <p:spPr>
          <a:xfrm>
            <a:off x="5596978" y="1761621"/>
            <a:ext cx="5786593" cy="2646019"/>
          </a:xfrm>
          <a:solidFill>
            <a:schemeClr val="bg1"/>
          </a:solidFill>
        </p:spPr>
        <p:txBody>
          <a:bodyPr anchor="b"/>
          <a:lstStyle>
            <a:lvl1pPr>
              <a:defRPr sz="6000">
                <a:solidFill>
                  <a:srgbClr val="F96012"/>
                </a:solidFill>
              </a:defRPr>
            </a:lvl1pPr>
          </a:lstStyle>
          <a:p>
            <a:r>
              <a:rPr lang="en-US" dirty="0"/>
              <a:t>Click to edit Master title style</a:t>
            </a:r>
            <a:endParaRPr lang="ro-RO" dirty="0"/>
          </a:p>
        </p:txBody>
      </p:sp>
      <p:pic>
        <p:nvPicPr>
          <p:cNvPr id="13" name="Graphic 12">
            <a:extLst>
              <a:ext uri="{FF2B5EF4-FFF2-40B4-BE49-F238E27FC236}">
                <a16:creationId xmlns:a16="http://schemas.microsoft.com/office/drawing/2014/main" id="{2630CC36-D690-4747-95B8-4A27B690891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51598" y="198231"/>
            <a:ext cx="1372429" cy="1382232"/>
          </a:xfrm>
          <a:prstGeom prst="rect">
            <a:avLst/>
          </a:prstGeom>
          <a:effectLst/>
        </p:spPr>
      </p:pic>
      <p:sp>
        <p:nvSpPr>
          <p:cNvPr id="17" name="Rectangle 16">
            <a:extLst>
              <a:ext uri="{FF2B5EF4-FFF2-40B4-BE49-F238E27FC236}">
                <a16:creationId xmlns:a16="http://schemas.microsoft.com/office/drawing/2014/main" id="{17A3C1AE-DB34-4048-82BD-26CE63B4E223}"/>
              </a:ext>
            </a:extLst>
          </p:cNvPr>
          <p:cNvSpPr/>
          <p:nvPr userDrawn="1"/>
        </p:nvSpPr>
        <p:spPr>
          <a:xfrm>
            <a:off x="691567" y="1041018"/>
            <a:ext cx="2311445" cy="3640080"/>
          </a:xfrm>
          <a:custGeom>
            <a:avLst/>
            <a:gdLst>
              <a:gd name="connsiteX0" fmla="*/ 0 w 2307192"/>
              <a:gd name="connsiteY0" fmla="*/ 0 h 3601802"/>
              <a:gd name="connsiteX1" fmla="*/ 2307192 w 2307192"/>
              <a:gd name="connsiteY1" fmla="*/ 0 h 3601802"/>
              <a:gd name="connsiteX2" fmla="*/ 2307192 w 2307192"/>
              <a:gd name="connsiteY2" fmla="*/ 3601802 h 3601802"/>
              <a:gd name="connsiteX3" fmla="*/ 0 w 2307192"/>
              <a:gd name="connsiteY3" fmla="*/ 3601802 h 3601802"/>
              <a:gd name="connsiteX4" fmla="*/ 0 w 2307192"/>
              <a:gd name="connsiteY4" fmla="*/ 0 h 3601802"/>
              <a:gd name="connsiteX0" fmla="*/ 0 w 2307192"/>
              <a:gd name="connsiteY0" fmla="*/ 0 h 3614561"/>
              <a:gd name="connsiteX1" fmla="*/ 2307192 w 2307192"/>
              <a:gd name="connsiteY1" fmla="*/ 0 h 3614561"/>
              <a:gd name="connsiteX2" fmla="*/ 1486359 w 2307192"/>
              <a:gd name="connsiteY2" fmla="*/ 3614561 h 3614561"/>
              <a:gd name="connsiteX3" fmla="*/ 0 w 2307192"/>
              <a:gd name="connsiteY3" fmla="*/ 3601802 h 3614561"/>
              <a:gd name="connsiteX4" fmla="*/ 0 w 2307192"/>
              <a:gd name="connsiteY4" fmla="*/ 0 h 3614561"/>
              <a:gd name="connsiteX0" fmla="*/ 0 w 2298686"/>
              <a:gd name="connsiteY0" fmla="*/ 0 h 3614561"/>
              <a:gd name="connsiteX1" fmla="*/ 2298686 w 2298686"/>
              <a:gd name="connsiteY1" fmla="*/ 4253 h 3614561"/>
              <a:gd name="connsiteX2" fmla="*/ 1486359 w 2298686"/>
              <a:gd name="connsiteY2" fmla="*/ 3614561 h 3614561"/>
              <a:gd name="connsiteX3" fmla="*/ 0 w 2298686"/>
              <a:gd name="connsiteY3" fmla="*/ 3601802 h 3614561"/>
              <a:gd name="connsiteX4" fmla="*/ 0 w 2298686"/>
              <a:gd name="connsiteY4" fmla="*/ 0 h 3614561"/>
              <a:gd name="connsiteX0" fmla="*/ 0 w 2294433"/>
              <a:gd name="connsiteY0" fmla="*/ 0 h 3614561"/>
              <a:gd name="connsiteX1" fmla="*/ 2294433 w 2294433"/>
              <a:gd name="connsiteY1" fmla="*/ 0 h 3614561"/>
              <a:gd name="connsiteX2" fmla="*/ 1486359 w 2294433"/>
              <a:gd name="connsiteY2" fmla="*/ 3614561 h 3614561"/>
              <a:gd name="connsiteX3" fmla="*/ 0 w 2294433"/>
              <a:gd name="connsiteY3" fmla="*/ 3601802 h 3614561"/>
              <a:gd name="connsiteX4" fmla="*/ 0 w 2294433"/>
              <a:gd name="connsiteY4" fmla="*/ 0 h 3614561"/>
              <a:gd name="connsiteX0" fmla="*/ 0 w 2294433"/>
              <a:gd name="connsiteY0" fmla="*/ 0 h 3635827"/>
              <a:gd name="connsiteX1" fmla="*/ 2294433 w 2294433"/>
              <a:gd name="connsiteY1" fmla="*/ 0 h 3635827"/>
              <a:gd name="connsiteX2" fmla="*/ 1609697 w 2294433"/>
              <a:gd name="connsiteY2" fmla="*/ 3635827 h 3635827"/>
              <a:gd name="connsiteX3" fmla="*/ 0 w 2294433"/>
              <a:gd name="connsiteY3" fmla="*/ 3601802 h 3635827"/>
              <a:gd name="connsiteX4" fmla="*/ 0 w 2294433"/>
              <a:gd name="connsiteY4" fmla="*/ 0 h 3635827"/>
              <a:gd name="connsiteX0" fmla="*/ 0 w 2311445"/>
              <a:gd name="connsiteY0" fmla="*/ 4253 h 3640080"/>
              <a:gd name="connsiteX1" fmla="*/ 2311445 w 2311445"/>
              <a:gd name="connsiteY1" fmla="*/ 0 h 3640080"/>
              <a:gd name="connsiteX2" fmla="*/ 1609697 w 2311445"/>
              <a:gd name="connsiteY2" fmla="*/ 3640080 h 3640080"/>
              <a:gd name="connsiteX3" fmla="*/ 0 w 2311445"/>
              <a:gd name="connsiteY3" fmla="*/ 3606055 h 3640080"/>
              <a:gd name="connsiteX4" fmla="*/ 0 w 2311445"/>
              <a:gd name="connsiteY4" fmla="*/ 4253 h 3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1445" h="3640080">
                <a:moveTo>
                  <a:pt x="0" y="4253"/>
                </a:moveTo>
                <a:lnTo>
                  <a:pt x="2311445" y="0"/>
                </a:lnTo>
                <a:lnTo>
                  <a:pt x="1609697" y="3640080"/>
                </a:lnTo>
                <a:lnTo>
                  <a:pt x="0" y="3606055"/>
                </a:lnTo>
                <a:lnTo>
                  <a:pt x="0" y="4253"/>
                </a:lnTo>
                <a:close/>
              </a:path>
            </a:pathLst>
          </a:custGeom>
          <a:noFill/>
          <a:ln w="19050">
            <a:solidFill>
              <a:srgbClr val="F960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1" name="Freeform: Shape 10">
            <a:extLst>
              <a:ext uri="{FF2B5EF4-FFF2-40B4-BE49-F238E27FC236}">
                <a16:creationId xmlns:a16="http://schemas.microsoft.com/office/drawing/2014/main" id="{19FF3CA5-99EE-4827-94A7-C2553D97F34B}"/>
              </a:ext>
            </a:extLst>
          </p:cNvPr>
          <p:cNvSpPr/>
          <p:nvPr userDrawn="1"/>
        </p:nvSpPr>
        <p:spPr>
          <a:xfrm rot="10800000">
            <a:off x="1977793" y="1167046"/>
            <a:ext cx="3338108" cy="5232876"/>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5122675" y="5224369"/>
                </a:lnTo>
                <a:lnTo>
                  <a:pt x="368812" y="5232876"/>
                </a:lnTo>
                <a:cubicBezTo>
                  <a:pt x="368920" y="5232446"/>
                  <a:pt x="369027" y="5232015"/>
                  <a:pt x="369135" y="5231585"/>
                </a:cubicBezTo>
                <a:lnTo>
                  <a:pt x="0" y="5231585"/>
                </a:lnTo>
                <a:lnTo>
                  <a:pt x="0" y="0"/>
                </a:ln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22" name="Rectangle 21">
            <a:extLst>
              <a:ext uri="{FF2B5EF4-FFF2-40B4-BE49-F238E27FC236}">
                <a16:creationId xmlns:a16="http://schemas.microsoft.com/office/drawing/2014/main" id="{2C690320-5C01-4AB3-AFEB-1210C45CC878}"/>
              </a:ext>
            </a:extLst>
          </p:cNvPr>
          <p:cNvSpPr/>
          <p:nvPr userDrawn="1"/>
        </p:nvSpPr>
        <p:spPr>
          <a:xfrm>
            <a:off x="0" y="4082905"/>
            <a:ext cx="2677623" cy="2901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Tree>
    <p:extLst>
      <p:ext uri="{BB962C8B-B14F-4D97-AF65-F5344CB8AC3E}">
        <p14:creationId xmlns:p14="http://schemas.microsoft.com/office/powerpoint/2010/main" val="1581307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Section Hea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471249-2BAD-4424-BB73-07EE784A82D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616336"/>
            <a:ext cx="3162300" cy="5190104"/>
          </a:xfrm>
          <a:custGeom>
            <a:avLst/>
            <a:gdLst>
              <a:gd name="connsiteX0" fmla="*/ 0 w 3006888"/>
              <a:gd name="connsiteY0" fmla="*/ 0 h 3904275"/>
              <a:gd name="connsiteX1" fmla="*/ 3006888 w 3006888"/>
              <a:gd name="connsiteY1" fmla="*/ 0 h 3904275"/>
              <a:gd name="connsiteX2" fmla="*/ 3006888 w 3006888"/>
              <a:gd name="connsiteY2" fmla="*/ 3904275 h 3904275"/>
              <a:gd name="connsiteX3" fmla="*/ 0 w 3006888"/>
              <a:gd name="connsiteY3" fmla="*/ 3904275 h 3904275"/>
            </a:gdLst>
            <a:ahLst/>
            <a:cxnLst>
              <a:cxn ang="0">
                <a:pos x="connsiteX0" y="connsiteY0"/>
              </a:cxn>
              <a:cxn ang="0">
                <a:pos x="connsiteX1" y="connsiteY1"/>
              </a:cxn>
              <a:cxn ang="0">
                <a:pos x="connsiteX2" y="connsiteY2"/>
              </a:cxn>
              <a:cxn ang="0">
                <a:pos x="connsiteX3" y="connsiteY3"/>
              </a:cxn>
            </a:cxnLst>
            <a:rect l="l" t="t" r="r" b="b"/>
            <a:pathLst>
              <a:path w="3006888" h="3904275">
                <a:moveTo>
                  <a:pt x="0" y="0"/>
                </a:moveTo>
                <a:lnTo>
                  <a:pt x="3006888" y="0"/>
                </a:lnTo>
                <a:lnTo>
                  <a:pt x="3006888" y="3904275"/>
                </a:lnTo>
                <a:lnTo>
                  <a:pt x="0" y="3904275"/>
                </a:lnTo>
                <a:close/>
              </a:path>
            </a:pathLst>
          </a:custGeom>
          <a:blipFill>
            <a:blip r:embed="rId3" cstate="screen">
              <a:extLst>
                <a:ext uri="{28A0092B-C50C-407E-A947-70E740481C1C}">
                  <a14:useLocalDpi xmlns:a14="http://schemas.microsoft.com/office/drawing/2010/main"/>
                </a:ext>
              </a:extLst>
            </a:blip>
            <a:stretch>
              <a:fillRect l="612" t="882" b="882"/>
            </a:stretch>
          </a:blipFill>
        </p:spPr>
      </p:pic>
      <p:sp>
        <p:nvSpPr>
          <p:cNvPr id="3" name="Text Placeholder 2">
            <a:extLst>
              <a:ext uri="{FF2B5EF4-FFF2-40B4-BE49-F238E27FC236}">
                <a16:creationId xmlns:a16="http://schemas.microsoft.com/office/drawing/2014/main" id="{D464415F-CBE1-4B48-9CCD-7E01EED552C6}"/>
              </a:ext>
            </a:extLst>
          </p:cNvPr>
          <p:cNvSpPr>
            <a:spLocks noGrp="1"/>
          </p:cNvSpPr>
          <p:nvPr>
            <p:ph type="body" idx="1"/>
          </p:nvPr>
        </p:nvSpPr>
        <p:spPr>
          <a:xfrm>
            <a:off x="6937483" y="4589952"/>
            <a:ext cx="4486522" cy="513954"/>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174EC737-8495-4B73-BB41-0DA9DCDC6C79}"/>
              </a:ext>
            </a:extLst>
          </p:cNvPr>
          <p:cNvSpPr>
            <a:spLocks noGrp="1"/>
          </p:cNvSpPr>
          <p:nvPr>
            <p:ph type="ftr" sz="quarter" idx="11"/>
          </p:nvPr>
        </p:nvSpPr>
        <p:spPr/>
        <p:txBody>
          <a:bodyPr/>
          <a:lstStyle/>
          <a:p>
            <a:r>
              <a:rPr lang="ro-RO"/>
              <a:t>TIMISOARA  2025</a:t>
            </a:r>
            <a:endParaRPr lang="ro-RO" dirty="0"/>
          </a:p>
        </p:txBody>
      </p:sp>
      <p:sp>
        <p:nvSpPr>
          <p:cNvPr id="2" name="Title 1">
            <a:extLst>
              <a:ext uri="{FF2B5EF4-FFF2-40B4-BE49-F238E27FC236}">
                <a16:creationId xmlns:a16="http://schemas.microsoft.com/office/drawing/2014/main" id="{5C5941B0-D27E-4CBB-8CDF-5A0B36AD6B5C}"/>
              </a:ext>
            </a:extLst>
          </p:cNvPr>
          <p:cNvSpPr>
            <a:spLocks noGrp="1"/>
          </p:cNvSpPr>
          <p:nvPr>
            <p:ph type="title"/>
          </p:nvPr>
        </p:nvSpPr>
        <p:spPr>
          <a:xfrm>
            <a:off x="5596978" y="1761621"/>
            <a:ext cx="5786593" cy="2646019"/>
          </a:xfrm>
          <a:solidFill>
            <a:schemeClr val="bg1"/>
          </a:solidFill>
        </p:spPr>
        <p:txBody>
          <a:bodyPr anchor="b"/>
          <a:lstStyle>
            <a:lvl1pPr>
              <a:defRPr sz="6000">
                <a:solidFill>
                  <a:srgbClr val="F96012"/>
                </a:solidFill>
              </a:defRPr>
            </a:lvl1pPr>
          </a:lstStyle>
          <a:p>
            <a:r>
              <a:rPr lang="en-US" dirty="0"/>
              <a:t>Click to edit Master title style</a:t>
            </a:r>
            <a:endParaRPr lang="ro-RO" dirty="0"/>
          </a:p>
        </p:txBody>
      </p:sp>
      <p:pic>
        <p:nvPicPr>
          <p:cNvPr id="13" name="Graphic 12">
            <a:extLst>
              <a:ext uri="{FF2B5EF4-FFF2-40B4-BE49-F238E27FC236}">
                <a16:creationId xmlns:a16="http://schemas.microsoft.com/office/drawing/2014/main" id="{2630CC36-D690-4747-95B8-4A27B690891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951598" y="198231"/>
            <a:ext cx="1372429" cy="1382232"/>
          </a:xfrm>
          <a:prstGeom prst="rect">
            <a:avLst/>
          </a:prstGeom>
          <a:effectLst/>
        </p:spPr>
      </p:pic>
      <p:sp>
        <p:nvSpPr>
          <p:cNvPr id="17" name="Rectangle 16">
            <a:extLst>
              <a:ext uri="{FF2B5EF4-FFF2-40B4-BE49-F238E27FC236}">
                <a16:creationId xmlns:a16="http://schemas.microsoft.com/office/drawing/2014/main" id="{17A3C1AE-DB34-4048-82BD-26CE63B4E223}"/>
              </a:ext>
            </a:extLst>
          </p:cNvPr>
          <p:cNvSpPr/>
          <p:nvPr userDrawn="1"/>
        </p:nvSpPr>
        <p:spPr>
          <a:xfrm>
            <a:off x="691567" y="1041018"/>
            <a:ext cx="2311445" cy="3640080"/>
          </a:xfrm>
          <a:custGeom>
            <a:avLst/>
            <a:gdLst>
              <a:gd name="connsiteX0" fmla="*/ 0 w 2307192"/>
              <a:gd name="connsiteY0" fmla="*/ 0 h 3601802"/>
              <a:gd name="connsiteX1" fmla="*/ 2307192 w 2307192"/>
              <a:gd name="connsiteY1" fmla="*/ 0 h 3601802"/>
              <a:gd name="connsiteX2" fmla="*/ 2307192 w 2307192"/>
              <a:gd name="connsiteY2" fmla="*/ 3601802 h 3601802"/>
              <a:gd name="connsiteX3" fmla="*/ 0 w 2307192"/>
              <a:gd name="connsiteY3" fmla="*/ 3601802 h 3601802"/>
              <a:gd name="connsiteX4" fmla="*/ 0 w 2307192"/>
              <a:gd name="connsiteY4" fmla="*/ 0 h 3601802"/>
              <a:gd name="connsiteX0" fmla="*/ 0 w 2307192"/>
              <a:gd name="connsiteY0" fmla="*/ 0 h 3614561"/>
              <a:gd name="connsiteX1" fmla="*/ 2307192 w 2307192"/>
              <a:gd name="connsiteY1" fmla="*/ 0 h 3614561"/>
              <a:gd name="connsiteX2" fmla="*/ 1486359 w 2307192"/>
              <a:gd name="connsiteY2" fmla="*/ 3614561 h 3614561"/>
              <a:gd name="connsiteX3" fmla="*/ 0 w 2307192"/>
              <a:gd name="connsiteY3" fmla="*/ 3601802 h 3614561"/>
              <a:gd name="connsiteX4" fmla="*/ 0 w 2307192"/>
              <a:gd name="connsiteY4" fmla="*/ 0 h 3614561"/>
              <a:gd name="connsiteX0" fmla="*/ 0 w 2298686"/>
              <a:gd name="connsiteY0" fmla="*/ 0 h 3614561"/>
              <a:gd name="connsiteX1" fmla="*/ 2298686 w 2298686"/>
              <a:gd name="connsiteY1" fmla="*/ 4253 h 3614561"/>
              <a:gd name="connsiteX2" fmla="*/ 1486359 w 2298686"/>
              <a:gd name="connsiteY2" fmla="*/ 3614561 h 3614561"/>
              <a:gd name="connsiteX3" fmla="*/ 0 w 2298686"/>
              <a:gd name="connsiteY3" fmla="*/ 3601802 h 3614561"/>
              <a:gd name="connsiteX4" fmla="*/ 0 w 2298686"/>
              <a:gd name="connsiteY4" fmla="*/ 0 h 3614561"/>
              <a:gd name="connsiteX0" fmla="*/ 0 w 2294433"/>
              <a:gd name="connsiteY0" fmla="*/ 0 h 3614561"/>
              <a:gd name="connsiteX1" fmla="*/ 2294433 w 2294433"/>
              <a:gd name="connsiteY1" fmla="*/ 0 h 3614561"/>
              <a:gd name="connsiteX2" fmla="*/ 1486359 w 2294433"/>
              <a:gd name="connsiteY2" fmla="*/ 3614561 h 3614561"/>
              <a:gd name="connsiteX3" fmla="*/ 0 w 2294433"/>
              <a:gd name="connsiteY3" fmla="*/ 3601802 h 3614561"/>
              <a:gd name="connsiteX4" fmla="*/ 0 w 2294433"/>
              <a:gd name="connsiteY4" fmla="*/ 0 h 3614561"/>
              <a:gd name="connsiteX0" fmla="*/ 0 w 2294433"/>
              <a:gd name="connsiteY0" fmla="*/ 0 h 3635827"/>
              <a:gd name="connsiteX1" fmla="*/ 2294433 w 2294433"/>
              <a:gd name="connsiteY1" fmla="*/ 0 h 3635827"/>
              <a:gd name="connsiteX2" fmla="*/ 1609697 w 2294433"/>
              <a:gd name="connsiteY2" fmla="*/ 3635827 h 3635827"/>
              <a:gd name="connsiteX3" fmla="*/ 0 w 2294433"/>
              <a:gd name="connsiteY3" fmla="*/ 3601802 h 3635827"/>
              <a:gd name="connsiteX4" fmla="*/ 0 w 2294433"/>
              <a:gd name="connsiteY4" fmla="*/ 0 h 3635827"/>
              <a:gd name="connsiteX0" fmla="*/ 0 w 2311445"/>
              <a:gd name="connsiteY0" fmla="*/ 4253 h 3640080"/>
              <a:gd name="connsiteX1" fmla="*/ 2311445 w 2311445"/>
              <a:gd name="connsiteY1" fmla="*/ 0 h 3640080"/>
              <a:gd name="connsiteX2" fmla="*/ 1609697 w 2311445"/>
              <a:gd name="connsiteY2" fmla="*/ 3640080 h 3640080"/>
              <a:gd name="connsiteX3" fmla="*/ 0 w 2311445"/>
              <a:gd name="connsiteY3" fmla="*/ 3606055 h 3640080"/>
              <a:gd name="connsiteX4" fmla="*/ 0 w 2311445"/>
              <a:gd name="connsiteY4" fmla="*/ 4253 h 3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1445" h="3640080">
                <a:moveTo>
                  <a:pt x="0" y="4253"/>
                </a:moveTo>
                <a:lnTo>
                  <a:pt x="2311445" y="0"/>
                </a:lnTo>
                <a:lnTo>
                  <a:pt x="1609697" y="3640080"/>
                </a:lnTo>
                <a:lnTo>
                  <a:pt x="0" y="3606055"/>
                </a:lnTo>
                <a:lnTo>
                  <a:pt x="0" y="4253"/>
                </a:lnTo>
                <a:close/>
              </a:path>
            </a:pathLst>
          </a:custGeom>
          <a:noFill/>
          <a:ln w="19050">
            <a:solidFill>
              <a:srgbClr val="F960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1" name="Freeform: Shape 10">
            <a:extLst>
              <a:ext uri="{FF2B5EF4-FFF2-40B4-BE49-F238E27FC236}">
                <a16:creationId xmlns:a16="http://schemas.microsoft.com/office/drawing/2014/main" id="{19FF3CA5-99EE-4827-94A7-C2553D97F34B}"/>
              </a:ext>
            </a:extLst>
          </p:cNvPr>
          <p:cNvSpPr/>
          <p:nvPr userDrawn="1"/>
        </p:nvSpPr>
        <p:spPr>
          <a:xfrm rot="10800000">
            <a:off x="1977793" y="1167046"/>
            <a:ext cx="3338108" cy="5232876"/>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5122675" y="5224369"/>
                </a:lnTo>
                <a:lnTo>
                  <a:pt x="368812" y="5232876"/>
                </a:lnTo>
                <a:cubicBezTo>
                  <a:pt x="368920" y="5232446"/>
                  <a:pt x="369027" y="5232015"/>
                  <a:pt x="369135" y="5231585"/>
                </a:cubicBezTo>
                <a:lnTo>
                  <a:pt x="0" y="5231585"/>
                </a:lnTo>
                <a:lnTo>
                  <a:pt x="0" y="0"/>
                </a:ln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pic>
        <p:nvPicPr>
          <p:cNvPr id="6" name="Picture 5">
            <a:extLst>
              <a:ext uri="{FF2B5EF4-FFF2-40B4-BE49-F238E27FC236}">
                <a16:creationId xmlns:a16="http://schemas.microsoft.com/office/drawing/2014/main" id="{6F4E48E8-9ED0-4D78-BBC7-43F0CAF428BC}"/>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337936" y="4827629"/>
            <a:ext cx="1785848" cy="1392960"/>
          </a:xfrm>
          <a:prstGeom prst="rect">
            <a:avLst/>
          </a:prstGeom>
        </p:spPr>
      </p:pic>
    </p:spTree>
    <p:extLst>
      <p:ext uri="{BB962C8B-B14F-4D97-AF65-F5344CB8AC3E}">
        <p14:creationId xmlns:p14="http://schemas.microsoft.com/office/powerpoint/2010/main" val="24582800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246DC9E-435F-4FAC-8AB8-2235F5F26D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602512"/>
            <a:ext cx="3040911" cy="5209953"/>
          </a:xfrm>
          <a:prstGeom prst="rect">
            <a:avLst/>
          </a:prstGeom>
        </p:spPr>
      </p:pic>
      <p:sp>
        <p:nvSpPr>
          <p:cNvPr id="3" name="Text Placeholder 2">
            <a:extLst>
              <a:ext uri="{FF2B5EF4-FFF2-40B4-BE49-F238E27FC236}">
                <a16:creationId xmlns:a16="http://schemas.microsoft.com/office/drawing/2014/main" id="{D464415F-CBE1-4B48-9CCD-7E01EED552C6}"/>
              </a:ext>
            </a:extLst>
          </p:cNvPr>
          <p:cNvSpPr>
            <a:spLocks noGrp="1"/>
          </p:cNvSpPr>
          <p:nvPr>
            <p:ph type="body" idx="1"/>
          </p:nvPr>
        </p:nvSpPr>
        <p:spPr>
          <a:xfrm>
            <a:off x="6937483" y="4589952"/>
            <a:ext cx="4486522" cy="513954"/>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174EC737-8495-4B73-BB41-0DA9DCDC6C79}"/>
              </a:ext>
            </a:extLst>
          </p:cNvPr>
          <p:cNvSpPr>
            <a:spLocks noGrp="1"/>
          </p:cNvSpPr>
          <p:nvPr>
            <p:ph type="ftr" sz="quarter" idx="11"/>
          </p:nvPr>
        </p:nvSpPr>
        <p:spPr/>
        <p:txBody>
          <a:bodyPr/>
          <a:lstStyle/>
          <a:p>
            <a:r>
              <a:rPr lang="ro-RO"/>
              <a:t>TIMISOARA  2025</a:t>
            </a:r>
            <a:endParaRPr lang="ro-RO" dirty="0"/>
          </a:p>
        </p:txBody>
      </p:sp>
      <p:sp>
        <p:nvSpPr>
          <p:cNvPr id="2" name="Title 1">
            <a:extLst>
              <a:ext uri="{FF2B5EF4-FFF2-40B4-BE49-F238E27FC236}">
                <a16:creationId xmlns:a16="http://schemas.microsoft.com/office/drawing/2014/main" id="{5C5941B0-D27E-4CBB-8CDF-5A0B36AD6B5C}"/>
              </a:ext>
            </a:extLst>
          </p:cNvPr>
          <p:cNvSpPr>
            <a:spLocks noGrp="1"/>
          </p:cNvSpPr>
          <p:nvPr>
            <p:ph type="title"/>
          </p:nvPr>
        </p:nvSpPr>
        <p:spPr>
          <a:xfrm>
            <a:off x="5596978" y="1761621"/>
            <a:ext cx="5786593" cy="2646019"/>
          </a:xfrm>
          <a:solidFill>
            <a:schemeClr val="bg1"/>
          </a:solidFill>
        </p:spPr>
        <p:txBody>
          <a:bodyPr anchor="b"/>
          <a:lstStyle>
            <a:lvl1pPr>
              <a:defRPr sz="6000">
                <a:solidFill>
                  <a:srgbClr val="F96012"/>
                </a:solidFill>
              </a:defRPr>
            </a:lvl1pPr>
          </a:lstStyle>
          <a:p>
            <a:r>
              <a:rPr lang="en-US" dirty="0"/>
              <a:t>Click to edit Master title style</a:t>
            </a:r>
            <a:endParaRPr lang="ro-RO" dirty="0"/>
          </a:p>
        </p:txBody>
      </p:sp>
      <p:pic>
        <p:nvPicPr>
          <p:cNvPr id="13" name="Graphic 12">
            <a:extLst>
              <a:ext uri="{FF2B5EF4-FFF2-40B4-BE49-F238E27FC236}">
                <a16:creationId xmlns:a16="http://schemas.microsoft.com/office/drawing/2014/main" id="{2630CC36-D690-4747-95B8-4A27B690891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51598" y="198231"/>
            <a:ext cx="1372429" cy="1382232"/>
          </a:xfrm>
          <a:prstGeom prst="rect">
            <a:avLst/>
          </a:prstGeom>
          <a:effectLst/>
        </p:spPr>
      </p:pic>
      <p:sp>
        <p:nvSpPr>
          <p:cNvPr id="17" name="Rectangle 16">
            <a:extLst>
              <a:ext uri="{FF2B5EF4-FFF2-40B4-BE49-F238E27FC236}">
                <a16:creationId xmlns:a16="http://schemas.microsoft.com/office/drawing/2014/main" id="{17A3C1AE-DB34-4048-82BD-26CE63B4E223}"/>
              </a:ext>
            </a:extLst>
          </p:cNvPr>
          <p:cNvSpPr/>
          <p:nvPr userDrawn="1"/>
        </p:nvSpPr>
        <p:spPr>
          <a:xfrm>
            <a:off x="691567" y="1041018"/>
            <a:ext cx="2311445" cy="3640080"/>
          </a:xfrm>
          <a:custGeom>
            <a:avLst/>
            <a:gdLst>
              <a:gd name="connsiteX0" fmla="*/ 0 w 2307192"/>
              <a:gd name="connsiteY0" fmla="*/ 0 h 3601802"/>
              <a:gd name="connsiteX1" fmla="*/ 2307192 w 2307192"/>
              <a:gd name="connsiteY1" fmla="*/ 0 h 3601802"/>
              <a:gd name="connsiteX2" fmla="*/ 2307192 w 2307192"/>
              <a:gd name="connsiteY2" fmla="*/ 3601802 h 3601802"/>
              <a:gd name="connsiteX3" fmla="*/ 0 w 2307192"/>
              <a:gd name="connsiteY3" fmla="*/ 3601802 h 3601802"/>
              <a:gd name="connsiteX4" fmla="*/ 0 w 2307192"/>
              <a:gd name="connsiteY4" fmla="*/ 0 h 3601802"/>
              <a:gd name="connsiteX0" fmla="*/ 0 w 2307192"/>
              <a:gd name="connsiteY0" fmla="*/ 0 h 3614561"/>
              <a:gd name="connsiteX1" fmla="*/ 2307192 w 2307192"/>
              <a:gd name="connsiteY1" fmla="*/ 0 h 3614561"/>
              <a:gd name="connsiteX2" fmla="*/ 1486359 w 2307192"/>
              <a:gd name="connsiteY2" fmla="*/ 3614561 h 3614561"/>
              <a:gd name="connsiteX3" fmla="*/ 0 w 2307192"/>
              <a:gd name="connsiteY3" fmla="*/ 3601802 h 3614561"/>
              <a:gd name="connsiteX4" fmla="*/ 0 w 2307192"/>
              <a:gd name="connsiteY4" fmla="*/ 0 h 3614561"/>
              <a:gd name="connsiteX0" fmla="*/ 0 w 2298686"/>
              <a:gd name="connsiteY0" fmla="*/ 0 h 3614561"/>
              <a:gd name="connsiteX1" fmla="*/ 2298686 w 2298686"/>
              <a:gd name="connsiteY1" fmla="*/ 4253 h 3614561"/>
              <a:gd name="connsiteX2" fmla="*/ 1486359 w 2298686"/>
              <a:gd name="connsiteY2" fmla="*/ 3614561 h 3614561"/>
              <a:gd name="connsiteX3" fmla="*/ 0 w 2298686"/>
              <a:gd name="connsiteY3" fmla="*/ 3601802 h 3614561"/>
              <a:gd name="connsiteX4" fmla="*/ 0 w 2298686"/>
              <a:gd name="connsiteY4" fmla="*/ 0 h 3614561"/>
              <a:gd name="connsiteX0" fmla="*/ 0 w 2294433"/>
              <a:gd name="connsiteY0" fmla="*/ 0 h 3614561"/>
              <a:gd name="connsiteX1" fmla="*/ 2294433 w 2294433"/>
              <a:gd name="connsiteY1" fmla="*/ 0 h 3614561"/>
              <a:gd name="connsiteX2" fmla="*/ 1486359 w 2294433"/>
              <a:gd name="connsiteY2" fmla="*/ 3614561 h 3614561"/>
              <a:gd name="connsiteX3" fmla="*/ 0 w 2294433"/>
              <a:gd name="connsiteY3" fmla="*/ 3601802 h 3614561"/>
              <a:gd name="connsiteX4" fmla="*/ 0 w 2294433"/>
              <a:gd name="connsiteY4" fmla="*/ 0 h 3614561"/>
              <a:gd name="connsiteX0" fmla="*/ 0 w 2294433"/>
              <a:gd name="connsiteY0" fmla="*/ 0 h 3635827"/>
              <a:gd name="connsiteX1" fmla="*/ 2294433 w 2294433"/>
              <a:gd name="connsiteY1" fmla="*/ 0 h 3635827"/>
              <a:gd name="connsiteX2" fmla="*/ 1609697 w 2294433"/>
              <a:gd name="connsiteY2" fmla="*/ 3635827 h 3635827"/>
              <a:gd name="connsiteX3" fmla="*/ 0 w 2294433"/>
              <a:gd name="connsiteY3" fmla="*/ 3601802 h 3635827"/>
              <a:gd name="connsiteX4" fmla="*/ 0 w 2294433"/>
              <a:gd name="connsiteY4" fmla="*/ 0 h 3635827"/>
              <a:gd name="connsiteX0" fmla="*/ 0 w 2311445"/>
              <a:gd name="connsiteY0" fmla="*/ 4253 h 3640080"/>
              <a:gd name="connsiteX1" fmla="*/ 2311445 w 2311445"/>
              <a:gd name="connsiteY1" fmla="*/ 0 h 3640080"/>
              <a:gd name="connsiteX2" fmla="*/ 1609697 w 2311445"/>
              <a:gd name="connsiteY2" fmla="*/ 3640080 h 3640080"/>
              <a:gd name="connsiteX3" fmla="*/ 0 w 2311445"/>
              <a:gd name="connsiteY3" fmla="*/ 3606055 h 3640080"/>
              <a:gd name="connsiteX4" fmla="*/ 0 w 2311445"/>
              <a:gd name="connsiteY4" fmla="*/ 4253 h 3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1445" h="3640080">
                <a:moveTo>
                  <a:pt x="0" y="4253"/>
                </a:moveTo>
                <a:lnTo>
                  <a:pt x="2311445" y="0"/>
                </a:lnTo>
                <a:lnTo>
                  <a:pt x="1609697" y="3640080"/>
                </a:lnTo>
                <a:lnTo>
                  <a:pt x="0" y="3606055"/>
                </a:lnTo>
                <a:lnTo>
                  <a:pt x="0" y="4253"/>
                </a:lnTo>
                <a:close/>
              </a:path>
            </a:pathLst>
          </a:custGeom>
          <a:noFill/>
          <a:ln w="19050">
            <a:solidFill>
              <a:srgbClr val="F960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1" name="Freeform: Shape 10">
            <a:extLst>
              <a:ext uri="{FF2B5EF4-FFF2-40B4-BE49-F238E27FC236}">
                <a16:creationId xmlns:a16="http://schemas.microsoft.com/office/drawing/2014/main" id="{19FF3CA5-99EE-4827-94A7-C2553D97F34B}"/>
              </a:ext>
            </a:extLst>
          </p:cNvPr>
          <p:cNvSpPr/>
          <p:nvPr userDrawn="1"/>
        </p:nvSpPr>
        <p:spPr>
          <a:xfrm rot="10800000">
            <a:off x="1977793" y="1167046"/>
            <a:ext cx="3338108" cy="5232876"/>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5122675" y="5224369"/>
                </a:lnTo>
                <a:lnTo>
                  <a:pt x="368812" y="5232876"/>
                </a:lnTo>
                <a:cubicBezTo>
                  <a:pt x="368920" y="5232446"/>
                  <a:pt x="369027" y="5232015"/>
                  <a:pt x="369135" y="5231585"/>
                </a:cubicBezTo>
                <a:lnTo>
                  <a:pt x="0" y="5231585"/>
                </a:lnTo>
                <a:lnTo>
                  <a:pt x="0" y="0"/>
                </a:ln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pic>
        <p:nvPicPr>
          <p:cNvPr id="6" name="Picture 5">
            <a:extLst>
              <a:ext uri="{FF2B5EF4-FFF2-40B4-BE49-F238E27FC236}">
                <a16:creationId xmlns:a16="http://schemas.microsoft.com/office/drawing/2014/main" id="{6F4E48E8-9ED0-4D78-BBC7-43F0CAF428B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337936" y="4827629"/>
            <a:ext cx="1785848" cy="1392960"/>
          </a:xfrm>
          <a:prstGeom prst="rect">
            <a:avLst/>
          </a:prstGeom>
        </p:spPr>
      </p:pic>
    </p:spTree>
    <p:extLst>
      <p:ext uri="{BB962C8B-B14F-4D97-AF65-F5344CB8AC3E}">
        <p14:creationId xmlns:p14="http://schemas.microsoft.com/office/powerpoint/2010/main" val="31965083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1783E1-5901-4488-AAD8-7A666BB4A6D4}"/>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o-RO" dirty="0"/>
          </a:p>
        </p:txBody>
      </p:sp>
      <p:sp>
        <p:nvSpPr>
          <p:cNvPr id="4" name="Content Placeholder 3">
            <a:extLst>
              <a:ext uri="{FF2B5EF4-FFF2-40B4-BE49-F238E27FC236}">
                <a16:creationId xmlns:a16="http://schemas.microsoft.com/office/drawing/2014/main" id="{90C784D2-70A7-4363-9023-DCDA628FBC1D}"/>
              </a:ext>
            </a:extLst>
          </p:cNvPr>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o-RO" dirty="0"/>
          </a:p>
        </p:txBody>
      </p:sp>
      <p:cxnSp>
        <p:nvCxnSpPr>
          <p:cNvPr id="13" name="Straight Connector 12">
            <a:extLst>
              <a:ext uri="{FF2B5EF4-FFF2-40B4-BE49-F238E27FC236}">
                <a16:creationId xmlns:a16="http://schemas.microsoft.com/office/drawing/2014/main" id="{22117724-86CD-48A6-A582-F5CEFD791045}"/>
              </a:ext>
            </a:extLst>
          </p:cNvPr>
          <p:cNvCxnSpPr>
            <a:cxnSpLocks/>
          </p:cNvCxnSpPr>
          <p:nvPr userDrawn="1"/>
        </p:nvCxnSpPr>
        <p:spPr>
          <a:xfrm>
            <a:off x="788158" y="6538912"/>
            <a:ext cx="9564629"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sp>
        <p:nvSpPr>
          <p:cNvPr id="14" name="Footer Placeholder 26">
            <a:extLst>
              <a:ext uri="{FF2B5EF4-FFF2-40B4-BE49-F238E27FC236}">
                <a16:creationId xmlns:a16="http://schemas.microsoft.com/office/drawing/2014/main" id="{74CDE807-56C2-4E6D-BD79-3825D2BC80FF}"/>
              </a:ext>
            </a:extLst>
          </p:cNvPr>
          <p:cNvSpPr>
            <a:spLocks noGrp="1"/>
          </p:cNvSpPr>
          <p:nvPr>
            <p:ph type="ftr" sz="quarter" idx="11"/>
          </p:nvPr>
        </p:nvSpPr>
        <p:spPr>
          <a:xfrm>
            <a:off x="10313581" y="6356349"/>
            <a:ext cx="1040219" cy="365125"/>
          </a:xfrm>
          <a:noFill/>
        </p:spPr>
        <p:txBody>
          <a:bodyPr/>
          <a:lstStyle>
            <a:lvl1pPr>
              <a:defRPr>
                <a:solidFill>
                  <a:schemeClr val="tx1"/>
                </a:solidFill>
              </a:defRPr>
            </a:lvl1pPr>
          </a:lstStyle>
          <a:p>
            <a:r>
              <a:rPr lang="ro-RO"/>
              <a:t>TIMISOARA  2025</a:t>
            </a:r>
            <a:endParaRPr lang="ro-RO" dirty="0"/>
          </a:p>
        </p:txBody>
      </p:sp>
      <p:sp>
        <p:nvSpPr>
          <p:cNvPr id="15" name="Freeform: Shape 14">
            <a:extLst>
              <a:ext uri="{FF2B5EF4-FFF2-40B4-BE49-F238E27FC236}">
                <a16:creationId xmlns:a16="http://schemas.microsoft.com/office/drawing/2014/main" id="{3EA55593-DCC5-42CF-8099-34FE4E0B29B4}"/>
              </a:ext>
            </a:extLst>
          </p:cNvPr>
          <p:cNvSpPr/>
          <p:nvPr userDrawn="1"/>
        </p:nvSpPr>
        <p:spPr>
          <a:xfrm>
            <a:off x="3279275" y="0"/>
            <a:ext cx="8124568" cy="1709715"/>
          </a:xfrm>
          <a:custGeom>
            <a:avLst/>
            <a:gdLst>
              <a:gd name="connsiteX0" fmla="*/ 1716142 w 8827850"/>
              <a:gd name="connsiteY0" fmla="*/ 0 h 6871135"/>
              <a:gd name="connsiteX1" fmla="*/ 7108620 w 8827850"/>
              <a:gd name="connsiteY1" fmla="*/ 0 h 6871135"/>
              <a:gd name="connsiteX2" fmla="*/ 7106978 w 8827850"/>
              <a:gd name="connsiteY2" fmla="*/ 6568 h 6871135"/>
              <a:gd name="connsiteX3" fmla="*/ 8827850 w 8827850"/>
              <a:gd name="connsiteY3" fmla="*/ 6568 h 6871135"/>
              <a:gd name="connsiteX4" fmla="*/ 8827850 w 8827850"/>
              <a:gd name="connsiteY4" fmla="*/ 6871135 h 6871135"/>
              <a:gd name="connsiteX5" fmla="*/ 4444795 w 8827850"/>
              <a:gd name="connsiteY5" fmla="*/ 6871135 h 6871135"/>
              <a:gd name="connsiteX6" fmla="*/ 4444795 w 8827850"/>
              <a:gd name="connsiteY6" fmla="*/ 6864567 h 6871135"/>
              <a:gd name="connsiteX7" fmla="*/ 0 w 8827850"/>
              <a:gd name="connsiteY7" fmla="*/ 6864567 h 6871135"/>
              <a:gd name="connsiteX0" fmla="*/ 1796949 w 8908657"/>
              <a:gd name="connsiteY0" fmla="*/ 0 h 6871135"/>
              <a:gd name="connsiteX1" fmla="*/ 7189427 w 8908657"/>
              <a:gd name="connsiteY1" fmla="*/ 0 h 6871135"/>
              <a:gd name="connsiteX2" fmla="*/ 7187785 w 8908657"/>
              <a:gd name="connsiteY2" fmla="*/ 6568 h 6871135"/>
              <a:gd name="connsiteX3" fmla="*/ 8908657 w 8908657"/>
              <a:gd name="connsiteY3" fmla="*/ 6568 h 6871135"/>
              <a:gd name="connsiteX4" fmla="*/ 8908657 w 8908657"/>
              <a:gd name="connsiteY4" fmla="*/ 6871135 h 6871135"/>
              <a:gd name="connsiteX5" fmla="*/ 4525602 w 8908657"/>
              <a:gd name="connsiteY5" fmla="*/ 6871135 h 6871135"/>
              <a:gd name="connsiteX6" fmla="*/ 4525602 w 8908657"/>
              <a:gd name="connsiteY6" fmla="*/ 6864567 h 6871135"/>
              <a:gd name="connsiteX7" fmla="*/ 0 w 8908657"/>
              <a:gd name="connsiteY7" fmla="*/ 6864567 h 6871135"/>
              <a:gd name="connsiteX8" fmla="*/ 1796949 w 8908657"/>
              <a:gd name="connsiteY8" fmla="*/ 0 h 6871135"/>
              <a:gd name="connsiteX0" fmla="*/ 1830973 w 8942681"/>
              <a:gd name="connsiteY0" fmla="*/ 0 h 6871135"/>
              <a:gd name="connsiteX1" fmla="*/ 7223451 w 8942681"/>
              <a:gd name="connsiteY1" fmla="*/ 0 h 6871135"/>
              <a:gd name="connsiteX2" fmla="*/ 7221809 w 8942681"/>
              <a:gd name="connsiteY2" fmla="*/ 6568 h 6871135"/>
              <a:gd name="connsiteX3" fmla="*/ 8942681 w 8942681"/>
              <a:gd name="connsiteY3" fmla="*/ 6568 h 6871135"/>
              <a:gd name="connsiteX4" fmla="*/ 8942681 w 8942681"/>
              <a:gd name="connsiteY4" fmla="*/ 6871135 h 6871135"/>
              <a:gd name="connsiteX5" fmla="*/ 4559626 w 8942681"/>
              <a:gd name="connsiteY5" fmla="*/ 6871135 h 6871135"/>
              <a:gd name="connsiteX6" fmla="*/ 4559626 w 8942681"/>
              <a:gd name="connsiteY6" fmla="*/ 6864567 h 6871135"/>
              <a:gd name="connsiteX7" fmla="*/ 0 w 8942681"/>
              <a:gd name="connsiteY7" fmla="*/ 6860313 h 6871135"/>
              <a:gd name="connsiteX8" fmla="*/ 1830973 w 8942681"/>
              <a:gd name="connsiteY8" fmla="*/ 0 h 6871135"/>
              <a:gd name="connsiteX0" fmla="*/ 1801202 w 8942681"/>
              <a:gd name="connsiteY0" fmla="*/ 8506 h 6871135"/>
              <a:gd name="connsiteX1" fmla="*/ 7223451 w 8942681"/>
              <a:gd name="connsiteY1" fmla="*/ 0 h 6871135"/>
              <a:gd name="connsiteX2" fmla="*/ 7221809 w 8942681"/>
              <a:gd name="connsiteY2" fmla="*/ 6568 h 6871135"/>
              <a:gd name="connsiteX3" fmla="*/ 8942681 w 8942681"/>
              <a:gd name="connsiteY3" fmla="*/ 6568 h 6871135"/>
              <a:gd name="connsiteX4" fmla="*/ 8942681 w 8942681"/>
              <a:gd name="connsiteY4" fmla="*/ 6871135 h 6871135"/>
              <a:gd name="connsiteX5" fmla="*/ 4559626 w 8942681"/>
              <a:gd name="connsiteY5" fmla="*/ 6871135 h 6871135"/>
              <a:gd name="connsiteX6" fmla="*/ 4559626 w 8942681"/>
              <a:gd name="connsiteY6" fmla="*/ 6864567 h 6871135"/>
              <a:gd name="connsiteX7" fmla="*/ 0 w 8942681"/>
              <a:gd name="connsiteY7" fmla="*/ 6860313 h 6871135"/>
              <a:gd name="connsiteX8" fmla="*/ 1801202 w 8942681"/>
              <a:gd name="connsiteY8" fmla="*/ 8506 h 6871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42681" h="6871135">
                <a:moveTo>
                  <a:pt x="1801202" y="8506"/>
                </a:moveTo>
                <a:lnTo>
                  <a:pt x="7223451" y="0"/>
                </a:lnTo>
                <a:lnTo>
                  <a:pt x="7221809" y="6568"/>
                </a:lnTo>
                <a:lnTo>
                  <a:pt x="8942681" y="6568"/>
                </a:lnTo>
                <a:lnTo>
                  <a:pt x="8942681" y="6871135"/>
                </a:lnTo>
                <a:lnTo>
                  <a:pt x="4559626" y="6871135"/>
                </a:lnTo>
                <a:lnTo>
                  <a:pt x="4559626" y="6864567"/>
                </a:lnTo>
                <a:lnTo>
                  <a:pt x="0" y="6860313"/>
                </a:lnTo>
                <a:cubicBezTo>
                  <a:pt x="572047" y="4572124"/>
                  <a:pt x="1229155" y="2296695"/>
                  <a:pt x="1801202" y="8506"/>
                </a:cubicBez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6" name="Freeform: Shape 15">
            <a:extLst>
              <a:ext uri="{FF2B5EF4-FFF2-40B4-BE49-F238E27FC236}">
                <a16:creationId xmlns:a16="http://schemas.microsoft.com/office/drawing/2014/main" id="{E29F4A75-DF92-4DD0-A88F-6C065351423F}"/>
              </a:ext>
            </a:extLst>
          </p:cNvPr>
          <p:cNvSpPr/>
          <p:nvPr userDrawn="1"/>
        </p:nvSpPr>
        <p:spPr>
          <a:xfrm>
            <a:off x="788158" y="173774"/>
            <a:ext cx="8394118" cy="1340031"/>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5682637"/>
              <a:gd name="connsiteY0" fmla="*/ 118356 h 5351232"/>
              <a:gd name="connsiteX1" fmla="*/ 2973065 w 5682637"/>
              <a:gd name="connsiteY1" fmla="*/ 118356 h 5351232"/>
              <a:gd name="connsiteX2" fmla="*/ 2973065 w 5682637"/>
              <a:gd name="connsiteY2" fmla="*/ 119647 h 5351232"/>
              <a:gd name="connsiteX3" fmla="*/ 5682637 w 5682637"/>
              <a:gd name="connsiteY3" fmla="*/ 0 h 5351232"/>
              <a:gd name="connsiteX4" fmla="*/ 5122675 w 5682637"/>
              <a:gd name="connsiteY4" fmla="*/ 5342725 h 5351232"/>
              <a:gd name="connsiteX5" fmla="*/ 368812 w 5682637"/>
              <a:gd name="connsiteY5" fmla="*/ 5351232 h 5351232"/>
              <a:gd name="connsiteX6" fmla="*/ 369135 w 5682637"/>
              <a:gd name="connsiteY6" fmla="*/ 5349941 h 5351232"/>
              <a:gd name="connsiteX7" fmla="*/ 0 w 5682637"/>
              <a:gd name="connsiteY7" fmla="*/ 5349941 h 5351232"/>
              <a:gd name="connsiteX8" fmla="*/ 0 w 5682637"/>
              <a:gd name="connsiteY8" fmla="*/ 118356 h 5351232"/>
              <a:gd name="connsiteX0" fmla="*/ 0 w 5734939"/>
              <a:gd name="connsiteY0" fmla="*/ 152545 h 5385421"/>
              <a:gd name="connsiteX1" fmla="*/ 2973065 w 5734939"/>
              <a:gd name="connsiteY1" fmla="*/ 152545 h 5385421"/>
              <a:gd name="connsiteX2" fmla="*/ 2973065 w 5734939"/>
              <a:gd name="connsiteY2" fmla="*/ 153836 h 5385421"/>
              <a:gd name="connsiteX3" fmla="*/ 5734939 w 5734939"/>
              <a:gd name="connsiteY3" fmla="*/ 0 h 5385421"/>
              <a:gd name="connsiteX4" fmla="*/ 5122675 w 5734939"/>
              <a:gd name="connsiteY4" fmla="*/ 5376914 h 5385421"/>
              <a:gd name="connsiteX5" fmla="*/ 368812 w 5734939"/>
              <a:gd name="connsiteY5" fmla="*/ 5385421 h 5385421"/>
              <a:gd name="connsiteX6" fmla="*/ 369135 w 5734939"/>
              <a:gd name="connsiteY6" fmla="*/ 5384130 h 5385421"/>
              <a:gd name="connsiteX7" fmla="*/ 0 w 5734939"/>
              <a:gd name="connsiteY7" fmla="*/ 5384130 h 5385421"/>
              <a:gd name="connsiteX8" fmla="*/ 0 w 5734939"/>
              <a:gd name="connsiteY8" fmla="*/ 152545 h 5385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34939" h="5385421">
                <a:moveTo>
                  <a:pt x="0" y="152545"/>
                </a:moveTo>
                <a:lnTo>
                  <a:pt x="2973065" y="152545"/>
                </a:lnTo>
                <a:lnTo>
                  <a:pt x="2973065" y="153836"/>
                </a:lnTo>
                <a:lnTo>
                  <a:pt x="5734939" y="0"/>
                </a:lnTo>
                <a:lnTo>
                  <a:pt x="5122675" y="5376914"/>
                </a:lnTo>
                <a:lnTo>
                  <a:pt x="368812" y="5385421"/>
                </a:lnTo>
                <a:cubicBezTo>
                  <a:pt x="368920" y="5384991"/>
                  <a:pt x="369027" y="5384560"/>
                  <a:pt x="369135" y="5384130"/>
                </a:cubicBezTo>
                <a:lnTo>
                  <a:pt x="0" y="5384130"/>
                </a:lnTo>
                <a:lnTo>
                  <a:pt x="0" y="152545"/>
                </a:lnTo>
                <a:close/>
              </a:path>
            </a:pathLst>
          </a:custGeom>
          <a:solidFill>
            <a:srgbClr val="F96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pic>
        <p:nvPicPr>
          <p:cNvPr id="17" name="Picture 16">
            <a:extLst>
              <a:ext uri="{FF2B5EF4-FFF2-40B4-BE49-F238E27FC236}">
                <a16:creationId xmlns:a16="http://schemas.microsoft.com/office/drawing/2014/main" id="{7221ED5F-1C0E-4BB2-B1B5-AA87D8CCE10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2787" y="762889"/>
            <a:ext cx="702193" cy="547710"/>
          </a:xfrm>
          <a:prstGeom prst="rect">
            <a:avLst/>
          </a:prstGeom>
        </p:spPr>
      </p:pic>
      <p:sp>
        <p:nvSpPr>
          <p:cNvPr id="18" name="Title 12">
            <a:extLst>
              <a:ext uri="{FF2B5EF4-FFF2-40B4-BE49-F238E27FC236}">
                <a16:creationId xmlns:a16="http://schemas.microsoft.com/office/drawing/2014/main" id="{FA2C22C7-4EFC-4D28-8CF1-601B1986F99F}"/>
              </a:ext>
            </a:extLst>
          </p:cNvPr>
          <p:cNvSpPr>
            <a:spLocks noGrp="1"/>
          </p:cNvSpPr>
          <p:nvPr>
            <p:ph type="title" hasCustomPrompt="1"/>
          </p:nvPr>
        </p:nvSpPr>
        <p:spPr>
          <a:xfrm>
            <a:off x="838200" y="843789"/>
            <a:ext cx="7667297" cy="575475"/>
          </a:xfrm>
        </p:spPr>
        <p:txBody>
          <a:bodyPr/>
          <a:lstStyle/>
          <a:p>
            <a:r>
              <a:rPr lang="en-US" dirty="0"/>
              <a:t>CLICK TO EDIT MASTER TITLE STYLE</a:t>
            </a:r>
            <a:endParaRPr lang="ro-RO" dirty="0"/>
          </a:p>
        </p:txBody>
      </p:sp>
    </p:spTree>
    <p:extLst>
      <p:ext uri="{BB962C8B-B14F-4D97-AF65-F5344CB8AC3E}">
        <p14:creationId xmlns:p14="http://schemas.microsoft.com/office/powerpoint/2010/main" val="22767717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CCF348E-17CE-4D96-8D2B-2556CB6B47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399FEA-E410-4865-9D81-02D3D04F21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a:extLst>
              <a:ext uri="{FF2B5EF4-FFF2-40B4-BE49-F238E27FC236}">
                <a16:creationId xmlns:a16="http://schemas.microsoft.com/office/drawing/2014/main" id="{686A4F1E-2340-44A8-AF75-8B05C22601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F69A805-2A96-465E-9333-5D747D07FBFD}"/>
              </a:ext>
            </a:extLst>
          </p:cNvPr>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o-RO" dirty="0"/>
          </a:p>
        </p:txBody>
      </p:sp>
      <p:sp>
        <p:nvSpPr>
          <p:cNvPr id="8" name="Footer Placeholder 7">
            <a:extLst>
              <a:ext uri="{FF2B5EF4-FFF2-40B4-BE49-F238E27FC236}">
                <a16:creationId xmlns:a16="http://schemas.microsoft.com/office/drawing/2014/main" id="{8E5433B1-31B4-45F2-B80F-8C20763652E2}"/>
              </a:ext>
            </a:extLst>
          </p:cNvPr>
          <p:cNvSpPr>
            <a:spLocks noGrp="1"/>
          </p:cNvSpPr>
          <p:nvPr>
            <p:ph type="ftr" sz="quarter" idx="11"/>
          </p:nvPr>
        </p:nvSpPr>
        <p:spPr/>
        <p:txBody>
          <a:bodyPr/>
          <a:lstStyle/>
          <a:p>
            <a:r>
              <a:rPr lang="ro-RO"/>
              <a:t>TIMISOARA  2025</a:t>
            </a:r>
          </a:p>
        </p:txBody>
      </p:sp>
      <p:sp>
        <p:nvSpPr>
          <p:cNvPr id="12" name="Title Placeholder 1">
            <a:extLst>
              <a:ext uri="{FF2B5EF4-FFF2-40B4-BE49-F238E27FC236}">
                <a16:creationId xmlns:a16="http://schemas.microsoft.com/office/drawing/2014/main" id="{974D2B23-92C2-497C-BA97-AD1E6CA2D8BB}"/>
              </a:ext>
            </a:extLst>
          </p:cNvPr>
          <p:cNvSpPr>
            <a:spLocks noGrp="1"/>
          </p:cNvSpPr>
          <p:nvPr>
            <p:ph type="title" hasCustomPrompt="1"/>
          </p:nvPr>
        </p:nvSpPr>
        <p:spPr>
          <a:xfrm>
            <a:off x="838200" y="232360"/>
            <a:ext cx="7667297" cy="1325563"/>
          </a:xfrm>
          <a:prstGeom prst="rect">
            <a:avLst/>
          </a:prstGeom>
        </p:spPr>
        <p:txBody>
          <a:bodyPr vert="horz" lIns="91440" tIns="45720" rIns="91440" bIns="45720" rtlCol="0" anchor="b">
            <a:normAutofit/>
          </a:bodyPr>
          <a:lstStyle/>
          <a:p>
            <a:r>
              <a:rPr lang="en-US" dirty="0"/>
              <a:t>CLICK TO EDIT MASTER TITLE STYLE</a:t>
            </a:r>
            <a:endParaRPr lang="ro-RO" dirty="0"/>
          </a:p>
        </p:txBody>
      </p:sp>
    </p:spTree>
    <p:extLst>
      <p:ext uri="{BB962C8B-B14F-4D97-AF65-F5344CB8AC3E}">
        <p14:creationId xmlns:p14="http://schemas.microsoft.com/office/powerpoint/2010/main" val="28404731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773EB-1A2A-4FBA-AF83-9F626AA0CA14}"/>
              </a:ext>
            </a:extLst>
          </p:cNvPr>
          <p:cNvSpPr>
            <a:spLocks noGrp="1"/>
          </p:cNvSpPr>
          <p:nvPr>
            <p:ph type="title" hasCustomPrompt="1"/>
          </p:nvPr>
        </p:nvSpPr>
        <p:spPr/>
        <p:txBody>
          <a:bodyPr/>
          <a:lstStyle>
            <a:lvl1pPr>
              <a:defRPr>
                <a:solidFill>
                  <a:schemeClr val="tx1"/>
                </a:solidFill>
              </a:defRPr>
            </a:lvl1pPr>
          </a:lstStyle>
          <a:p>
            <a:r>
              <a:rPr lang="en-US" dirty="0"/>
              <a:t>CLICK TO EDIT MASTER TITLE STYLE</a:t>
            </a:r>
            <a:endParaRPr lang="ro-RO" dirty="0"/>
          </a:p>
        </p:txBody>
      </p:sp>
      <p:sp>
        <p:nvSpPr>
          <p:cNvPr id="9" name="Freeform: Shape 8">
            <a:extLst>
              <a:ext uri="{FF2B5EF4-FFF2-40B4-BE49-F238E27FC236}">
                <a16:creationId xmlns:a16="http://schemas.microsoft.com/office/drawing/2014/main" id="{1A16C160-155C-497F-AE34-F6DEAE751476}"/>
              </a:ext>
            </a:extLst>
          </p:cNvPr>
          <p:cNvSpPr/>
          <p:nvPr userDrawn="1"/>
        </p:nvSpPr>
        <p:spPr>
          <a:xfrm rot="10800000">
            <a:off x="9781954" y="0"/>
            <a:ext cx="2410046" cy="6889898"/>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6114279 w 6243438"/>
              <a:gd name="connsiteY4" fmla="*/ 522759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6114279" y="5227599"/>
                </a:lnTo>
                <a:lnTo>
                  <a:pt x="368812" y="5232876"/>
                </a:lnTo>
                <a:cubicBezTo>
                  <a:pt x="368920" y="5232446"/>
                  <a:pt x="369027" y="5232015"/>
                  <a:pt x="369135" y="5231585"/>
                </a:cubicBezTo>
                <a:lnTo>
                  <a:pt x="0" y="5231585"/>
                </a:lnTo>
                <a:lnTo>
                  <a:pt x="0" y="0"/>
                </a:ln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20" name="Rectangle 19">
            <a:extLst>
              <a:ext uri="{FF2B5EF4-FFF2-40B4-BE49-F238E27FC236}">
                <a16:creationId xmlns:a16="http://schemas.microsoft.com/office/drawing/2014/main" id="{DF4B6B96-E492-4161-A707-22433A923720}"/>
              </a:ext>
            </a:extLst>
          </p:cNvPr>
          <p:cNvSpPr/>
          <p:nvPr userDrawn="1"/>
        </p:nvSpPr>
        <p:spPr>
          <a:xfrm>
            <a:off x="7782323" y="2094616"/>
            <a:ext cx="199892" cy="48271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26" name="Picture 25">
            <a:extLst>
              <a:ext uri="{FF2B5EF4-FFF2-40B4-BE49-F238E27FC236}">
                <a16:creationId xmlns:a16="http://schemas.microsoft.com/office/drawing/2014/main" id="{D5E3D54C-5682-440C-A8BA-4CC23F975CD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882269" y="2094616"/>
            <a:ext cx="3693099" cy="4795282"/>
          </a:xfrm>
          <a:custGeom>
            <a:avLst/>
            <a:gdLst>
              <a:gd name="connsiteX0" fmla="*/ 0 w 3006888"/>
              <a:gd name="connsiteY0" fmla="*/ 0 h 3904275"/>
              <a:gd name="connsiteX1" fmla="*/ 3006888 w 3006888"/>
              <a:gd name="connsiteY1" fmla="*/ 0 h 3904275"/>
              <a:gd name="connsiteX2" fmla="*/ 3006888 w 3006888"/>
              <a:gd name="connsiteY2" fmla="*/ 3904275 h 3904275"/>
              <a:gd name="connsiteX3" fmla="*/ 0 w 3006888"/>
              <a:gd name="connsiteY3" fmla="*/ 3904275 h 3904275"/>
            </a:gdLst>
            <a:ahLst/>
            <a:cxnLst>
              <a:cxn ang="0">
                <a:pos x="connsiteX0" y="connsiteY0"/>
              </a:cxn>
              <a:cxn ang="0">
                <a:pos x="connsiteX1" y="connsiteY1"/>
              </a:cxn>
              <a:cxn ang="0">
                <a:pos x="connsiteX2" y="connsiteY2"/>
              </a:cxn>
              <a:cxn ang="0">
                <a:pos x="connsiteX3" y="connsiteY3"/>
              </a:cxn>
            </a:cxnLst>
            <a:rect l="l" t="t" r="r" b="b"/>
            <a:pathLst>
              <a:path w="3006888" h="3904275">
                <a:moveTo>
                  <a:pt x="0" y="0"/>
                </a:moveTo>
                <a:lnTo>
                  <a:pt x="3006888" y="0"/>
                </a:lnTo>
                <a:lnTo>
                  <a:pt x="3006888" y="3904275"/>
                </a:lnTo>
                <a:lnTo>
                  <a:pt x="0" y="3904275"/>
                </a:lnTo>
                <a:close/>
              </a:path>
            </a:pathLst>
          </a:custGeom>
        </p:spPr>
      </p:pic>
      <p:grpSp>
        <p:nvGrpSpPr>
          <p:cNvPr id="27" name="Group 26">
            <a:extLst>
              <a:ext uri="{FF2B5EF4-FFF2-40B4-BE49-F238E27FC236}">
                <a16:creationId xmlns:a16="http://schemas.microsoft.com/office/drawing/2014/main" id="{C12D48CC-4584-4273-8333-B5141D9D435C}"/>
              </a:ext>
            </a:extLst>
          </p:cNvPr>
          <p:cNvGrpSpPr/>
          <p:nvPr userDrawn="1"/>
        </p:nvGrpSpPr>
        <p:grpSpPr>
          <a:xfrm>
            <a:off x="9450218" y="1020726"/>
            <a:ext cx="2547561" cy="4116926"/>
            <a:chOff x="9450218" y="1020726"/>
            <a:chExt cx="2547561" cy="4116926"/>
          </a:xfrm>
        </p:grpSpPr>
        <p:sp>
          <p:nvSpPr>
            <p:cNvPr id="18" name="Rectangle 17">
              <a:extLst>
                <a:ext uri="{FF2B5EF4-FFF2-40B4-BE49-F238E27FC236}">
                  <a16:creationId xmlns:a16="http://schemas.microsoft.com/office/drawing/2014/main" id="{1993A3D1-CBEB-4420-AC5E-EC34267C582B}"/>
                </a:ext>
              </a:extLst>
            </p:cNvPr>
            <p:cNvSpPr/>
            <p:nvPr userDrawn="1"/>
          </p:nvSpPr>
          <p:spPr>
            <a:xfrm>
              <a:off x="9450218" y="1020726"/>
              <a:ext cx="2547561" cy="4116926"/>
            </a:xfrm>
            <a:prstGeom prst="rect">
              <a:avLst/>
            </a:prstGeom>
            <a:noFill/>
            <a:ln w="19050">
              <a:solidFill>
                <a:srgbClr val="F960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9" name="Rectangle 18">
              <a:extLst>
                <a:ext uri="{FF2B5EF4-FFF2-40B4-BE49-F238E27FC236}">
                  <a16:creationId xmlns:a16="http://schemas.microsoft.com/office/drawing/2014/main" id="{7A8B707F-21E3-4493-AF10-9A5C054295A9}"/>
                </a:ext>
              </a:extLst>
            </p:cNvPr>
            <p:cNvSpPr/>
            <p:nvPr userDrawn="1"/>
          </p:nvSpPr>
          <p:spPr>
            <a:xfrm>
              <a:off x="10066906" y="4559243"/>
              <a:ext cx="1930873" cy="2901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spTree>
    <p:extLst>
      <p:ext uri="{BB962C8B-B14F-4D97-AF65-F5344CB8AC3E}">
        <p14:creationId xmlns:p14="http://schemas.microsoft.com/office/powerpoint/2010/main" val="4099740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D7188F53-9617-4147-BD78-2F1E2E7BC922}"/>
              </a:ext>
            </a:extLst>
          </p:cNvPr>
          <p:cNvSpPr/>
          <p:nvPr userDrawn="1"/>
        </p:nvSpPr>
        <p:spPr>
          <a:xfrm>
            <a:off x="3279274" y="0"/>
            <a:ext cx="8942681" cy="6871135"/>
          </a:xfrm>
          <a:custGeom>
            <a:avLst/>
            <a:gdLst>
              <a:gd name="connsiteX0" fmla="*/ 1716142 w 8827850"/>
              <a:gd name="connsiteY0" fmla="*/ 0 h 6871135"/>
              <a:gd name="connsiteX1" fmla="*/ 7108620 w 8827850"/>
              <a:gd name="connsiteY1" fmla="*/ 0 h 6871135"/>
              <a:gd name="connsiteX2" fmla="*/ 7106978 w 8827850"/>
              <a:gd name="connsiteY2" fmla="*/ 6568 h 6871135"/>
              <a:gd name="connsiteX3" fmla="*/ 8827850 w 8827850"/>
              <a:gd name="connsiteY3" fmla="*/ 6568 h 6871135"/>
              <a:gd name="connsiteX4" fmla="*/ 8827850 w 8827850"/>
              <a:gd name="connsiteY4" fmla="*/ 6871135 h 6871135"/>
              <a:gd name="connsiteX5" fmla="*/ 4444795 w 8827850"/>
              <a:gd name="connsiteY5" fmla="*/ 6871135 h 6871135"/>
              <a:gd name="connsiteX6" fmla="*/ 4444795 w 8827850"/>
              <a:gd name="connsiteY6" fmla="*/ 6864567 h 6871135"/>
              <a:gd name="connsiteX7" fmla="*/ 0 w 8827850"/>
              <a:gd name="connsiteY7" fmla="*/ 6864567 h 6871135"/>
              <a:gd name="connsiteX0" fmla="*/ 1796949 w 8908657"/>
              <a:gd name="connsiteY0" fmla="*/ 0 h 6871135"/>
              <a:gd name="connsiteX1" fmla="*/ 7189427 w 8908657"/>
              <a:gd name="connsiteY1" fmla="*/ 0 h 6871135"/>
              <a:gd name="connsiteX2" fmla="*/ 7187785 w 8908657"/>
              <a:gd name="connsiteY2" fmla="*/ 6568 h 6871135"/>
              <a:gd name="connsiteX3" fmla="*/ 8908657 w 8908657"/>
              <a:gd name="connsiteY3" fmla="*/ 6568 h 6871135"/>
              <a:gd name="connsiteX4" fmla="*/ 8908657 w 8908657"/>
              <a:gd name="connsiteY4" fmla="*/ 6871135 h 6871135"/>
              <a:gd name="connsiteX5" fmla="*/ 4525602 w 8908657"/>
              <a:gd name="connsiteY5" fmla="*/ 6871135 h 6871135"/>
              <a:gd name="connsiteX6" fmla="*/ 4525602 w 8908657"/>
              <a:gd name="connsiteY6" fmla="*/ 6864567 h 6871135"/>
              <a:gd name="connsiteX7" fmla="*/ 0 w 8908657"/>
              <a:gd name="connsiteY7" fmla="*/ 6864567 h 6871135"/>
              <a:gd name="connsiteX8" fmla="*/ 1796949 w 8908657"/>
              <a:gd name="connsiteY8" fmla="*/ 0 h 6871135"/>
              <a:gd name="connsiteX0" fmla="*/ 1830973 w 8942681"/>
              <a:gd name="connsiteY0" fmla="*/ 0 h 6871135"/>
              <a:gd name="connsiteX1" fmla="*/ 7223451 w 8942681"/>
              <a:gd name="connsiteY1" fmla="*/ 0 h 6871135"/>
              <a:gd name="connsiteX2" fmla="*/ 7221809 w 8942681"/>
              <a:gd name="connsiteY2" fmla="*/ 6568 h 6871135"/>
              <a:gd name="connsiteX3" fmla="*/ 8942681 w 8942681"/>
              <a:gd name="connsiteY3" fmla="*/ 6568 h 6871135"/>
              <a:gd name="connsiteX4" fmla="*/ 8942681 w 8942681"/>
              <a:gd name="connsiteY4" fmla="*/ 6871135 h 6871135"/>
              <a:gd name="connsiteX5" fmla="*/ 4559626 w 8942681"/>
              <a:gd name="connsiteY5" fmla="*/ 6871135 h 6871135"/>
              <a:gd name="connsiteX6" fmla="*/ 4559626 w 8942681"/>
              <a:gd name="connsiteY6" fmla="*/ 6864567 h 6871135"/>
              <a:gd name="connsiteX7" fmla="*/ 0 w 8942681"/>
              <a:gd name="connsiteY7" fmla="*/ 6860313 h 6871135"/>
              <a:gd name="connsiteX8" fmla="*/ 1830973 w 8942681"/>
              <a:gd name="connsiteY8" fmla="*/ 0 h 6871135"/>
              <a:gd name="connsiteX0" fmla="*/ 1801202 w 8942681"/>
              <a:gd name="connsiteY0" fmla="*/ 8506 h 6871135"/>
              <a:gd name="connsiteX1" fmla="*/ 7223451 w 8942681"/>
              <a:gd name="connsiteY1" fmla="*/ 0 h 6871135"/>
              <a:gd name="connsiteX2" fmla="*/ 7221809 w 8942681"/>
              <a:gd name="connsiteY2" fmla="*/ 6568 h 6871135"/>
              <a:gd name="connsiteX3" fmla="*/ 8942681 w 8942681"/>
              <a:gd name="connsiteY3" fmla="*/ 6568 h 6871135"/>
              <a:gd name="connsiteX4" fmla="*/ 8942681 w 8942681"/>
              <a:gd name="connsiteY4" fmla="*/ 6871135 h 6871135"/>
              <a:gd name="connsiteX5" fmla="*/ 4559626 w 8942681"/>
              <a:gd name="connsiteY5" fmla="*/ 6871135 h 6871135"/>
              <a:gd name="connsiteX6" fmla="*/ 4559626 w 8942681"/>
              <a:gd name="connsiteY6" fmla="*/ 6864567 h 6871135"/>
              <a:gd name="connsiteX7" fmla="*/ 0 w 8942681"/>
              <a:gd name="connsiteY7" fmla="*/ 6860313 h 6871135"/>
              <a:gd name="connsiteX8" fmla="*/ 1801202 w 8942681"/>
              <a:gd name="connsiteY8" fmla="*/ 8506 h 6871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42681" h="6871135">
                <a:moveTo>
                  <a:pt x="1801202" y="8506"/>
                </a:moveTo>
                <a:lnTo>
                  <a:pt x="7223451" y="0"/>
                </a:lnTo>
                <a:lnTo>
                  <a:pt x="7221809" y="6568"/>
                </a:lnTo>
                <a:lnTo>
                  <a:pt x="8942681" y="6568"/>
                </a:lnTo>
                <a:lnTo>
                  <a:pt x="8942681" y="6871135"/>
                </a:lnTo>
                <a:lnTo>
                  <a:pt x="4559626" y="6871135"/>
                </a:lnTo>
                <a:lnTo>
                  <a:pt x="4559626" y="6864567"/>
                </a:lnTo>
                <a:lnTo>
                  <a:pt x="0" y="6860313"/>
                </a:lnTo>
                <a:cubicBezTo>
                  <a:pt x="572047" y="4572124"/>
                  <a:pt x="1229155" y="2296695"/>
                  <a:pt x="1801202" y="8506"/>
                </a:cubicBezTo>
                <a:close/>
              </a:path>
            </a:pathLst>
          </a:custGeom>
          <a:solidFill>
            <a:srgbClr val="F96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9" name="Rectangle 7">
            <a:extLst>
              <a:ext uri="{FF2B5EF4-FFF2-40B4-BE49-F238E27FC236}">
                <a16:creationId xmlns:a16="http://schemas.microsoft.com/office/drawing/2014/main" id="{716AC2E6-10CD-483E-B1FF-3A15C3DFD3D8}"/>
              </a:ext>
            </a:extLst>
          </p:cNvPr>
          <p:cNvSpPr/>
          <p:nvPr userDrawn="1"/>
        </p:nvSpPr>
        <p:spPr>
          <a:xfrm>
            <a:off x="4676506" y="1616437"/>
            <a:ext cx="7223760" cy="5303520"/>
          </a:xfrm>
          <a:custGeom>
            <a:avLst/>
            <a:gdLst>
              <a:gd name="connsiteX0" fmla="*/ 0 w 8223336"/>
              <a:gd name="connsiteY0" fmla="*/ 0 h 5202374"/>
              <a:gd name="connsiteX1" fmla="*/ 8223336 w 8223336"/>
              <a:gd name="connsiteY1" fmla="*/ 0 h 5202374"/>
              <a:gd name="connsiteX2" fmla="*/ 8223336 w 8223336"/>
              <a:gd name="connsiteY2" fmla="*/ 5202374 h 5202374"/>
              <a:gd name="connsiteX3" fmla="*/ 0 w 8223336"/>
              <a:gd name="connsiteY3" fmla="*/ 5202374 h 5202374"/>
              <a:gd name="connsiteX4" fmla="*/ 0 w 8223336"/>
              <a:gd name="connsiteY4" fmla="*/ 0 h 5202374"/>
              <a:gd name="connsiteX0" fmla="*/ 1361440 w 8223336"/>
              <a:gd name="connsiteY0" fmla="*/ 10160 h 5202374"/>
              <a:gd name="connsiteX1" fmla="*/ 8223336 w 8223336"/>
              <a:gd name="connsiteY1" fmla="*/ 0 h 5202374"/>
              <a:gd name="connsiteX2" fmla="*/ 8223336 w 8223336"/>
              <a:gd name="connsiteY2" fmla="*/ 5202374 h 5202374"/>
              <a:gd name="connsiteX3" fmla="*/ 0 w 8223336"/>
              <a:gd name="connsiteY3" fmla="*/ 5202374 h 5202374"/>
              <a:gd name="connsiteX4" fmla="*/ 1361440 w 8223336"/>
              <a:gd name="connsiteY4" fmla="*/ 10160 h 5202374"/>
              <a:gd name="connsiteX0" fmla="*/ 1310640 w 8223336"/>
              <a:gd name="connsiteY0" fmla="*/ 0 h 5212534"/>
              <a:gd name="connsiteX1" fmla="*/ 8223336 w 8223336"/>
              <a:gd name="connsiteY1" fmla="*/ 10160 h 5212534"/>
              <a:gd name="connsiteX2" fmla="*/ 8223336 w 8223336"/>
              <a:gd name="connsiteY2" fmla="*/ 5212534 h 5212534"/>
              <a:gd name="connsiteX3" fmla="*/ 0 w 8223336"/>
              <a:gd name="connsiteY3" fmla="*/ 5212534 h 5212534"/>
              <a:gd name="connsiteX4" fmla="*/ 1310640 w 8223336"/>
              <a:gd name="connsiteY4" fmla="*/ 0 h 5212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3336" h="5212534">
                <a:moveTo>
                  <a:pt x="1310640" y="0"/>
                </a:moveTo>
                <a:lnTo>
                  <a:pt x="8223336" y="10160"/>
                </a:lnTo>
                <a:lnTo>
                  <a:pt x="8223336" y="5212534"/>
                </a:lnTo>
                <a:lnTo>
                  <a:pt x="0" y="5212534"/>
                </a:lnTo>
                <a:lnTo>
                  <a:pt x="1310640" y="0"/>
                </a:lnTo>
                <a:close/>
              </a:path>
            </a:pathLst>
          </a:custGeom>
          <a:blipFill dpi="0" rotWithShape="0">
            <a:blip r:embed="rId2" cstate="screen">
              <a:extLst>
                <a:ext uri="{28A0092B-C50C-407E-A947-70E740481C1C}">
                  <a14:useLocalDpi xmlns:a14="http://schemas.microsoft.com/office/drawing/2010/main"/>
                </a:ext>
              </a:extLst>
            </a:blip>
            <a:srcRect/>
            <a:stretch>
              <a:fillRect b="14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36" name="Freeform: Shape 35">
            <a:extLst>
              <a:ext uri="{FF2B5EF4-FFF2-40B4-BE49-F238E27FC236}">
                <a16:creationId xmlns:a16="http://schemas.microsoft.com/office/drawing/2014/main" id="{E4C30F45-A936-412F-A031-D6DD9010A009}"/>
              </a:ext>
            </a:extLst>
          </p:cNvPr>
          <p:cNvSpPr/>
          <p:nvPr userDrawn="1"/>
        </p:nvSpPr>
        <p:spPr>
          <a:xfrm>
            <a:off x="322864" y="1260096"/>
            <a:ext cx="6243438" cy="5232876"/>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5122675" y="5224369"/>
                </a:lnTo>
                <a:lnTo>
                  <a:pt x="368812" y="5232876"/>
                </a:lnTo>
                <a:cubicBezTo>
                  <a:pt x="368920" y="5232446"/>
                  <a:pt x="369027" y="5232015"/>
                  <a:pt x="369135" y="5231585"/>
                </a:cubicBezTo>
                <a:lnTo>
                  <a:pt x="0" y="5231585"/>
                </a:lnTo>
                <a:lnTo>
                  <a:pt x="0" y="0"/>
                </a:lnTo>
                <a:close/>
              </a:path>
            </a:pathLst>
          </a:custGeom>
          <a:pattFill prst="divot">
            <a:fgClr>
              <a:srgbClr val="1A3491"/>
            </a:fgClr>
            <a:bgClr>
              <a:schemeClr val="tx1"/>
            </a:bgClr>
          </a:patt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3" name="Subtitle 2">
            <a:extLst>
              <a:ext uri="{FF2B5EF4-FFF2-40B4-BE49-F238E27FC236}">
                <a16:creationId xmlns:a16="http://schemas.microsoft.com/office/drawing/2014/main" id="{02C6E64E-6AFC-4A29-BD80-21534833ABB5}"/>
              </a:ext>
            </a:extLst>
          </p:cNvPr>
          <p:cNvSpPr>
            <a:spLocks noGrp="1"/>
          </p:cNvSpPr>
          <p:nvPr userDrawn="1">
            <p:ph type="subTitle" idx="1"/>
          </p:nvPr>
        </p:nvSpPr>
        <p:spPr>
          <a:xfrm>
            <a:off x="1187539" y="3447045"/>
            <a:ext cx="3174550" cy="293301"/>
          </a:xfrm>
        </p:spPr>
        <p:txBody>
          <a:bodyPr>
            <a:normAutofit/>
          </a:bodyPr>
          <a:lstStyle>
            <a:lvl1pPr marL="0" indent="0" algn="l">
              <a:buNone/>
              <a:defRPr sz="1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ro-RO" dirty="0"/>
          </a:p>
        </p:txBody>
      </p:sp>
      <p:pic>
        <p:nvPicPr>
          <p:cNvPr id="7" name="Picture 6">
            <a:extLst>
              <a:ext uri="{FF2B5EF4-FFF2-40B4-BE49-F238E27FC236}">
                <a16:creationId xmlns:a16="http://schemas.microsoft.com/office/drawing/2014/main" id="{95A0EAEF-E0B2-4976-9A09-B17D479C224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168" y="5481808"/>
            <a:ext cx="702193" cy="547710"/>
          </a:xfrm>
          <a:prstGeom prst="rect">
            <a:avLst/>
          </a:prstGeom>
        </p:spPr>
      </p:pic>
      <p:sp>
        <p:nvSpPr>
          <p:cNvPr id="2" name="Title 1">
            <a:extLst>
              <a:ext uri="{FF2B5EF4-FFF2-40B4-BE49-F238E27FC236}">
                <a16:creationId xmlns:a16="http://schemas.microsoft.com/office/drawing/2014/main" id="{D8AE7686-66F5-4A3F-BB86-00B49BF10905}"/>
              </a:ext>
            </a:extLst>
          </p:cNvPr>
          <p:cNvSpPr>
            <a:spLocks noGrp="1"/>
          </p:cNvSpPr>
          <p:nvPr userDrawn="1">
            <p:ph type="ctrTitle" hasCustomPrompt="1"/>
          </p:nvPr>
        </p:nvSpPr>
        <p:spPr>
          <a:xfrm>
            <a:off x="1130573" y="2437078"/>
            <a:ext cx="5030454" cy="1093300"/>
          </a:xfrm>
        </p:spPr>
        <p:txBody>
          <a:bodyPr anchor="t">
            <a:noAutofit/>
          </a:bodyPr>
          <a:lstStyle>
            <a:lvl1pPr algn="l">
              <a:defRPr sz="3200" b="0" spc="300">
                <a:solidFill>
                  <a:schemeClr val="bg1"/>
                </a:solidFill>
                <a:latin typeface="+mn-lt"/>
                <a:cs typeface="Arial" panose="020B0604020202020204" pitchFamily="34" charset="0"/>
              </a:defRPr>
            </a:lvl1pPr>
          </a:lstStyle>
          <a:p>
            <a:r>
              <a:rPr lang="en-US" dirty="0"/>
              <a:t>CLICK TO EDIT TITLE </a:t>
            </a:r>
            <a:br>
              <a:rPr lang="en-US" dirty="0"/>
            </a:br>
            <a:r>
              <a:rPr lang="en-US" dirty="0"/>
              <a:t>STYLE</a:t>
            </a:r>
            <a:endParaRPr lang="ro-RO" dirty="0"/>
          </a:p>
        </p:txBody>
      </p:sp>
      <p:pic>
        <p:nvPicPr>
          <p:cNvPr id="16" name="Graphic 15">
            <a:extLst>
              <a:ext uri="{FF2B5EF4-FFF2-40B4-BE49-F238E27FC236}">
                <a16:creationId xmlns:a16="http://schemas.microsoft.com/office/drawing/2014/main" id="{796897F0-3526-488A-8A3C-3D37E8528D7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54549" y="-37642"/>
            <a:ext cx="2800741" cy="1322572"/>
          </a:xfrm>
          <a:prstGeom prst="rect">
            <a:avLst/>
          </a:prstGeom>
        </p:spPr>
      </p:pic>
      <p:grpSp>
        <p:nvGrpSpPr>
          <p:cNvPr id="20" name="Group 19">
            <a:extLst>
              <a:ext uri="{FF2B5EF4-FFF2-40B4-BE49-F238E27FC236}">
                <a16:creationId xmlns:a16="http://schemas.microsoft.com/office/drawing/2014/main" id="{6667ADC8-6B8D-4F3D-A5FA-971FC7697C51}"/>
              </a:ext>
            </a:extLst>
          </p:cNvPr>
          <p:cNvGrpSpPr/>
          <p:nvPr userDrawn="1"/>
        </p:nvGrpSpPr>
        <p:grpSpPr>
          <a:xfrm>
            <a:off x="5539587" y="171486"/>
            <a:ext cx="5338591" cy="828131"/>
            <a:chOff x="5539587" y="171486"/>
            <a:chExt cx="5338591" cy="828131"/>
          </a:xfrm>
        </p:grpSpPr>
        <p:sp>
          <p:nvSpPr>
            <p:cNvPr id="21" name="TextBox 20">
              <a:extLst>
                <a:ext uri="{FF2B5EF4-FFF2-40B4-BE49-F238E27FC236}">
                  <a16:creationId xmlns:a16="http://schemas.microsoft.com/office/drawing/2014/main" id="{EDF4942F-363F-4072-98B6-1771EDE63C4B}"/>
                </a:ext>
              </a:extLst>
            </p:cNvPr>
            <p:cNvSpPr txBox="1"/>
            <p:nvPr userDrawn="1"/>
          </p:nvSpPr>
          <p:spPr>
            <a:xfrm>
              <a:off x="5539587" y="445619"/>
              <a:ext cx="442205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a:solidFill>
                    <a:schemeClr val="bg1"/>
                  </a:solidFill>
                </a:rPr>
                <a:t>Extreme Light Infrastructure - Nuclear Physics (ELI-NP) – Phase II</a:t>
              </a:r>
              <a:endParaRPr lang="ro-RO" sz="1500" b="1" dirty="0">
                <a:solidFill>
                  <a:schemeClr val="bg1"/>
                </a:solidFill>
              </a:endParaRPr>
            </a:p>
          </p:txBody>
        </p:sp>
        <p:sp>
          <p:nvSpPr>
            <p:cNvPr id="5" name="TextBox 4">
              <a:extLst>
                <a:ext uri="{FF2B5EF4-FFF2-40B4-BE49-F238E27FC236}">
                  <a16:creationId xmlns:a16="http://schemas.microsoft.com/office/drawing/2014/main" id="{5F838848-B440-4868-B148-EAAB97EDFFBA}"/>
                </a:ext>
              </a:extLst>
            </p:cNvPr>
            <p:cNvSpPr txBox="1"/>
            <p:nvPr userDrawn="1"/>
          </p:nvSpPr>
          <p:spPr>
            <a:xfrm>
              <a:off x="5548085" y="171486"/>
              <a:ext cx="5330093"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500" dirty="0">
                  <a:solidFill>
                    <a:schemeClr val="bg1"/>
                  </a:solidFill>
                </a:rPr>
                <a:t>Competitiveness Operational Programme (COP)</a:t>
              </a:r>
            </a:p>
          </p:txBody>
        </p:sp>
      </p:grpSp>
      <p:pic>
        <p:nvPicPr>
          <p:cNvPr id="30" name="Graphic 29">
            <a:extLst>
              <a:ext uri="{FF2B5EF4-FFF2-40B4-BE49-F238E27FC236}">
                <a16:creationId xmlns:a16="http://schemas.microsoft.com/office/drawing/2014/main" id="{E8032C2B-8EB1-4CB1-9F0F-03433A6F717C}"/>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549093" y="2102740"/>
            <a:ext cx="4486522" cy="4518568"/>
          </a:xfrm>
          <a:prstGeom prst="rect">
            <a:avLst/>
          </a:prstGeom>
          <a:effectLst/>
        </p:spPr>
      </p:pic>
      <p:pic>
        <p:nvPicPr>
          <p:cNvPr id="39" name="Picture 38">
            <a:extLst>
              <a:ext uri="{FF2B5EF4-FFF2-40B4-BE49-F238E27FC236}">
                <a16:creationId xmlns:a16="http://schemas.microsoft.com/office/drawing/2014/main" id="{239A24A6-A4B2-414E-B151-118655BA5EB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2225571" y="5584219"/>
            <a:ext cx="549243" cy="445299"/>
          </a:xfrm>
          <a:prstGeom prst="rect">
            <a:avLst/>
          </a:prstGeom>
        </p:spPr>
      </p:pic>
    </p:spTree>
    <p:extLst>
      <p:ext uri="{BB962C8B-B14F-4D97-AF65-F5344CB8AC3E}">
        <p14:creationId xmlns:p14="http://schemas.microsoft.com/office/powerpoint/2010/main" val="34264031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773EB-1A2A-4FBA-AF83-9F626AA0CA14}"/>
              </a:ext>
            </a:extLst>
          </p:cNvPr>
          <p:cNvSpPr>
            <a:spLocks noGrp="1"/>
          </p:cNvSpPr>
          <p:nvPr>
            <p:ph type="title" hasCustomPrompt="1"/>
          </p:nvPr>
        </p:nvSpPr>
        <p:spPr/>
        <p:txBody>
          <a:bodyPr/>
          <a:lstStyle>
            <a:lvl1pPr>
              <a:defRPr>
                <a:solidFill>
                  <a:schemeClr val="tx1"/>
                </a:solidFill>
              </a:defRPr>
            </a:lvl1pPr>
          </a:lstStyle>
          <a:p>
            <a:r>
              <a:rPr lang="en-US" dirty="0"/>
              <a:t>CLICK TO EDIT MASTER TITLE STYLE</a:t>
            </a:r>
            <a:endParaRPr lang="ro-RO" dirty="0"/>
          </a:p>
        </p:txBody>
      </p:sp>
      <p:sp>
        <p:nvSpPr>
          <p:cNvPr id="9" name="Freeform: Shape 8">
            <a:extLst>
              <a:ext uri="{FF2B5EF4-FFF2-40B4-BE49-F238E27FC236}">
                <a16:creationId xmlns:a16="http://schemas.microsoft.com/office/drawing/2014/main" id="{1A16C160-155C-497F-AE34-F6DEAE751476}"/>
              </a:ext>
            </a:extLst>
          </p:cNvPr>
          <p:cNvSpPr/>
          <p:nvPr userDrawn="1"/>
        </p:nvSpPr>
        <p:spPr>
          <a:xfrm rot="10800000">
            <a:off x="9781954" y="0"/>
            <a:ext cx="2410046" cy="6889898"/>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6114279 w 6243438"/>
              <a:gd name="connsiteY4" fmla="*/ 522759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6114279" y="5227599"/>
                </a:lnTo>
                <a:lnTo>
                  <a:pt x="368812" y="5232876"/>
                </a:lnTo>
                <a:cubicBezTo>
                  <a:pt x="368920" y="5232446"/>
                  <a:pt x="369027" y="5232015"/>
                  <a:pt x="369135" y="5231585"/>
                </a:cubicBezTo>
                <a:lnTo>
                  <a:pt x="0" y="5231585"/>
                </a:lnTo>
                <a:lnTo>
                  <a:pt x="0" y="0"/>
                </a:ln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20" name="Rectangle 19">
            <a:extLst>
              <a:ext uri="{FF2B5EF4-FFF2-40B4-BE49-F238E27FC236}">
                <a16:creationId xmlns:a16="http://schemas.microsoft.com/office/drawing/2014/main" id="{DF4B6B96-E492-4161-A707-22433A923720}"/>
              </a:ext>
            </a:extLst>
          </p:cNvPr>
          <p:cNvSpPr/>
          <p:nvPr userDrawn="1"/>
        </p:nvSpPr>
        <p:spPr>
          <a:xfrm>
            <a:off x="7782323" y="2094616"/>
            <a:ext cx="199892" cy="48271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26" name="Picture 25">
            <a:extLst>
              <a:ext uri="{FF2B5EF4-FFF2-40B4-BE49-F238E27FC236}">
                <a16:creationId xmlns:a16="http://schemas.microsoft.com/office/drawing/2014/main" id="{D5E3D54C-5682-440C-A8BA-4CC23F975CD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882269" y="2094616"/>
            <a:ext cx="3693099" cy="4795282"/>
          </a:xfrm>
          <a:custGeom>
            <a:avLst/>
            <a:gdLst>
              <a:gd name="connsiteX0" fmla="*/ 0 w 3006888"/>
              <a:gd name="connsiteY0" fmla="*/ 0 h 3904275"/>
              <a:gd name="connsiteX1" fmla="*/ 3006888 w 3006888"/>
              <a:gd name="connsiteY1" fmla="*/ 0 h 3904275"/>
              <a:gd name="connsiteX2" fmla="*/ 3006888 w 3006888"/>
              <a:gd name="connsiteY2" fmla="*/ 3904275 h 3904275"/>
              <a:gd name="connsiteX3" fmla="*/ 0 w 3006888"/>
              <a:gd name="connsiteY3" fmla="*/ 3904275 h 3904275"/>
            </a:gdLst>
            <a:ahLst/>
            <a:cxnLst>
              <a:cxn ang="0">
                <a:pos x="connsiteX0" y="connsiteY0"/>
              </a:cxn>
              <a:cxn ang="0">
                <a:pos x="connsiteX1" y="connsiteY1"/>
              </a:cxn>
              <a:cxn ang="0">
                <a:pos x="connsiteX2" y="connsiteY2"/>
              </a:cxn>
              <a:cxn ang="0">
                <a:pos x="connsiteX3" y="connsiteY3"/>
              </a:cxn>
            </a:cxnLst>
            <a:rect l="l" t="t" r="r" b="b"/>
            <a:pathLst>
              <a:path w="3006888" h="3904275">
                <a:moveTo>
                  <a:pt x="0" y="0"/>
                </a:moveTo>
                <a:lnTo>
                  <a:pt x="3006888" y="0"/>
                </a:lnTo>
                <a:lnTo>
                  <a:pt x="3006888" y="3904275"/>
                </a:lnTo>
                <a:lnTo>
                  <a:pt x="0" y="3904275"/>
                </a:lnTo>
                <a:close/>
              </a:path>
            </a:pathLst>
          </a:custGeom>
          <a:blipFill>
            <a:blip r:embed="rId3" cstate="screen">
              <a:extLst>
                <a:ext uri="{28A0092B-C50C-407E-A947-70E740481C1C}">
                  <a14:useLocalDpi xmlns:a14="http://schemas.microsoft.com/office/drawing/2010/main"/>
                </a:ext>
              </a:extLst>
            </a:blip>
            <a:stretch>
              <a:fillRect l="612" t="882" b="882"/>
            </a:stretch>
          </a:blipFill>
        </p:spPr>
      </p:pic>
      <p:grpSp>
        <p:nvGrpSpPr>
          <p:cNvPr id="27" name="Group 26">
            <a:extLst>
              <a:ext uri="{FF2B5EF4-FFF2-40B4-BE49-F238E27FC236}">
                <a16:creationId xmlns:a16="http://schemas.microsoft.com/office/drawing/2014/main" id="{C12D48CC-4584-4273-8333-B5141D9D435C}"/>
              </a:ext>
            </a:extLst>
          </p:cNvPr>
          <p:cNvGrpSpPr/>
          <p:nvPr userDrawn="1"/>
        </p:nvGrpSpPr>
        <p:grpSpPr>
          <a:xfrm>
            <a:off x="9450218" y="1020726"/>
            <a:ext cx="2547561" cy="4116926"/>
            <a:chOff x="9450218" y="1020726"/>
            <a:chExt cx="2547561" cy="4116926"/>
          </a:xfrm>
        </p:grpSpPr>
        <p:sp>
          <p:nvSpPr>
            <p:cNvPr id="18" name="Rectangle 17">
              <a:extLst>
                <a:ext uri="{FF2B5EF4-FFF2-40B4-BE49-F238E27FC236}">
                  <a16:creationId xmlns:a16="http://schemas.microsoft.com/office/drawing/2014/main" id="{1993A3D1-CBEB-4420-AC5E-EC34267C582B}"/>
                </a:ext>
              </a:extLst>
            </p:cNvPr>
            <p:cNvSpPr/>
            <p:nvPr userDrawn="1"/>
          </p:nvSpPr>
          <p:spPr>
            <a:xfrm>
              <a:off x="9450218" y="1020726"/>
              <a:ext cx="2547561" cy="4116926"/>
            </a:xfrm>
            <a:prstGeom prst="rect">
              <a:avLst/>
            </a:prstGeom>
            <a:noFill/>
            <a:ln w="19050">
              <a:solidFill>
                <a:srgbClr val="F960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9" name="Rectangle 18">
              <a:extLst>
                <a:ext uri="{FF2B5EF4-FFF2-40B4-BE49-F238E27FC236}">
                  <a16:creationId xmlns:a16="http://schemas.microsoft.com/office/drawing/2014/main" id="{7A8B707F-21E3-4493-AF10-9A5C054295A9}"/>
                </a:ext>
              </a:extLst>
            </p:cNvPr>
            <p:cNvSpPr/>
            <p:nvPr userDrawn="1"/>
          </p:nvSpPr>
          <p:spPr>
            <a:xfrm>
              <a:off x="10066906" y="4559243"/>
              <a:ext cx="1930873" cy="2901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spTree>
    <p:extLst>
      <p:ext uri="{BB962C8B-B14F-4D97-AF65-F5344CB8AC3E}">
        <p14:creationId xmlns:p14="http://schemas.microsoft.com/office/powerpoint/2010/main" val="4265972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773EB-1A2A-4FBA-AF83-9F626AA0CA14}"/>
              </a:ext>
            </a:extLst>
          </p:cNvPr>
          <p:cNvSpPr>
            <a:spLocks noGrp="1"/>
          </p:cNvSpPr>
          <p:nvPr>
            <p:ph type="title" hasCustomPrompt="1"/>
          </p:nvPr>
        </p:nvSpPr>
        <p:spPr/>
        <p:txBody>
          <a:bodyPr/>
          <a:lstStyle>
            <a:lvl1pPr>
              <a:defRPr>
                <a:solidFill>
                  <a:schemeClr val="tx1"/>
                </a:solidFill>
              </a:defRPr>
            </a:lvl1pPr>
          </a:lstStyle>
          <a:p>
            <a:r>
              <a:rPr lang="en-US" dirty="0"/>
              <a:t>CLICK TO EDIT MASTER TITLE STYLE</a:t>
            </a:r>
            <a:endParaRPr lang="ro-RO" dirty="0"/>
          </a:p>
        </p:txBody>
      </p:sp>
      <p:sp>
        <p:nvSpPr>
          <p:cNvPr id="9" name="Freeform: Shape 8">
            <a:extLst>
              <a:ext uri="{FF2B5EF4-FFF2-40B4-BE49-F238E27FC236}">
                <a16:creationId xmlns:a16="http://schemas.microsoft.com/office/drawing/2014/main" id="{1A16C160-155C-497F-AE34-F6DEAE751476}"/>
              </a:ext>
            </a:extLst>
          </p:cNvPr>
          <p:cNvSpPr/>
          <p:nvPr userDrawn="1"/>
        </p:nvSpPr>
        <p:spPr>
          <a:xfrm rot="10800000">
            <a:off x="9781954" y="0"/>
            <a:ext cx="2410046" cy="6889898"/>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6114279 w 6243438"/>
              <a:gd name="connsiteY4" fmla="*/ 522759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6114279" y="5227599"/>
                </a:lnTo>
                <a:lnTo>
                  <a:pt x="368812" y="5232876"/>
                </a:lnTo>
                <a:cubicBezTo>
                  <a:pt x="368920" y="5232446"/>
                  <a:pt x="369027" y="5232015"/>
                  <a:pt x="369135" y="5231585"/>
                </a:cubicBezTo>
                <a:lnTo>
                  <a:pt x="0" y="5231585"/>
                </a:lnTo>
                <a:lnTo>
                  <a:pt x="0" y="0"/>
                </a:ln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20" name="Rectangle 19">
            <a:extLst>
              <a:ext uri="{FF2B5EF4-FFF2-40B4-BE49-F238E27FC236}">
                <a16:creationId xmlns:a16="http://schemas.microsoft.com/office/drawing/2014/main" id="{DF4B6B96-E492-4161-A707-22433A923720}"/>
              </a:ext>
            </a:extLst>
          </p:cNvPr>
          <p:cNvSpPr/>
          <p:nvPr userDrawn="1"/>
        </p:nvSpPr>
        <p:spPr>
          <a:xfrm>
            <a:off x="7782323" y="2094616"/>
            <a:ext cx="199892" cy="48271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26" name="Picture 25">
            <a:extLst>
              <a:ext uri="{FF2B5EF4-FFF2-40B4-BE49-F238E27FC236}">
                <a16:creationId xmlns:a16="http://schemas.microsoft.com/office/drawing/2014/main" id="{D5E3D54C-5682-440C-A8BA-4CC23F975CD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882269" y="2094616"/>
            <a:ext cx="3693099" cy="4795282"/>
          </a:xfrm>
          <a:custGeom>
            <a:avLst/>
            <a:gdLst>
              <a:gd name="connsiteX0" fmla="*/ 0 w 3006888"/>
              <a:gd name="connsiteY0" fmla="*/ 0 h 3904275"/>
              <a:gd name="connsiteX1" fmla="*/ 3006888 w 3006888"/>
              <a:gd name="connsiteY1" fmla="*/ 0 h 3904275"/>
              <a:gd name="connsiteX2" fmla="*/ 3006888 w 3006888"/>
              <a:gd name="connsiteY2" fmla="*/ 3904275 h 3904275"/>
              <a:gd name="connsiteX3" fmla="*/ 0 w 3006888"/>
              <a:gd name="connsiteY3" fmla="*/ 3904275 h 3904275"/>
            </a:gdLst>
            <a:ahLst/>
            <a:cxnLst>
              <a:cxn ang="0">
                <a:pos x="connsiteX0" y="connsiteY0"/>
              </a:cxn>
              <a:cxn ang="0">
                <a:pos x="connsiteX1" y="connsiteY1"/>
              </a:cxn>
              <a:cxn ang="0">
                <a:pos x="connsiteX2" y="connsiteY2"/>
              </a:cxn>
              <a:cxn ang="0">
                <a:pos x="connsiteX3" y="connsiteY3"/>
              </a:cxn>
            </a:cxnLst>
            <a:rect l="l" t="t" r="r" b="b"/>
            <a:pathLst>
              <a:path w="3006888" h="3904275">
                <a:moveTo>
                  <a:pt x="0" y="0"/>
                </a:moveTo>
                <a:lnTo>
                  <a:pt x="3006888" y="0"/>
                </a:lnTo>
                <a:lnTo>
                  <a:pt x="3006888" y="3904275"/>
                </a:lnTo>
                <a:lnTo>
                  <a:pt x="0" y="3904275"/>
                </a:lnTo>
                <a:close/>
              </a:path>
            </a:pathLst>
          </a:custGeom>
          <a:blipFill>
            <a:blip r:embed="rId3" cstate="screen">
              <a:extLst>
                <a:ext uri="{28A0092B-C50C-407E-A947-70E740481C1C}">
                  <a14:useLocalDpi xmlns:a14="http://schemas.microsoft.com/office/drawing/2010/main"/>
                </a:ext>
              </a:extLst>
            </a:blip>
            <a:stretch>
              <a:fillRect l="612" t="882" b="882"/>
            </a:stretch>
          </a:blipFill>
        </p:spPr>
      </p:pic>
      <p:grpSp>
        <p:nvGrpSpPr>
          <p:cNvPr id="27" name="Group 26">
            <a:extLst>
              <a:ext uri="{FF2B5EF4-FFF2-40B4-BE49-F238E27FC236}">
                <a16:creationId xmlns:a16="http://schemas.microsoft.com/office/drawing/2014/main" id="{C12D48CC-4584-4273-8333-B5141D9D435C}"/>
              </a:ext>
            </a:extLst>
          </p:cNvPr>
          <p:cNvGrpSpPr/>
          <p:nvPr userDrawn="1"/>
        </p:nvGrpSpPr>
        <p:grpSpPr>
          <a:xfrm>
            <a:off x="9450218" y="1020726"/>
            <a:ext cx="2547561" cy="4116926"/>
            <a:chOff x="9450218" y="1020726"/>
            <a:chExt cx="2547561" cy="4116926"/>
          </a:xfrm>
        </p:grpSpPr>
        <p:sp>
          <p:nvSpPr>
            <p:cNvPr id="18" name="Rectangle 17">
              <a:extLst>
                <a:ext uri="{FF2B5EF4-FFF2-40B4-BE49-F238E27FC236}">
                  <a16:creationId xmlns:a16="http://schemas.microsoft.com/office/drawing/2014/main" id="{1993A3D1-CBEB-4420-AC5E-EC34267C582B}"/>
                </a:ext>
              </a:extLst>
            </p:cNvPr>
            <p:cNvSpPr/>
            <p:nvPr userDrawn="1"/>
          </p:nvSpPr>
          <p:spPr>
            <a:xfrm>
              <a:off x="9450218" y="1020726"/>
              <a:ext cx="2547561" cy="4116926"/>
            </a:xfrm>
            <a:prstGeom prst="rect">
              <a:avLst/>
            </a:prstGeom>
            <a:noFill/>
            <a:ln w="19050">
              <a:solidFill>
                <a:srgbClr val="F960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9" name="Rectangle 18">
              <a:extLst>
                <a:ext uri="{FF2B5EF4-FFF2-40B4-BE49-F238E27FC236}">
                  <a16:creationId xmlns:a16="http://schemas.microsoft.com/office/drawing/2014/main" id="{7A8B707F-21E3-4493-AF10-9A5C054295A9}"/>
                </a:ext>
              </a:extLst>
            </p:cNvPr>
            <p:cNvSpPr/>
            <p:nvPr userDrawn="1"/>
          </p:nvSpPr>
          <p:spPr>
            <a:xfrm>
              <a:off x="10066906" y="4559243"/>
              <a:ext cx="1930873" cy="2901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spTree>
    <p:extLst>
      <p:ext uri="{BB962C8B-B14F-4D97-AF65-F5344CB8AC3E}">
        <p14:creationId xmlns:p14="http://schemas.microsoft.com/office/powerpoint/2010/main" val="32396358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773EB-1A2A-4FBA-AF83-9F626AA0CA14}"/>
              </a:ext>
            </a:extLst>
          </p:cNvPr>
          <p:cNvSpPr>
            <a:spLocks noGrp="1"/>
          </p:cNvSpPr>
          <p:nvPr>
            <p:ph type="title" hasCustomPrompt="1"/>
          </p:nvPr>
        </p:nvSpPr>
        <p:spPr/>
        <p:txBody>
          <a:bodyPr/>
          <a:lstStyle>
            <a:lvl1pPr>
              <a:defRPr>
                <a:solidFill>
                  <a:schemeClr val="tx1"/>
                </a:solidFill>
              </a:defRPr>
            </a:lvl1pPr>
          </a:lstStyle>
          <a:p>
            <a:r>
              <a:rPr lang="en-US" dirty="0"/>
              <a:t>CLICK TO EDIT MASTER TITLE STYLE</a:t>
            </a:r>
            <a:endParaRPr lang="ro-RO" dirty="0"/>
          </a:p>
        </p:txBody>
      </p:sp>
      <p:sp>
        <p:nvSpPr>
          <p:cNvPr id="9" name="Freeform: Shape 8">
            <a:extLst>
              <a:ext uri="{FF2B5EF4-FFF2-40B4-BE49-F238E27FC236}">
                <a16:creationId xmlns:a16="http://schemas.microsoft.com/office/drawing/2014/main" id="{1A16C160-155C-497F-AE34-F6DEAE751476}"/>
              </a:ext>
            </a:extLst>
          </p:cNvPr>
          <p:cNvSpPr/>
          <p:nvPr userDrawn="1"/>
        </p:nvSpPr>
        <p:spPr>
          <a:xfrm rot="10800000">
            <a:off x="9781954" y="0"/>
            <a:ext cx="2410046" cy="6889898"/>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6114279 w 6243438"/>
              <a:gd name="connsiteY4" fmla="*/ 522759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6114279" y="5227599"/>
                </a:lnTo>
                <a:lnTo>
                  <a:pt x="368812" y="5232876"/>
                </a:lnTo>
                <a:cubicBezTo>
                  <a:pt x="368920" y="5232446"/>
                  <a:pt x="369027" y="5232015"/>
                  <a:pt x="369135" y="5231585"/>
                </a:cubicBezTo>
                <a:lnTo>
                  <a:pt x="0" y="5231585"/>
                </a:lnTo>
                <a:lnTo>
                  <a:pt x="0" y="0"/>
                </a:ln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20" name="Rectangle 19">
            <a:extLst>
              <a:ext uri="{FF2B5EF4-FFF2-40B4-BE49-F238E27FC236}">
                <a16:creationId xmlns:a16="http://schemas.microsoft.com/office/drawing/2014/main" id="{DF4B6B96-E492-4161-A707-22433A923720}"/>
              </a:ext>
            </a:extLst>
          </p:cNvPr>
          <p:cNvSpPr/>
          <p:nvPr userDrawn="1"/>
        </p:nvSpPr>
        <p:spPr>
          <a:xfrm>
            <a:off x="7782323" y="2094616"/>
            <a:ext cx="199892" cy="48271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26" name="Picture 25">
            <a:extLst>
              <a:ext uri="{FF2B5EF4-FFF2-40B4-BE49-F238E27FC236}">
                <a16:creationId xmlns:a16="http://schemas.microsoft.com/office/drawing/2014/main" id="{D5E3D54C-5682-440C-A8BA-4CC23F975CD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882269" y="2094616"/>
            <a:ext cx="3693099" cy="4795282"/>
          </a:xfrm>
          <a:custGeom>
            <a:avLst/>
            <a:gdLst>
              <a:gd name="connsiteX0" fmla="*/ 0 w 3006888"/>
              <a:gd name="connsiteY0" fmla="*/ 0 h 3904275"/>
              <a:gd name="connsiteX1" fmla="*/ 3006888 w 3006888"/>
              <a:gd name="connsiteY1" fmla="*/ 0 h 3904275"/>
              <a:gd name="connsiteX2" fmla="*/ 3006888 w 3006888"/>
              <a:gd name="connsiteY2" fmla="*/ 3904275 h 3904275"/>
              <a:gd name="connsiteX3" fmla="*/ 0 w 3006888"/>
              <a:gd name="connsiteY3" fmla="*/ 3904275 h 3904275"/>
            </a:gdLst>
            <a:ahLst/>
            <a:cxnLst>
              <a:cxn ang="0">
                <a:pos x="connsiteX0" y="connsiteY0"/>
              </a:cxn>
              <a:cxn ang="0">
                <a:pos x="connsiteX1" y="connsiteY1"/>
              </a:cxn>
              <a:cxn ang="0">
                <a:pos x="connsiteX2" y="connsiteY2"/>
              </a:cxn>
              <a:cxn ang="0">
                <a:pos x="connsiteX3" y="connsiteY3"/>
              </a:cxn>
            </a:cxnLst>
            <a:rect l="l" t="t" r="r" b="b"/>
            <a:pathLst>
              <a:path w="3006888" h="3904275">
                <a:moveTo>
                  <a:pt x="0" y="0"/>
                </a:moveTo>
                <a:lnTo>
                  <a:pt x="3006888" y="0"/>
                </a:lnTo>
                <a:lnTo>
                  <a:pt x="3006888" y="3904275"/>
                </a:lnTo>
                <a:lnTo>
                  <a:pt x="0" y="3904275"/>
                </a:lnTo>
                <a:close/>
              </a:path>
            </a:pathLst>
          </a:custGeom>
          <a:blipFill>
            <a:blip r:embed="rId3" cstate="screen">
              <a:extLst>
                <a:ext uri="{28A0092B-C50C-407E-A947-70E740481C1C}">
                  <a14:useLocalDpi xmlns:a14="http://schemas.microsoft.com/office/drawing/2010/main"/>
                </a:ext>
              </a:extLst>
            </a:blip>
            <a:stretch>
              <a:fillRect l="612" t="882" b="882"/>
            </a:stretch>
          </a:blipFill>
        </p:spPr>
      </p:pic>
      <p:grpSp>
        <p:nvGrpSpPr>
          <p:cNvPr id="27" name="Group 26">
            <a:extLst>
              <a:ext uri="{FF2B5EF4-FFF2-40B4-BE49-F238E27FC236}">
                <a16:creationId xmlns:a16="http://schemas.microsoft.com/office/drawing/2014/main" id="{C12D48CC-4584-4273-8333-B5141D9D435C}"/>
              </a:ext>
            </a:extLst>
          </p:cNvPr>
          <p:cNvGrpSpPr/>
          <p:nvPr userDrawn="1"/>
        </p:nvGrpSpPr>
        <p:grpSpPr>
          <a:xfrm>
            <a:off x="9450218" y="1020726"/>
            <a:ext cx="2547561" cy="4116926"/>
            <a:chOff x="9450218" y="1020726"/>
            <a:chExt cx="2547561" cy="4116926"/>
          </a:xfrm>
        </p:grpSpPr>
        <p:sp>
          <p:nvSpPr>
            <p:cNvPr id="18" name="Rectangle 17">
              <a:extLst>
                <a:ext uri="{FF2B5EF4-FFF2-40B4-BE49-F238E27FC236}">
                  <a16:creationId xmlns:a16="http://schemas.microsoft.com/office/drawing/2014/main" id="{1993A3D1-CBEB-4420-AC5E-EC34267C582B}"/>
                </a:ext>
              </a:extLst>
            </p:cNvPr>
            <p:cNvSpPr/>
            <p:nvPr userDrawn="1"/>
          </p:nvSpPr>
          <p:spPr>
            <a:xfrm>
              <a:off x="9450218" y="1020726"/>
              <a:ext cx="2547561" cy="4116926"/>
            </a:xfrm>
            <a:prstGeom prst="rect">
              <a:avLst/>
            </a:prstGeom>
            <a:noFill/>
            <a:ln w="19050">
              <a:solidFill>
                <a:srgbClr val="F960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9" name="Rectangle 18">
              <a:extLst>
                <a:ext uri="{FF2B5EF4-FFF2-40B4-BE49-F238E27FC236}">
                  <a16:creationId xmlns:a16="http://schemas.microsoft.com/office/drawing/2014/main" id="{7A8B707F-21E3-4493-AF10-9A5C054295A9}"/>
                </a:ext>
              </a:extLst>
            </p:cNvPr>
            <p:cNvSpPr/>
            <p:nvPr userDrawn="1"/>
          </p:nvSpPr>
          <p:spPr>
            <a:xfrm>
              <a:off x="10066906" y="4559243"/>
              <a:ext cx="1930873" cy="2901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spTree>
    <p:extLst>
      <p:ext uri="{BB962C8B-B14F-4D97-AF65-F5344CB8AC3E}">
        <p14:creationId xmlns:p14="http://schemas.microsoft.com/office/powerpoint/2010/main" val="35761450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773EB-1A2A-4FBA-AF83-9F626AA0CA14}"/>
              </a:ext>
            </a:extLst>
          </p:cNvPr>
          <p:cNvSpPr>
            <a:spLocks noGrp="1"/>
          </p:cNvSpPr>
          <p:nvPr>
            <p:ph type="title" hasCustomPrompt="1"/>
          </p:nvPr>
        </p:nvSpPr>
        <p:spPr/>
        <p:txBody>
          <a:bodyPr/>
          <a:lstStyle>
            <a:lvl1pPr>
              <a:defRPr>
                <a:solidFill>
                  <a:schemeClr val="tx1"/>
                </a:solidFill>
              </a:defRPr>
            </a:lvl1pPr>
          </a:lstStyle>
          <a:p>
            <a:r>
              <a:rPr lang="en-US" dirty="0"/>
              <a:t>CLICK TO EDIT MASTER TITLE STYLE</a:t>
            </a:r>
            <a:endParaRPr lang="ro-RO" dirty="0"/>
          </a:p>
        </p:txBody>
      </p:sp>
      <p:sp>
        <p:nvSpPr>
          <p:cNvPr id="9" name="Freeform: Shape 8">
            <a:extLst>
              <a:ext uri="{FF2B5EF4-FFF2-40B4-BE49-F238E27FC236}">
                <a16:creationId xmlns:a16="http://schemas.microsoft.com/office/drawing/2014/main" id="{1A16C160-155C-497F-AE34-F6DEAE751476}"/>
              </a:ext>
            </a:extLst>
          </p:cNvPr>
          <p:cNvSpPr/>
          <p:nvPr userDrawn="1"/>
        </p:nvSpPr>
        <p:spPr>
          <a:xfrm rot="10800000">
            <a:off x="9781954" y="0"/>
            <a:ext cx="2410046" cy="6889898"/>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6114279 w 6243438"/>
              <a:gd name="connsiteY4" fmla="*/ 522759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6114279" y="5227599"/>
                </a:lnTo>
                <a:lnTo>
                  <a:pt x="368812" y="5232876"/>
                </a:lnTo>
                <a:cubicBezTo>
                  <a:pt x="368920" y="5232446"/>
                  <a:pt x="369027" y="5232015"/>
                  <a:pt x="369135" y="5231585"/>
                </a:cubicBezTo>
                <a:lnTo>
                  <a:pt x="0" y="5231585"/>
                </a:lnTo>
                <a:lnTo>
                  <a:pt x="0" y="0"/>
                </a:ln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20" name="Rectangle 19">
            <a:extLst>
              <a:ext uri="{FF2B5EF4-FFF2-40B4-BE49-F238E27FC236}">
                <a16:creationId xmlns:a16="http://schemas.microsoft.com/office/drawing/2014/main" id="{DF4B6B96-E492-4161-A707-22433A923720}"/>
              </a:ext>
            </a:extLst>
          </p:cNvPr>
          <p:cNvSpPr/>
          <p:nvPr userDrawn="1"/>
        </p:nvSpPr>
        <p:spPr>
          <a:xfrm>
            <a:off x="7782323" y="2094616"/>
            <a:ext cx="199892" cy="48271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26" name="Picture 25">
            <a:extLst>
              <a:ext uri="{FF2B5EF4-FFF2-40B4-BE49-F238E27FC236}">
                <a16:creationId xmlns:a16="http://schemas.microsoft.com/office/drawing/2014/main" id="{D5E3D54C-5682-440C-A8BA-4CC23F975CD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882269" y="2094616"/>
            <a:ext cx="3693099" cy="4795282"/>
          </a:xfrm>
          <a:custGeom>
            <a:avLst/>
            <a:gdLst>
              <a:gd name="connsiteX0" fmla="*/ 0 w 3006888"/>
              <a:gd name="connsiteY0" fmla="*/ 0 h 3904275"/>
              <a:gd name="connsiteX1" fmla="*/ 3006888 w 3006888"/>
              <a:gd name="connsiteY1" fmla="*/ 0 h 3904275"/>
              <a:gd name="connsiteX2" fmla="*/ 3006888 w 3006888"/>
              <a:gd name="connsiteY2" fmla="*/ 3904275 h 3904275"/>
              <a:gd name="connsiteX3" fmla="*/ 0 w 3006888"/>
              <a:gd name="connsiteY3" fmla="*/ 3904275 h 3904275"/>
            </a:gdLst>
            <a:ahLst/>
            <a:cxnLst>
              <a:cxn ang="0">
                <a:pos x="connsiteX0" y="connsiteY0"/>
              </a:cxn>
              <a:cxn ang="0">
                <a:pos x="connsiteX1" y="connsiteY1"/>
              </a:cxn>
              <a:cxn ang="0">
                <a:pos x="connsiteX2" y="connsiteY2"/>
              </a:cxn>
              <a:cxn ang="0">
                <a:pos x="connsiteX3" y="connsiteY3"/>
              </a:cxn>
            </a:cxnLst>
            <a:rect l="l" t="t" r="r" b="b"/>
            <a:pathLst>
              <a:path w="3006888" h="3904275">
                <a:moveTo>
                  <a:pt x="0" y="0"/>
                </a:moveTo>
                <a:lnTo>
                  <a:pt x="3006888" y="0"/>
                </a:lnTo>
                <a:lnTo>
                  <a:pt x="3006888" y="3904275"/>
                </a:lnTo>
                <a:lnTo>
                  <a:pt x="0" y="3904275"/>
                </a:lnTo>
                <a:close/>
              </a:path>
            </a:pathLst>
          </a:custGeom>
          <a:blipFill>
            <a:blip r:embed="rId3" cstate="screen">
              <a:extLst>
                <a:ext uri="{28A0092B-C50C-407E-A947-70E740481C1C}">
                  <a14:useLocalDpi xmlns:a14="http://schemas.microsoft.com/office/drawing/2010/main"/>
                </a:ext>
              </a:extLst>
            </a:blip>
            <a:stretch>
              <a:fillRect l="612" t="882" b="882"/>
            </a:stretch>
          </a:blipFill>
        </p:spPr>
      </p:pic>
      <p:grpSp>
        <p:nvGrpSpPr>
          <p:cNvPr id="27" name="Group 26">
            <a:extLst>
              <a:ext uri="{FF2B5EF4-FFF2-40B4-BE49-F238E27FC236}">
                <a16:creationId xmlns:a16="http://schemas.microsoft.com/office/drawing/2014/main" id="{C12D48CC-4584-4273-8333-B5141D9D435C}"/>
              </a:ext>
            </a:extLst>
          </p:cNvPr>
          <p:cNvGrpSpPr/>
          <p:nvPr userDrawn="1"/>
        </p:nvGrpSpPr>
        <p:grpSpPr>
          <a:xfrm>
            <a:off x="9450218" y="1020726"/>
            <a:ext cx="2547561" cy="4116926"/>
            <a:chOff x="9450218" y="1020726"/>
            <a:chExt cx="2547561" cy="4116926"/>
          </a:xfrm>
        </p:grpSpPr>
        <p:sp>
          <p:nvSpPr>
            <p:cNvPr id="18" name="Rectangle 17">
              <a:extLst>
                <a:ext uri="{FF2B5EF4-FFF2-40B4-BE49-F238E27FC236}">
                  <a16:creationId xmlns:a16="http://schemas.microsoft.com/office/drawing/2014/main" id="{1993A3D1-CBEB-4420-AC5E-EC34267C582B}"/>
                </a:ext>
              </a:extLst>
            </p:cNvPr>
            <p:cNvSpPr/>
            <p:nvPr userDrawn="1"/>
          </p:nvSpPr>
          <p:spPr>
            <a:xfrm>
              <a:off x="9450218" y="1020726"/>
              <a:ext cx="2547561" cy="4116926"/>
            </a:xfrm>
            <a:prstGeom prst="rect">
              <a:avLst/>
            </a:prstGeom>
            <a:noFill/>
            <a:ln w="19050">
              <a:solidFill>
                <a:srgbClr val="F960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9" name="Rectangle 18">
              <a:extLst>
                <a:ext uri="{FF2B5EF4-FFF2-40B4-BE49-F238E27FC236}">
                  <a16:creationId xmlns:a16="http://schemas.microsoft.com/office/drawing/2014/main" id="{7A8B707F-21E3-4493-AF10-9A5C054295A9}"/>
                </a:ext>
              </a:extLst>
            </p:cNvPr>
            <p:cNvSpPr/>
            <p:nvPr userDrawn="1"/>
          </p:nvSpPr>
          <p:spPr>
            <a:xfrm>
              <a:off x="10066906" y="4559243"/>
              <a:ext cx="1930873" cy="2901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spTree>
    <p:extLst>
      <p:ext uri="{BB962C8B-B14F-4D97-AF65-F5344CB8AC3E}">
        <p14:creationId xmlns:p14="http://schemas.microsoft.com/office/powerpoint/2010/main" val="38442344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773EB-1A2A-4FBA-AF83-9F626AA0CA14}"/>
              </a:ext>
            </a:extLst>
          </p:cNvPr>
          <p:cNvSpPr>
            <a:spLocks noGrp="1"/>
          </p:cNvSpPr>
          <p:nvPr>
            <p:ph type="title" hasCustomPrompt="1"/>
          </p:nvPr>
        </p:nvSpPr>
        <p:spPr/>
        <p:txBody>
          <a:bodyPr/>
          <a:lstStyle>
            <a:lvl1pPr>
              <a:defRPr>
                <a:solidFill>
                  <a:schemeClr val="tx1"/>
                </a:solidFill>
              </a:defRPr>
            </a:lvl1pPr>
          </a:lstStyle>
          <a:p>
            <a:r>
              <a:rPr lang="en-US" dirty="0"/>
              <a:t>CLICK TO EDIT MASTER TITLE STYLE</a:t>
            </a:r>
            <a:endParaRPr lang="ro-RO" dirty="0"/>
          </a:p>
        </p:txBody>
      </p:sp>
      <p:sp>
        <p:nvSpPr>
          <p:cNvPr id="9" name="Freeform: Shape 8">
            <a:extLst>
              <a:ext uri="{FF2B5EF4-FFF2-40B4-BE49-F238E27FC236}">
                <a16:creationId xmlns:a16="http://schemas.microsoft.com/office/drawing/2014/main" id="{1A16C160-155C-497F-AE34-F6DEAE751476}"/>
              </a:ext>
            </a:extLst>
          </p:cNvPr>
          <p:cNvSpPr/>
          <p:nvPr userDrawn="1"/>
        </p:nvSpPr>
        <p:spPr>
          <a:xfrm rot="10800000">
            <a:off x="9781954" y="0"/>
            <a:ext cx="2410046" cy="6889898"/>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6114279 w 6243438"/>
              <a:gd name="connsiteY4" fmla="*/ 522759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6114279" y="5227599"/>
                </a:lnTo>
                <a:lnTo>
                  <a:pt x="368812" y="5232876"/>
                </a:lnTo>
                <a:cubicBezTo>
                  <a:pt x="368920" y="5232446"/>
                  <a:pt x="369027" y="5232015"/>
                  <a:pt x="369135" y="5231585"/>
                </a:cubicBezTo>
                <a:lnTo>
                  <a:pt x="0" y="5231585"/>
                </a:lnTo>
                <a:lnTo>
                  <a:pt x="0" y="0"/>
                </a:ln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20" name="Rectangle 19">
            <a:extLst>
              <a:ext uri="{FF2B5EF4-FFF2-40B4-BE49-F238E27FC236}">
                <a16:creationId xmlns:a16="http://schemas.microsoft.com/office/drawing/2014/main" id="{DF4B6B96-E492-4161-A707-22433A923720}"/>
              </a:ext>
            </a:extLst>
          </p:cNvPr>
          <p:cNvSpPr/>
          <p:nvPr userDrawn="1"/>
        </p:nvSpPr>
        <p:spPr>
          <a:xfrm>
            <a:off x="7782323" y="2094616"/>
            <a:ext cx="199892" cy="48271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26" name="Picture 25">
            <a:extLst>
              <a:ext uri="{FF2B5EF4-FFF2-40B4-BE49-F238E27FC236}">
                <a16:creationId xmlns:a16="http://schemas.microsoft.com/office/drawing/2014/main" id="{D5E3D54C-5682-440C-A8BA-4CC23F975CD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882269" y="2094616"/>
            <a:ext cx="3693099" cy="4795282"/>
          </a:xfrm>
          <a:custGeom>
            <a:avLst/>
            <a:gdLst>
              <a:gd name="connsiteX0" fmla="*/ 0 w 3006888"/>
              <a:gd name="connsiteY0" fmla="*/ 0 h 3904275"/>
              <a:gd name="connsiteX1" fmla="*/ 3006888 w 3006888"/>
              <a:gd name="connsiteY1" fmla="*/ 0 h 3904275"/>
              <a:gd name="connsiteX2" fmla="*/ 3006888 w 3006888"/>
              <a:gd name="connsiteY2" fmla="*/ 3904275 h 3904275"/>
              <a:gd name="connsiteX3" fmla="*/ 0 w 3006888"/>
              <a:gd name="connsiteY3" fmla="*/ 3904275 h 3904275"/>
            </a:gdLst>
            <a:ahLst/>
            <a:cxnLst>
              <a:cxn ang="0">
                <a:pos x="connsiteX0" y="connsiteY0"/>
              </a:cxn>
              <a:cxn ang="0">
                <a:pos x="connsiteX1" y="connsiteY1"/>
              </a:cxn>
              <a:cxn ang="0">
                <a:pos x="connsiteX2" y="connsiteY2"/>
              </a:cxn>
              <a:cxn ang="0">
                <a:pos x="connsiteX3" y="connsiteY3"/>
              </a:cxn>
            </a:cxnLst>
            <a:rect l="l" t="t" r="r" b="b"/>
            <a:pathLst>
              <a:path w="3006888" h="3904275">
                <a:moveTo>
                  <a:pt x="0" y="0"/>
                </a:moveTo>
                <a:lnTo>
                  <a:pt x="3006888" y="0"/>
                </a:lnTo>
                <a:lnTo>
                  <a:pt x="3006888" y="3904275"/>
                </a:lnTo>
                <a:lnTo>
                  <a:pt x="0" y="3904275"/>
                </a:lnTo>
                <a:close/>
              </a:path>
            </a:pathLst>
          </a:custGeom>
          <a:blipFill>
            <a:blip r:embed="rId3" cstate="screen">
              <a:extLst>
                <a:ext uri="{28A0092B-C50C-407E-A947-70E740481C1C}">
                  <a14:useLocalDpi xmlns:a14="http://schemas.microsoft.com/office/drawing/2010/main"/>
                </a:ext>
              </a:extLst>
            </a:blip>
            <a:stretch>
              <a:fillRect l="612" t="882" b="882"/>
            </a:stretch>
          </a:blipFill>
        </p:spPr>
      </p:pic>
      <p:grpSp>
        <p:nvGrpSpPr>
          <p:cNvPr id="27" name="Group 26">
            <a:extLst>
              <a:ext uri="{FF2B5EF4-FFF2-40B4-BE49-F238E27FC236}">
                <a16:creationId xmlns:a16="http://schemas.microsoft.com/office/drawing/2014/main" id="{C12D48CC-4584-4273-8333-B5141D9D435C}"/>
              </a:ext>
            </a:extLst>
          </p:cNvPr>
          <p:cNvGrpSpPr/>
          <p:nvPr userDrawn="1"/>
        </p:nvGrpSpPr>
        <p:grpSpPr>
          <a:xfrm>
            <a:off x="9450218" y="1020726"/>
            <a:ext cx="2547561" cy="4116926"/>
            <a:chOff x="9450218" y="1020726"/>
            <a:chExt cx="2547561" cy="4116926"/>
          </a:xfrm>
        </p:grpSpPr>
        <p:sp>
          <p:nvSpPr>
            <p:cNvPr id="18" name="Rectangle 17">
              <a:extLst>
                <a:ext uri="{FF2B5EF4-FFF2-40B4-BE49-F238E27FC236}">
                  <a16:creationId xmlns:a16="http://schemas.microsoft.com/office/drawing/2014/main" id="{1993A3D1-CBEB-4420-AC5E-EC34267C582B}"/>
                </a:ext>
              </a:extLst>
            </p:cNvPr>
            <p:cNvSpPr/>
            <p:nvPr userDrawn="1"/>
          </p:nvSpPr>
          <p:spPr>
            <a:xfrm>
              <a:off x="9450218" y="1020726"/>
              <a:ext cx="2547561" cy="4116926"/>
            </a:xfrm>
            <a:prstGeom prst="rect">
              <a:avLst/>
            </a:prstGeom>
            <a:noFill/>
            <a:ln w="19050">
              <a:solidFill>
                <a:srgbClr val="F960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9" name="Rectangle 18">
              <a:extLst>
                <a:ext uri="{FF2B5EF4-FFF2-40B4-BE49-F238E27FC236}">
                  <a16:creationId xmlns:a16="http://schemas.microsoft.com/office/drawing/2014/main" id="{7A8B707F-21E3-4493-AF10-9A5C054295A9}"/>
                </a:ext>
              </a:extLst>
            </p:cNvPr>
            <p:cNvSpPr/>
            <p:nvPr userDrawn="1"/>
          </p:nvSpPr>
          <p:spPr>
            <a:xfrm>
              <a:off x="10066906" y="4559243"/>
              <a:ext cx="1930873" cy="2901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spTree>
    <p:extLst>
      <p:ext uri="{BB962C8B-B14F-4D97-AF65-F5344CB8AC3E}">
        <p14:creationId xmlns:p14="http://schemas.microsoft.com/office/powerpoint/2010/main" val="31250027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773EB-1A2A-4FBA-AF83-9F626AA0CA14}"/>
              </a:ext>
            </a:extLst>
          </p:cNvPr>
          <p:cNvSpPr>
            <a:spLocks noGrp="1"/>
          </p:cNvSpPr>
          <p:nvPr>
            <p:ph type="title" hasCustomPrompt="1"/>
          </p:nvPr>
        </p:nvSpPr>
        <p:spPr/>
        <p:txBody>
          <a:bodyPr/>
          <a:lstStyle>
            <a:lvl1pPr>
              <a:defRPr>
                <a:solidFill>
                  <a:schemeClr val="tx1"/>
                </a:solidFill>
              </a:defRPr>
            </a:lvl1pPr>
          </a:lstStyle>
          <a:p>
            <a:r>
              <a:rPr lang="en-US" dirty="0"/>
              <a:t>CLICK TO EDIT MASTER TITLE STYLE</a:t>
            </a:r>
            <a:endParaRPr lang="ro-RO" dirty="0"/>
          </a:p>
        </p:txBody>
      </p:sp>
      <p:sp>
        <p:nvSpPr>
          <p:cNvPr id="9" name="Freeform: Shape 8">
            <a:extLst>
              <a:ext uri="{FF2B5EF4-FFF2-40B4-BE49-F238E27FC236}">
                <a16:creationId xmlns:a16="http://schemas.microsoft.com/office/drawing/2014/main" id="{1A16C160-155C-497F-AE34-F6DEAE751476}"/>
              </a:ext>
            </a:extLst>
          </p:cNvPr>
          <p:cNvSpPr/>
          <p:nvPr userDrawn="1"/>
        </p:nvSpPr>
        <p:spPr>
          <a:xfrm rot="10800000">
            <a:off x="9781954" y="0"/>
            <a:ext cx="2410046" cy="6889898"/>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6114279 w 6243438"/>
              <a:gd name="connsiteY4" fmla="*/ 522759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6114279" y="5227599"/>
                </a:lnTo>
                <a:lnTo>
                  <a:pt x="368812" y="5232876"/>
                </a:lnTo>
                <a:cubicBezTo>
                  <a:pt x="368920" y="5232446"/>
                  <a:pt x="369027" y="5232015"/>
                  <a:pt x="369135" y="5231585"/>
                </a:cubicBezTo>
                <a:lnTo>
                  <a:pt x="0" y="5231585"/>
                </a:lnTo>
                <a:lnTo>
                  <a:pt x="0" y="0"/>
                </a:ln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20" name="Rectangle 19">
            <a:extLst>
              <a:ext uri="{FF2B5EF4-FFF2-40B4-BE49-F238E27FC236}">
                <a16:creationId xmlns:a16="http://schemas.microsoft.com/office/drawing/2014/main" id="{DF4B6B96-E492-4161-A707-22433A923720}"/>
              </a:ext>
            </a:extLst>
          </p:cNvPr>
          <p:cNvSpPr/>
          <p:nvPr userDrawn="1"/>
        </p:nvSpPr>
        <p:spPr>
          <a:xfrm>
            <a:off x="7782323" y="2094616"/>
            <a:ext cx="199892" cy="48271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26" name="Picture 25">
            <a:extLst>
              <a:ext uri="{FF2B5EF4-FFF2-40B4-BE49-F238E27FC236}">
                <a16:creationId xmlns:a16="http://schemas.microsoft.com/office/drawing/2014/main" id="{D5E3D54C-5682-440C-A8BA-4CC23F975CD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882269" y="2094616"/>
            <a:ext cx="3693099" cy="4795282"/>
          </a:xfrm>
          <a:custGeom>
            <a:avLst/>
            <a:gdLst>
              <a:gd name="connsiteX0" fmla="*/ 0 w 3006888"/>
              <a:gd name="connsiteY0" fmla="*/ 0 h 3904275"/>
              <a:gd name="connsiteX1" fmla="*/ 3006888 w 3006888"/>
              <a:gd name="connsiteY1" fmla="*/ 0 h 3904275"/>
              <a:gd name="connsiteX2" fmla="*/ 3006888 w 3006888"/>
              <a:gd name="connsiteY2" fmla="*/ 3904275 h 3904275"/>
              <a:gd name="connsiteX3" fmla="*/ 0 w 3006888"/>
              <a:gd name="connsiteY3" fmla="*/ 3904275 h 3904275"/>
            </a:gdLst>
            <a:ahLst/>
            <a:cxnLst>
              <a:cxn ang="0">
                <a:pos x="connsiteX0" y="connsiteY0"/>
              </a:cxn>
              <a:cxn ang="0">
                <a:pos x="connsiteX1" y="connsiteY1"/>
              </a:cxn>
              <a:cxn ang="0">
                <a:pos x="connsiteX2" y="connsiteY2"/>
              </a:cxn>
              <a:cxn ang="0">
                <a:pos x="connsiteX3" y="connsiteY3"/>
              </a:cxn>
            </a:cxnLst>
            <a:rect l="l" t="t" r="r" b="b"/>
            <a:pathLst>
              <a:path w="3006888" h="3904275">
                <a:moveTo>
                  <a:pt x="0" y="0"/>
                </a:moveTo>
                <a:lnTo>
                  <a:pt x="3006888" y="0"/>
                </a:lnTo>
                <a:lnTo>
                  <a:pt x="3006888" y="3904275"/>
                </a:lnTo>
                <a:lnTo>
                  <a:pt x="0" y="3904275"/>
                </a:lnTo>
                <a:close/>
              </a:path>
            </a:pathLst>
          </a:custGeom>
          <a:blipFill>
            <a:blip r:embed="rId3" cstate="screen">
              <a:extLst>
                <a:ext uri="{28A0092B-C50C-407E-A947-70E740481C1C}">
                  <a14:useLocalDpi xmlns:a14="http://schemas.microsoft.com/office/drawing/2010/main"/>
                </a:ext>
              </a:extLst>
            </a:blip>
            <a:stretch>
              <a:fillRect l="612" t="882" b="882"/>
            </a:stretch>
          </a:blipFill>
        </p:spPr>
      </p:pic>
      <p:grpSp>
        <p:nvGrpSpPr>
          <p:cNvPr id="27" name="Group 26">
            <a:extLst>
              <a:ext uri="{FF2B5EF4-FFF2-40B4-BE49-F238E27FC236}">
                <a16:creationId xmlns:a16="http://schemas.microsoft.com/office/drawing/2014/main" id="{C12D48CC-4584-4273-8333-B5141D9D435C}"/>
              </a:ext>
            </a:extLst>
          </p:cNvPr>
          <p:cNvGrpSpPr/>
          <p:nvPr userDrawn="1"/>
        </p:nvGrpSpPr>
        <p:grpSpPr>
          <a:xfrm>
            <a:off x="9450218" y="1020726"/>
            <a:ext cx="2547561" cy="4116926"/>
            <a:chOff x="9450218" y="1020726"/>
            <a:chExt cx="2547561" cy="4116926"/>
          </a:xfrm>
        </p:grpSpPr>
        <p:sp>
          <p:nvSpPr>
            <p:cNvPr id="18" name="Rectangle 17">
              <a:extLst>
                <a:ext uri="{FF2B5EF4-FFF2-40B4-BE49-F238E27FC236}">
                  <a16:creationId xmlns:a16="http://schemas.microsoft.com/office/drawing/2014/main" id="{1993A3D1-CBEB-4420-AC5E-EC34267C582B}"/>
                </a:ext>
              </a:extLst>
            </p:cNvPr>
            <p:cNvSpPr/>
            <p:nvPr userDrawn="1"/>
          </p:nvSpPr>
          <p:spPr>
            <a:xfrm>
              <a:off x="9450218" y="1020726"/>
              <a:ext cx="2547561" cy="4116926"/>
            </a:xfrm>
            <a:prstGeom prst="rect">
              <a:avLst/>
            </a:prstGeom>
            <a:noFill/>
            <a:ln w="19050">
              <a:solidFill>
                <a:srgbClr val="F960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9" name="Rectangle 18">
              <a:extLst>
                <a:ext uri="{FF2B5EF4-FFF2-40B4-BE49-F238E27FC236}">
                  <a16:creationId xmlns:a16="http://schemas.microsoft.com/office/drawing/2014/main" id="{7A8B707F-21E3-4493-AF10-9A5C054295A9}"/>
                </a:ext>
              </a:extLst>
            </p:cNvPr>
            <p:cNvSpPr/>
            <p:nvPr userDrawn="1"/>
          </p:nvSpPr>
          <p:spPr>
            <a:xfrm>
              <a:off x="10066906" y="4559243"/>
              <a:ext cx="1930873" cy="2901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spTree>
    <p:extLst>
      <p:ext uri="{BB962C8B-B14F-4D97-AF65-F5344CB8AC3E}">
        <p14:creationId xmlns:p14="http://schemas.microsoft.com/office/powerpoint/2010/main" val="13744660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462FDB8-8C16-469E-B9AE-CE31C4E6E857}"/>
              </a:ext>
            </a:extLst>
          </p:cNvPr>
          <p:cNvSpPr>
            <a:spLocks noGrp="1"/>
          </p:cNvSpPr>
          <p:nvPr>
            <p:ph type="ftr" sz="quarter" idx="11"/>
          </p:nvPr>
        </p:nvSpPr>
        <p:spPr>
          <a:xfrm>
            <a:off x="7906485" y="6356350"/>
            <a:ext cx="3447198" cy="365125"/>
          </a:xfrm>
        </p:spPr>
        <p:txBody>
          <a:bodyPr/>
          <a:lstStyle/>
          <a:p>
            <a:r>
              <a:rPr lang="ro-RO"/>
              <a:t>TIMISOARA  2025</a:t>
            </a:r>
            <a:endParaRPr lang="ro-RO" dirty="0"/>
          </a:p>
        </p:txBody>
      </p:sp>
      <p:sp>
        <p:nvSpPr>
          <p:cNvPr id="7" name="Title 1">
            <a:extLst>
              <a:ext uri="{FF2B5EF4-FFF2-40B4-BE49-F238E27FC236}">
                <a16:creationId xmlns:a16="http://schemas.microsoft.com/office/drawing/2014/main" id="{B973409E-FE50-43ED-87CC-13D2C7635725}"/>
              </a:ext>
            </a:extLst>
          </p:cNvPr>
          <p:cNvSpPr>
            <a:spLocks noGrp="1"/>
          </p:cNvSpPr>
          <p:nvPr>
            <p:ph type="title" hasCustomPrompt="1"/>
          </p:nvPr>
        </p:nvSpPr>
        <p:spPr>
          <a:xfrm>
            <a:off x="838200" y="365125"/>
            <a:ext cx="7635766" cy="1325563"/>
          </a:xfrm>
        </p:spPr>
        <p:txBody>
          <a:bodyPr anchor="b"/>
          <a:lstStyle>
            <a:lvl1pPr algn="r">
              <a:defRPr/>
            </a:lvl1pPr>
          </a:lstStyle>
          <a:p>
            <a:r>
              <a:rPr lang="en-US" dirty="0"/>
              <a:t>CLICK TO EDIT MASTER TITLE STYLE</a:t>
            </a:r>
            <a:endParaRPr lang="ro-RO" dirty="0"/>
          </a:p>
        </p:txBody>
      </p:sp>
      <p:pic>
        <p:nvPicPr>
          <p:cNvPr id="2" name="Graphic 1">
            <a:extLst>
              <a:ext uri="{FF2B5EF4-FFF2-40B4-BE49-F238E27FC236}">
                <a16:creationId xmlns:a16="http://schemas.microsoft.com/office/drawing/2014/main" id="{ECFB8F95-A9AB-BAB2-94C2-17667E1DE63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038512" y="1828607"/>
            <a:ext cx="4486522" cy="4518568"/>
          </a:xfrm>
          <a:prstGeom prst="rect">
            <a:avLst/>
          </a:prstGeom>
          <a:effectLst/>
        </p:spPr>
      </p:pic>
    </p:spTree>
    <p:extLst>
      <p:ext uri="{BB962C8B-B14F-4D97-AF65-F5344CB8AC3E}">
        <p14:creationId xmlns:p14="http://schemas.microsoft.com/office/powerpoint/2010/main" val="18964580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8773E-801F-4AEB-85E5-FF6BA4C7B4AD}"/>
              </a:ext>
            </a:extLst>
          </p:cNvPr>
          <p:cNvSpPr>
            <a:spLocks noGrp="1"/>
          </p:cNvSpPr>
          <p:nvPr>
            <p:ph type="title"/>
          </p:nvPr>
        </p:nvSpPr>
        <p:spPr>
          <a:xfrm>
            <a:off x="839788" y="1947048"/>
            <a:ext cx="3932237" cy="1600200"/>
          </a:xfrm>
        </p:spPr>
        <p:txBody>
          <a:bodyPr anchor="b"/>
          <a:lstStyle>
            <a:lvl1pPr>
              <a:defRPr sz="3200">
                <a:solidFill>
                  <a:schemeClr val="tx1"/>
                </a:solidFill>
              </a:defRPr>
            </a:lvl1pPr>
          </a:lstStyle>
          <a:p>
            <a:r>
              <a:rPr lang="en-US" dirty="0"/>
              <a:t>Click to edit Master title style</a:t>
            </a:r>
            <a:endParaRPr lang="ro-RO" dirty="0"/>
          </a:p>
        </p:txBody>
      </p:sp>
      <p:sp>
        <p:nvSpPr>
          <p:cNvPr id="3" name="Content Placeholder 2">
            <a:extLst>
              <a:ext uri="{FF2B5EF4-FFF2-40B4-BE49-F238E27FC236}">
                <a16:creationId xmlns:a16="http://schemas.microsoft.com/office/drawing/2014/main" id="{A170BA85-50CD-472A-A2F0-B50087FCBB44}"/>
              </a:ext>
            </a:extLst>
          </p:cNvPr>
          <p:cNvSpPr>
            <a:spLocks noGrp="1"/>
          </p:cNvSpPr>
          <p:nvPr>
            <p:ph idx="1"/>
          </p:nvPr>
        </p:nvSpPr>
        <p:spPr>
          <a:xfrm>
            <a:off x="5183188" y="1947047"/>
            <a:ext cx="6172200" cy="421726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a:extLst>
              <a:ext uri="{FF2B5EF4-FFF2-40B4-BE49-F238E27FC236}">
                <a16:creationId xmlns:a16="http://schemas.microsoft.com/office/drawing/2014/main" id="{CD5C6A80-7079-445D-8E41-59AC2297083E}"/>
              </a:ext>
            </a:extLst>
          </p:cNvPr>
          <p:cNvSpPr>
            <a:spLocks noGrp="1"/>
          </p:cNvSpPr>
          <p:nvPr>
            <p:ph type="body" sz="half" idx="2"/>
          </p:nvPr>
        </p:nvSpPr>
        <p:spPr>
          <a:xfrm>
            <a:off x="839788" y="3547248"/>
            <a:ext cx="3932237" cy="261706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 name="Footer Placeholder 5">
            <a:extLst>
              <a:ext uri="{FF2B5EF4-FFF2-40B4-BE49-F238E27FC236}">
                <a16:creationId xmlns:a16="http://schemas.microsoft.com/office/drawing/2014/main" id="{B1037301-16F4-4FE0-9224-02381456BC16}"/>
              </a:ext>
            </a:extLst>
          </p:cNvPr>
          <p:cNvSpPr>
            <a:spLocks noGrp="1"/>
          </p:cNvSpPr>
          <p:nvPr>
            <p:ph type="ftr" sz="quarter" idx="11"/>
          </p:nvPr>
        </p:nvSpPr>
        <p:spPr/>
        <p:txBody>
          <a:bodyPr/>
          <a:lstStyle/>
          <a:p>
            <a:r>
              <a:rPr lang="ro-RO"/>
              <a:t>TIMISOARA  2025</a:t>
            </a:r>
          </a:p>
        </p:txBody>
      </p:sp>
      <p:sp>
        <p:nvSpPr>
          <p:cNvPr id="11" name="Title Placeholder 1">
            <a:extLst>
              <a:ext uri="{FF2B5EF4-FFF2-40B4-BE49-F238E27FC236}">
                <a16:creationId xmlns:a16="http://schemas.microsoft.com/office/drawing/2014/main" id="{785BAE74-8EB7-4732-B846-ACD7E648792D}"/>
              </a:ext>
            </a:extLst>
          </p:cNvPr>
          <p:cNvSpPr txBox="1">
            <a:spLocks/>
          </p:cNvSpPr>
          <p:nvPr userDrawn="1"/>
        </p:nvSpPr>
        <p:spPr>
          <a:xfrm>
            <a:off x="838200" y="232360"/>
            <a:ext cx="7667297" cy="1325563"/>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en-US" dirty="0"/>
              <a:t>CLICK TO EDIT MASTER TITLE STYLE</a:t>
            </a:r>
            <a:endParaRPr lang="ro-RO" dirty="0"/>
          </a:p>
        </p:txBody>
      </p:sp>
    </p:spTree>
    <p:extLst>
      <p:ext uri="{BB962C8B-B14F-4D97-AF65-F5344CB8AC3E}">
        <p14:creationId xmlns:p14="http://schemas.microsoft.com/office/powerpoint/2010/main" val="14459374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19535-E1CF-4A55-A51B-3E227AFE6592}"/>
              </a:ext>
            </a:extLst>
          </p:cNvPr>
          <p:cNvSpPr>
            <a:spLocks noGrp="1"/>
          </p:cNvSpPr>
          <p:nvPr>
            <p:ph type="title"/>
          </p:nvPr>
        </p:nvSpPr>
        <p:spPr>
          <a:xfrm>
            <a:off x="839788" y="2112584"/>
            <a:ext cx="3932237" cy="1600200"/>
          </a:xfrm>
        </p:spPr>
        <p:txBody>
          <a:bodyPr anchor="b"/>
          <a:lstStyle>
            <a:lvl1pPr>
              <a:defRPr sz="3200">
                <a:solidFill>
                  <a:schemeClr val="tx1"/>
                </a:solidFill>
              </a:defRPr>
            </a:lvl1pPr>
          </a:lstStyle>
          <a:p>
            <a:r>
              <a:rPr lang="en-US" dirty="0"/>
              <a:t>Click to edit Master title style</a:t>
            </a:r>
            <a:endParaRPr lang="ro-RO" dirty="0"/>
          </a:p>
        </p:txBody>
      </p:sp>
      <p:sp>
        <p:nvSpPr>
          <p:cNvPr id="3" name="Picture Placeholder 2">
            <a:extLst>
              <a:ext uri="{FF2B5EF4-FFF2-40B4-BE49-F238E27FC236}">
                <a16:creationId xmlns:a16="http://schemas.microsoft.com/office/drawing/2014/main" id="{35F95875-3AB3-4829-824B-89ACA65BD881}"/>
              </a:ext>
            </a:extLst>
          </p:cNvPr>
          <p:cNvSpPr>
            <a:spLocks noGrp="1"/>
          </p:cNvSpPr>
          <p:nvPr>
            <p:ph type="pic" idx="1"/>
          </p:nvPr>
        </p:nvSpPr>
        <p:spPr>
          <a:xfrm>
            <a:off x="5183188" y="2106779"/>
            <a:ext cx="6172200" cy="36239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a:extLst>
              <a:ext uri="{FF2B5EF4-FFF2-40B4-BE49-F238E27FC236}">
                <a16:creationId xmlns:a16="http://schemas.microsoft.com/office/drawing/2014/main" id="{79739C2D-E051-4F55-ADDE-D06A3FFECDCD}"/>
              </a:ext>
            </a:extLst>
          </p:cNvPr>
          <p:cNvSpPr>
            <a:spLocks noGrp="1"/>
          </p:cNvSpPr>
          <p:nvPr>
            <p:ph type="body" sz="half" idx="2"/>
          </p:nvPr>
        </p:nvSpPr>
        <p:spPr>
          <a:xfrm>
            <a:off x="839788" y="3712784"/>
            <a:ext cx="3932237" cy="201798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453070E2-CA48-4D70-872E-FF3DFBD2AC43}"/>
              </a:ext>
            </a:extLst>
          </p:cNvPr>
          <p:cNvSpPr>
            <a:spLocks noGrp="1"/>
          </p:cNvSpPr>
          <p:nvPr>
            <p:ph type="ftr" sz="quarter" idx="11"/>
          </p:nvPr>
        </p:nvSpPr>
        <p:spPr>
          <a:xfrm>
            <a:off x="7827774" y="6356350"/>
            <a:ext cx="3447198" cy="365125"/>
          </a:xfrm>
        </p:spPr>
        <p:txBody>
          <a:bodyPr/>
          <a:lstStyle/>
          <a:p>
            <a:r>
              <a:rPr lang="ro-RO"/>
              <a:t>TIMISOARA  2025</a:t>
            </a:r>
            <a:endParaRPr lang="ro-RO" dirty="0"/>
          </a:p>
        </p:txBody>
      </p:sp>
      <p:sp>
        <p:nvSpPr>
          <p:cNvPr id="8" name="Title Placeholder 1">
            <a:extLst>
              <a:ext uri="{FF2B5EF4-FFF2-40B4-BE49-F238E27FC236}">
                <a16:creationId xmlns:a16="http://schemas.microsoft.com/office/drawing/2014/main" id="{463B8AE1-9D32-425C-B9F8-FFBCF0C496A7}"/>
              </a:ext>
            </a:extLst>
          </p:cNvPr>
          <p:cNvSpPr txBox="1">
            <a:spLocks/>
          </p:cNvSpPr>
          <p:nvPr userDrawn="1"/>
        </p:nvSpPr>
        <p:spPr>
          <a:xfrm>
            <a:off x="838200" y="232360"/>
            <a:ext cx="7667297" cy="1325563"/>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a:lstStyle>
          <a:p>
            <a:r>
              <a:rPr lang="en-US"/>
              <a:t>CLICK TO EDIT MASTER TITLE STYLE</a:t>
            </a:r>
            <a:endParaRPr lang="ro-RO" dirty="0"/>
          </a:p>
        </p:txBody>
      </p:sp>
    </p:spTree>
    <p:extLst>
      <p:ext uri="{BB962C8B-B14F-4D97-AF65-F5344CB8AC3E}">
        <p14:creationId xmlns:p14="http://schemas.microsoft.com/office/powerpoint/2010/main" val="21977577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62FA7DF2-0F4F-453F-A47D-42731F293F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Footer Placeholder 4">
            <a:extLst>
              <a:ext uri="{FF2B5EF4-FFF2-40B4-BE49-F238E27FC236}">
                <a16:creationId xmlns:a16="http://schemas.microsoft.com/office/drawing/2014/main" id="{F5180341-AA3F-400D-AB5D-EDD5DB294D11}"/>
              </a:ext>
            </a:extLst>
          </p:cNvPr>
          <p:cNvSpPr>
            <a:spLocks noGrp="1"/>
          </p:cNvSpPr>
          <p:nvPr>
            <p:ph type="ftr" sz="quarter" idx="11"/>
          </p:nvPr>
        </p:nvSpPr>
        <p:spPr>
          <a:xfrm>
            <a:off x="7977547" y="6356350"/>
            <a:ext cx="3447198" cy="365125"/>
          </a:xfrm>
        </p:spPr>
        <p:txBody>
          <a:bodyPr/>
          <a:lstStyle/>
          <a:p>
            <a:r>
              <a:rPr lang="ro-RO"/>
              <a:t>TIMISOARA  2025</a:t>
            </a:r>
            <a:endParaRPr lang="ro-RO" dirty="0"/>
          </a:p>
        </p:txBody>
      </p:sp>
    </p:spTree>
    <p:extLst>
      <p:ext uri="{BB962C8B-B14F-4D97-AF65-F5344CB8AC3E}">
        <p14:creationId xmlns:p14="http://schemas.microsoft.com/office/powerpoint/2010/main" val="2109390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D7188F53-9617-4147-BD78-2F1E2E7BC922}"/>
              </a:ext>
            </a:extLst>
          </p:cNvPr>
          <p:cNvSpPr/>
          <p:nvPr userDrawn="1"/>
        </p:nvSpPr>
        <p:spPr>
          <a:xfrm>
            <a:off x="3279274" y="0"/>
            <a:ext cx="8942681" cy="6871135"/>
          </a:xfrm>
          <a:custGeom>
            <a:avLst/>
            <a:gdLst>
              <a:gd name="connsiteX0" fmla="*/ 1716142 w 8827850"/>
              <a:gd name="connsiteY0" fmla="*/ 0 h 6871135"/>
              <a:gd name="connsiteX1" fmla="*/ 7108620 w 8827850"/>
              <a:gd name="connsiteY1" fmla="*/ 0 h 6871135"/>
              <a:gd name="connsiteX2" fmla="*/ 7106978 w 8827850"/>
              <a:gd name="connsiteY2" fmla="*/ 6568 h 6871135"/>
              <a:gd name="connsiteX3" fmla="*/ 8827850 w 8827850"/>
              <a:gd name="connsiteY3" fmla="*/ 6568 h 6871135"/>
              <a:gd name="connsiteX4" fmla="*/ 8827850 w 8827850"/>
              <a:gd name="connsiteY4" fmla="*/ 6871135 h 6871135"/>
              <a:gd name="connsiteX5" fmla="*/ 4444795 w 8827850"/>
              <a:gd name="connsiteY5" fmla="*/ 6871135 h 6871135"/>
              <a:gd name="connsiteX6" fmla="*/ 4444795 w 8827850"/>
              <a:gd name="connsiteY6" fmla="*/ 6864567 h 6871135"/>
              <a:gd name="connsiteX7" fmla="*/ 0 w 8827850"/>
              <a:gd name="connsiteY7" fmla="*/ 6864567 h 6871135"/>
              <a:gd name="connsiteX0" fmla="*/ 1796949 w 8908657"/>
              <a:gd name="connsiteY0" fmla="*/ 0 h 6871135"/>
              <a:gd name="connsiteX1" fmla="*/ 7189427 w 8908657"/>
              <a:gd name="connsiteY1" fmla="*/ 0 h 6871135"/>
              <a:gd name="connsiteX2" fmla="*/ 7187785 w 8908657"/>
              <a:gd name="connsiteY2" fmla="*/ 6568 h 6871135"/>
              <a:gd name="connsiteX3" fmla="*/ 8908657 w 8908657"/>
              <a:gd name="connsiteY3" fmla="*/ 6568 h 6871135"/>
              <a:gd name="connsiteX4" fmla="*/ 8908657 w 8908657"/>
              <a:gd name="connsiteY4" fmla="*/ 6871135 h 6871135"/>
              <a:gd name="connsiteX5" fmla="*/ 4525602 w 8908657"/>
              <a:gd name="connsiteY5" fmla="*/ 6871135 h 6871135"/>
              <a:gd name="connsiteX6" fmla="*/ 4525602 w 8908657"/>
              <a:gd name="connsiteY6" fmla="*/ 6864567 h 6871135"/>
              <a:gd name="connsiteX7" fmla="*/ 0 w 8908657"/>
              <a:gd name="connsiteY7" fmla="*/ 6864567 h 6871135"/>
              <a:gd name="connsiteX8" fmla="*/ 1796949 w 8908657"/>
              <a:gd name="connsiteY8" fmla="*/ 0 h 6871135"/>
              <a:gd name="connsiteX0" fmla="*/ 1830973 w 8942681"/>
              <a:gd name="connsiteY0" fmla="*/ 0 h 6871135"/>
              <a:gd name="connsiteX1" fmla="*/ 7223451 w 8942681"/>
              <a:gd name="connsiteY1" fmla="*/ 0 h 6871135"/>
              <a:gd name="connsiteX2" fmla="*/ 7221809 w 8942681"/>
              <a:gd name="connsiteY2" fmla="*/ 6568 h 6871135"/>
              <a:gd name="connsiteX3" fmla="*/ 8942681 w 8942681"/>
              <a:gd name="connsiteY3" fmla="*/ 6568 h 6871135"/>
              <a:gd name="connsiteX4" fmla="*/ 8942681 w 8942681"/>
              <a:gd name="connsiteY4" fmla="*/ 6871135 h 6871135"/>
              <a:gd name="connsiteX5" fmla="*/ 4559626 w 8942681"/>
              <a:gd name="connsiteY5" fmla="*/ 6871135 h 6871135"/>
              <a:gd name="connsiteX6" fmla="*/ 4559626 w 8942681"/>
              <a:gd name="connsiteY6" fmla="*/ 6864567 h 6871135"/>
              <a:gd name="connsiteX7" fmla="*/ 0 w 8942681"/>
              <a:gd name="connsiteY7" fmla="*/ 6860313 h 6871135"/>
              <a:gd name="connsiteX8" fmla="*/ 1830973 w 8942681"/>
              <a:gd name="connsiteY8" fmla="*/ 0 h 6871135"/>
              <a:gd name="connsiteX0" fmla="*/ 1801202 w 8942681"/>
              <a:gd name="connsiteY0" fmla="*/ 8506 h 6871135"/>
              <a:gd name="connsiteX1" fmla="*/ 7223451 w 8942681"/>
              <a:gd name="connsiteY1" fmla="*/ 0 h 6871135"/>
              <a:gd name="connsiteX2" fmla="*/ 7221809 w 8942681"/>
              <a:gd name="connsiteY2" fmla="*/ 6568 h 6871135"/>
              <a:gd name="connsiteX3" fmla="*/ 8942681 w 8942681"/>
              <a:gd name="connsiteY3" fmla="*/ 6568 h 6871135"/>
              <a:gd name="connsiteX4" fmla="*/ 8942681 w 8942681"/>
              <a:gd name="connsiteY4" fmla="*/ 6871135 h 6871135"/>
              <a:gd name="connsiteX5" fmla="*/ 4559626 w 8942681"/>
              <a:gd name="connsiteY5" fmla="*/ 6871135 h 6871135"/>
              <a:gd name="connsiteX6" fmla="*/ 4559626 w 8942681"/>
              <a:gd name="connsiteY6" fmla="*/ 6864567 h 6871135"/>
              <a:gd name="connsiteX7" fmla="*/ 0 w 8942681"/>
              <a:gd name="connsiteY7" fmla="*/ 6860313 h 6871135"/>
              <a:gd name="connsiteX8" fmla="*/ 1801202 w 8942681"/>
              <a:gd name="connsiteY8" fmla="*/ 8506 h 6871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42681" h="6871135">
                <a:moveTo>
                  <a:pt x="1801202" y="8506"/>
                </a:moveTo>
                <a:lnTo>
                  <a:pt x="7223451" y="0"/>
                </a:lnTo>
                <a:lnTo>
                  <a:pt x="7221809" y="6568"/>
                </a:lnTo>
                <a:lnTo>
                  <a:pt x="8942681" y="6568"/>
                </a:lnTo>
                <a:lnTo>
                  <a:pt x="8942681" y="6871135"/>
                </a:lnTo>
                <a:lnTo>
                  <a:pt x="4559626" y="6871135"/>
                </a:lnTo>
                <a:lnTo>
                  <a:pt x="4559626" y="6864567"/>
                </a:lnTo>
                <a:lnTo>
                  <a:pt x="0" y="6860313"/>
                </a:lnTo>
                <a:cubicBezTo>
                  <a:pt x="572047" y="4572124"/>
                  <a:pt x="1229155" y="2296695"/>
                  <a:pt x="1801202" y="8506"/>
                </a:cubicBezTo>
                <a:close/>
              </a:path>
            </a:pathLst>
          </a:custGeom>
          <a:solidFill>
            <a:srgbClr val="F96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4" name="Picture 3">
            <a:extLst>
              <a:ext uri="{FF2B5EF4-FFF2-40B4-BE49-F238E27FC236}">
                <a16:creationId xmlns:a16="http://schemas.microsoft.com/office/drawing/2014/main" id="{421EC37A-CFDB-4CF7-AFAF-69F3EFF8A80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754880" y="1617528"/>
            <a:ext cx="7132320" cy="5212080"/>
          </a:xfrm>
          <a:custGeom>
            <a:avLst/>
            <a:gdLst>
              <a:gd name="connsiteX0" fmla="*/ 1360887 w 6915234"/>
              <a:gd name="connsiteY0" fmla="*/ 0 h 5188168"/>
              <a:gd name="connsiteX1" fmla="*/ 5568487 w 6915234"/>
              <a:gd name="connsiteY1" fmla="*/ 0 h 5188168"/>
              <a:gd name="connsiteX2" fmla="*/ 5567185 w 6915234"/>
              <a:gd name="connsiteY2" fmla="*/ 4959 h 5188168"/>
              <a:gd name="connsiteX3" fmla="*/ 6915234 w 6915234"/>
              <a:gd name="connsiteY3" fmla="*/ 4959 h 5188168"/>
              <a:gd name="connsiteX4" fmla="*/ 6915234 w 6915234"/>
              <a:gd name="connsiteY4" fmla="*/ 5188168 h 5188168"/>
              <a:gd name="connsiteX5" fmla="*/ 3481799 w 6915234"/>
              <a:gd name="connsiteY5" fmla="*/ 5188168 h 5188168"/>
              <a:gd name="connsiteX6" fmla="*/ 3481799 w 6915234"/>
              <a:gd name="connsiteY6" fmla="*/ 5183209 h 5188168"/>
              <a:gd name="connsiteX7" fmla="*/ 0 w 6915234"/>
              <a:gd name="connsiteY7" fmla="*/ 5183209 h 518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15234" h="5188168">
                <a:moveTo>
                  <a:pt x="1360887" y="0"/>
                </a:moveTo>
                <a:lnTo>
                  <a:pt x="5568487" y="0"/>
                </a:lnTo>
                <a:lnTo>
                  <a:pt x="5567185" y="4959"/>
                </a:lnTo>
                <a:lnTo>
                  <a:pt x="6915234" y="4959"/>
                </a:lnTo>
                <a:lnTo>
                  <a:pt x="6915234" y="5188168"/>
                </a:lnTo>
                <a:lnTo>
                  <a:pt x="3481799" y="5188168"/>
                </a:lnTo>
                <a:lnTo>
                  <a:pt x="3481799" y="5183209"/>
                </a:lnTo>
                <a:lnTo>
                  <a:pt x="0" y="5183209"/>
                </a:lnTo>
                <a:close/>
              </a:path>
            </a:pathLst>
          </a:custGeom>
          <a:effectLst>
            <a:outerShdw blurRad="50800" dist="38100" dir="10800000" algn="r" rotWithShape="0">
              <a:prstClr val="black">
                <a:alpha val="40000"/>
              </a:prstClr>
            </a:outerShdw>
          </a:effectLst>
        </p:spPr>
      </p:pic>
      <p:sp>
        <p:nvSpPr>
          <p:cNvPr id="36" name="Freeform: Shape 35">
            <a:extLst>
              <a:ext uri="{FF2B5EF4-FFF2-40B4-BE49-F238E27FC236}">
                <a16:creationId xmlns:a16="http://schemas.microsoft.com/office/drawing/2014/main" id="{E4C30F45-A936-412F-A031-D6DD9010A009}"/>
              </a:ext>
            </a:extLst>
          </p:cNvPr>
          <p:cNvSpPr/>
          <p:nvPr userDrawn="1"/>
        </p:nvSpPr>
        <p:spPr>
          <a:xfrm>
            <a:off x="322864" y="1260096"/>
            <a:ext cx="6243438" cy="5232876"/>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5122675" y="5224369"/>
                </a:lnTo>
                <a:lnTo>
                  <a:pt x="368812" y="5232876"/>
                </a:lnTo>
                <a:cubicBezTo>
                  <a:pt x="368920" y="5232446"/>
                  <a:pt x="369027" y="5232015"/>
                  <a:pt x="369135" y="5231585"/>
                </a:cubicBezTo>
                <a:lnTo>
                  <a:pt x="0" y="5231585"/>
                </a:lnTo>
                <a:lnTo>
                  <a:pt x="0" y="0"/>
                </a:lnTo>
                <a:close/>
              </a:path>
            </a:pathLst>
          </a:custGeom>
          <a:pattFill prst="divot">
            <a:fgClr>
              <a:srgbClr val="1A3491"/>
            </a:fgClr>
            <a:bgClr>
              <a:schemeClr val="tx1"/>
            </a:bgClr>
          </a:patt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3" name="Subtitle 2">
            <a:extLst>
              <a:ext uri="{FF2B5EF4-FFF2-40B4-BE49-F238E27FC236}">
                <a16:creationId xmlns:a16="http://schemas.microsoft.com/office/drawing/2014/main" id="{02C6E64E-6AFC-4A29-BD80-21534833ABB5}"/>
              </a:ext>
            </a:extLst>
          </p:cNvPr>
          <p:cNvSpPr>
            <a:spLocks noGrp="1"/>
          </p:cNvSpPr>
          <p:nvPr userDrawn="1">
            <p:ph type="subTitle" idx="1"/>
          </p:nvPr>
        </p:nvSpPr>
        <p:spPr>
          <a:xfrm>
            <a:off x="1187539" y="3447045"/>
            <a:ext cx="3174550" cy="293301"/>
          </a:xfrm>
        </p:spPr>
        <p:txBody>
          <a:bodyPr>
            <a:normAutofit/>
          </a:bodyPr>
          <a:lstStyle>
            <a:lvl1pPr marL="0" indent="0" algn="l">
              <a:buNone/>
              <a:defRPr sz="1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ro-RO" dirty="0"/>
          </a:p>
        </p:txBody>
      </p:sp>
      <p:pic>
        <p:nvPicPr>
          <p:cNvPr id="7" name="Picture 6">
            <a:extLst>
              <a:ext uri="{FF2B5EF4-FFF2-40B4-BE49-F238E27FC236}">
                <a16:creationId xmlns:a16="http://schemas.microsoft.com/office/drawing/2014/main" id="{95A0EAEF-E0B2-4976-9A09-B17D479C224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168" y="5481808"/>
            <a:ext cx="702193" cy="547710"/>
          </a:xfrm>
          <a:prstGeom prst="rect">
            <a:avLst/>
          </a:prstGeom>
        </p:spPr>
      </p:pic>
      <p:sp>
        <p:nvSpPr>
          <p:cNvPr id="2" name="Title 1">
            <a:extLst>
              <a:ext uri="{FF2B5EF4-FFF2-40B4-BE49-F238E27FC236}">
                <a16:creationId xmlns:a16="http://schemas.microsoft.com/office/drawing/2014/main" id="{D8AE7686-66F5-4A3F-BB86-00B49BF10905}"/>
              </a:ext>
            </a:extLst>
          </p:cNvPr>
          <p:cNvSpPr>
            <a:spLocks noGrp="1"/>
          </p:cNvSpPr>
          <p:nvPr userDrawn="1">
            <p:ph type="ctrTitle" hasCustomPrompt="1"/>
          </p:nvPr>
        </p:nvSpPr>
        <p:spPr>
          <a:xfrm>
            <a:off x="1130573" y="2437078"/>
            <a:ext cx="5030454" cy="1093300"/>
          </a:xfrm>
        </p:spPr>
        <p:txBody>
          <a:bodyPr anchor="t">
            <a:noAutofit/>
          </a:bodyPr>
          <a:lstStyle>
            <a:lvl1pPr algn="l">
              <a:defRPr sz="3200" b="0" spc="300">
                <a:solidFill>
                  <a:schemeClr val="bg1"/>
                </a:solidFill>
                <a:latin typeface="+mn-lt"/>
                <a:cs typeface="Arial" panose="020B0604020202020204" pitchFamily="34" charset="0"/>
              </a:defRPr>
            </a:lvl1pPr>
          </a:lstStyle>
          <a:p>
            <a:r>
              <a:rPr lang="en-US" dirty="0"/>
              <a:t>CLICK TO EDIT TITLE </a:t>
            </a:r>
            <a:br>
              <a:rPr lang="en-US" dirty="0"/>
            </a:br>
            <a:r>
              <a:rPr lang="en-US" dirty="0"/>
              <a:t>STYLE</a:t>
            </a:r>
            <a:endParaRPr lang="ro-RO" dirty="0"/>
          </a:p>
        </p:txBody>
      </p:sp>
      <p:pic>
        <p:nvPicPr>
          <p:cNvPr id="16" name="Graphic 15">
            <a:extLst>
              <a:ext uri="{FF2B5EF4-FFF2-40B4-BE49-F238E27FC236}">
                <a16:creationId xmlns:a16="http://schemas.microsoft.com/office/drawing/2014/main" id="{796897F0-3526-488A-8A3C-3D37E8528D7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54549" y="-37642"/>
            <a:ext cx="2800741" cy="1322572"/>
          </a:xfrm>
          <a:prstGeom prst="rect">
            <a:avLst/>
          </a:prstGeom>
        </p:spPr>
      </p:pic>
      <p:grpSp>
        <p:nvGrpSpPr>
          <p:cNvPr id="20" name="Group 19">
            <a:extLst>
              <a:ext uri="{FF2B5EF4-FFF2-40B4-BE49-F238E27FC236}">
                <a16:creationId xmlns:a16="http://schemas.microsoft.com/office/drawing/2014/main" id="{6667ADC8-6B8D-4F3D-A5FA-971FC7697C51}"/>
              </a:ext>
            </a:extLst>
          </p:cNvPr>
          <p:cNvGrpSpPr/>
          <p:nvPr userDrawn="1"/>
        </p:nvGrpSpPr>
        <p:grpSpPr>
          <a:xfrm>
            <a:off x="5539587" y="171486"/>
            <a:ext cx="5338591" cy="828131"/>
            <a:chOff x="5539587" y="171486"/>
            <a:chExt cx="5338591" cy="828131"/>
          </a:xfrm>
        </p:grpSpPr>
        <p:sp>
          <p:nvSpPr>
            <p:cNvPr id="21" name="TextBox 20">
              <a:extLst>
                <a:ext uri="{FF2B5EF4-FFF2-40B4-BE49-F238E27FC236}">
                  <a16:creationId xmlns:a16="http://schemas.microsoft.com/office/drawing/2014/main" id="{EDF4942F-363F-4072-98B6-1771EDE63C4B}"/>
                </a:ext>
              </a:extLst>
            </p:cNvPr>
            <p:cNvSpPr txBox="1"/>
            <p:nvPr userDrawn="1"/>
          </p:nvSpPr>
          <p:spPr>
            <a:xfrm>
              <a:off x="5539587" y="445619"/>
              <a:ext cx="442205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a:solidFill>
                    <a:schemeClr val="bg1"/>
                  </a:solidFill>
                </a:rPr>
                <a:t>Extreme Light Infrastructure - Nuclear Physics (ELI-NP) – Phase II</a:t>
              </a:r>
              <a:endParaRPr lang="ro-RO" sz="1500" b="1" dirty="0">
                <a:solidFill>
                  <a:schemeClr val="bg1"/>
                </a:solidFill>
              </a:endParaRPr>
            </a:p>
          </p:txBody>
        </p:sp>
        <p:sp>
          <p:nvSpPr>
            <p:cNvPr id="5" name="TextBox 4">
              <a:extLst>
                <a:ext uri="{FF2B5EF4-FFF2-40B4-BE49-F238E27FC236}">
                  <a16:creationId xmlns:a16="http://schemas.microsoft.com/office/drawing/2014/main" id="{5F838848-B440-4868-B148-EAAB97EDFFBA}"/>
                </a:ext>
              </a:extLst>
            </p:cNvPr>
            <p:cNvSpPr txBox="1"/>
            <p:nvPr userDrawn="1"/>
          </p:nvSpPr>
          <p:spPr>
            <a:xfrm>
              <a:off x="5548085" y="171486"/>
              <a:ext cx="5330093"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500" dirty="0">
                  <a:solidFill>
                    <a:schemeClr val="bg1"/>
                  </a:solidFill>
                </a:rPr>
                <a:t>Competitiveness Operational Programme (COP)</a:t>
              </a:r>
            </a:p>
          </p:txBody>
        </p:sp>
      </p:grpSp>
      <p:pic>
        <p:nvPicPr>
          <p:cNvPr id="30" name="Graphic 29">
            <a:extLst>
              <a:ext uri="{FF2B5EF4-FFF2-40B4-BE49-F238E27FC236}">
                <a16:creationId xmlns:a16="http://schemas.microsoft.com/office/drawing/2014/main" id="{E8032C2B-8EB1-4CB1-9F0F-03433A6F717C}"/>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549093" y="2102740"/>
            <a:ext cx="4486522" cy="4518568"/>
          </a:xfrm>
          <a:prstGeom prst="rect">
            <a:avLst/>
          </a:prstGeom>
          <a:effectLst/>
        </p:spPr>
      </p:pic>
      <p:pic>
        <p:nvPicPr>
          <p:cNvPr id="39" name="Picture 38">
            <a:extLst>
              <a:ext uri="{FF2B5EF4-FFF2-40B4-BE49-F238E27FC236}">
                <a16:creationId xmlns:a16="http://schemas.microsoft.com/office/drawing/2014/main" id="{239A24A6-A4B2-414E-B151-118655BA5EB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2225571" y="5584219"/>
            <a:ext cx="549243" cy="445299"/>
          </a:xfrm>
          <a:prstGeom prst="rect">
            <a:avLst/>
          </a:prstGeom>
        </p:spPr>
      </p:pic>
    </p:spTree>
    <p:extLst>
      <p:ext uri="{BB962C8B-B14F-4D97-AF65-F5344CB8AC3E}">
        <p14:creationId xmlns:p14="http://schemas.microsoft.com/office/powerpoint/2010/main" val="26293571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E0914E-56D9-4423-9312-8D1D797BA107}"/>
              </a:ext>
            </a:extLst>
          </p:cNvPr>
          <p:cNvSpPr>
            <a:spLocks noGrp="1"/>
          </p:cNvSpPr>
          <p:nvPr>
            <p:ph type="title" orient="vert"/>
          </p:nvPr>
        </p:nvSpPr>
        <p:spPr>
          <a:xfrm>
            <a:off x="8724900" y="1907627"/>
            <a:ext cx="2628900" cy="4269336"/>
          </a:xfrm>
        </p:spPr>
        <p:txBody>
          <a:bodyPr vert="eaVert"/>
          <a:lstStyle>
            <a:lvl1pPr>
              <a:defRPr lang="ro-RO">
                <a:solidFill>
                  <a:schemeClr val="tx1"/>
                </a:solidFill>
              </a:defRPr>
            </a:lvl1pPr>
          </a:lstStyle>
          <a:p>
            <a:r>
              <a:rPr lang="en-US" dirty="0"/>
              <a:t>Click to edit Master title style</a:t>
            </a:r>
            <a:endParaRPr lang="ro-RO" dirty="0"/>
          </a:p>
        </p:txBody>
      </p:sp>
      <p:sp>
        <p:nvSpPr>
          <p:cNvPr id="3" name="Vertical Text Placeholder 2">
            <a:extLst>
              <a:ext uri="{FF2B5EF4-FFF2-40B4-BE49-F238E27FC236}">
                <a16:creationId xmlns:a16="http://schemas.microsoft.com/office/drawing/2014/main" id="{60E935DD-20EA-456A-84A6-3A24EBB6D2BD}"/>
              </a:ext>
            </a:extLst>
          </p:cNvPr>
          <p:cNvSpPr>
            <a:spLocks noGrp="1"/>
          </p:cNvSpPr>
          <p:nvPr>
            <p:ph type="body" orient="vert" idx="1"/>
          </p:nvPr>
        </p:nvSpPr>
        <p:spPr>
          <a:xfrm>
            <a:off x="838200" y="1907627"/>
            <a:ext cx="7734300" cy="426933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Footer Placeholder 4">
            <a:extLst>
              <a:ext uri="{FF2B5EF4-FFF2-40B4-BE49-F238E27FC236}">
                <a16:creationId xmlns:a16="http://schemas.microsoft.com/office/drawing/2014/main" id="{054FE3D8-44A3-47EC-A7CE-13420AE39CDB}"/>
              </a:ext>
            </a:extLst>
          </p:cNvPr>
          <p:cNvSpPr>
            <a:spLocks noGrp="1"/>
          </p:cNvSpPr>
          <p:nvPr>
            <p:ph type="ftr" sz="quarter" idx="11"/>
          </p:nvPr>
        </p:nvSpPr>
        <p:spPr/>
        <p:txBody>
          <a:bodyPr/>
          <a:lstStyle/>
          <a:p>
            <a:r>
              <a:rPr lang="ro-RO"/>
              <a:t>TIMISOARA  2025</a:t>
            </a:r>
          </a:p>
        </p:txBody>
      </p:sp>
    </p:spTree>
    <p:extLst>
      <p:ext uri="{BB962C8B-B14F-4D97-AF65-F5344CB8AC3E}">
        <p14:creationId xmlns:p14="http://schemas.microsoft.com/office/powerpoint/2010/main" val="25693469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D4030-83A1-4754-A14E-6A8555A6AE99}"/>
              </a:ext>
            </a:extLst>
          </p:cNvPr>
          <p:cNvSpPr>
            <a:spLocks noGrp="1"/>
          </p:cNvSpPr>
          <p:nvPr>
            <p:ph type="title"/>
          </p:nvPr>
        </p:nvSpPr>
        <p:spPr/>
        <p:txBody>
          <a:bodyPr/>
          <a:lstStyle/>
          <a:p>
            <a:r>
              <a:rPr lang="en-US"/>
              <a:t>Click to edit Master title style</a:t>
            </a:r>
            <a:endParaRPr lang="ro-RO"/>
          </a:p>
        </p:txBody>
      </p:sp>
      <p:sp>
        <p:nvSpPr>
          <p:cNvPr id="3" name="Footer Placeholder 2">
            <a:extLst>
              <a:ext uri="{FF2B5EF4-FFF2-40B4-BE49-F238E27FC236}">
                <a16:creationId xmlns:a16="http://schemas.microsoft.com/office/drawing/2014/main" id="{2F058414-4242-40AD-8C07-C4E2FAE1D11D}"/>
              </a:ext>
            </a:extLst>
          </p:cNvPr>
          <p:cNvSpPr>
            <a:spLocks noGrp="1"/>
          </p:cNvSpPr>
          <p:nvPr>
            <p:ph type="ftr" sz="quarter" idx="10"/>
          </p:nvPr>
        </p:nvSpPr>
        <p:spPr/>
        <p:txBody>
          <a:bodyPr/>
          <a:lstStyle/>
          <a:p>
            <a:r>
              <a:rPr lang="ro-RO"/>
              <a:t>TIMISOARA  2025</a:t>
            </a:r>
            <a:endParaRPr lang="ro-RO" dirty="0"/>
          </a:p>
        </p:txBody>
      </p:sp>
      <p:sp>
        <p:nvSpPr>
          <p:cNvPr id="15" name="Content Placeholder 14">
            <a:extLst>
              <a:ext uri="{FF2B5EF4-FFF2-40B4-BE49-F238E27FC236}">
                <a16:creationId xmlns:a16="http://schemas.microsoft.com/office/drawing/2014/main" id="{916CB9E0-40E6-4F7B-864F-9D789E2F0168}"/>
              </a:ext>
            </a:extLst>
          </p:cNvPr>
          <p:cNvSpPr>
            <a:spLocks noGrp="1"/>
          </p:cNvSpPr>
          <p:nvPr>
            <p:ph sz="quarter" idx="11"/>
          </p:nvPr>
        </p:nvSpPr>
        <p:spPr>
          <a:xfrm>
            <a:off x="2418720" y="2530117"/>
            <a:ext cx="7354559" cy="1219722"/>
          </a:xfrm>
        </p:spPr>
        <p:txBody>
          <a:bodyPr>
            <a:normAutofit/>
          </a:bodyPr>
          <a:lstStyle>
            <a:lvl1pPr algn="ctr">
              <a:defRPr sz="4000">
                <a:solidFill>
                  <a:schemeClr val="bg1"/>
                </a:solidFill>
              </a:defRPr>
            </a:lvl1pPr>
            <a:lvl2pPr marL="457200" indent="0">
              <a:buNone/>
              <a:defRPr/>
            </a:lvl2pPr>
          </a:lstStyle>
          <a:p>
            <a:pPr lvl="0"/>
            <a:r>
              <a:rPr lang="en-US" dirty="0"/>
              <a:t>Click to edit Master text styles</a:t>
            </a:r>
          </a:p>
        </p:txBody>
      </p:sp>
    </p:spTree>
    <p:extLst>
      <p:ext uri="{BB962C8B-B14F-4D97-AF65-F5344CB8AC3E}">
        <p14:creationId xmlns:p14="http://schemas.microsoft.com/office/powerpoint/2010/main" val="36510263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1- Title and Content">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en-AU" sz="2667" b="1" kern="1200" dirty="0">
                <a:solidFill>
                  <a:srgbClr val="333366"/>
                </a:solidFill>
                <a:effectLst/>
                <a:latin typeface="+mj-lt"/>
              </a:rPr>
              <a:t>Click to edit Master title style</a:t>
            </a:r>
            <a:r>
              <a:rPr lang="en-AU" dirty="0"/>
              <a:t> </a:t>
            </a:r>
            <a:endParaRPr lang="fr-FR" dirty="0"/>
          </a:p>
        </p:txBody>
      </p:sp>
      <p:sp>
        <p:nvSpPr>
          <p:cNvPr id="3" name="Espace réservé du contenu 2"/>
          <p:cNvSpPr>
            <a:spLocks noGrp="1"/>
          </p:cNvSpPr>
          <p:nvPr>
            <p:ph idx="1" hasCustomPrompt="1"/>
          </p:nvPr>
        </p:nvSpPr>
        <p:spPr/>
        <p:txBody>
          <a:bodyPr/>
          <a:lstStyle>
            <a:lvl1pPr>
              <a:spcBef>
                <a:spcPts val="800"/>
              </a:spcBef>
              <a:spcAft>
                <a:spcPts val="1600"/>
              </a:spcAft>
              <a:defRPr/>
            </a:lvl1pPr>
            <a:lvl3pPr>
              <a:spcAft>
                <a:spcPts val="0"/>
              </a:spcAft>
              <a:defRPr/>
            </a:lvl3pPr>
          </a:lstStyle>
          <a:p>
            <a:pPr lvl="0"/>
            <a:r>
              <a:rPr lang="fr-FR" dirty="0"/>
              <a:t>Click to </a:t>
            </a:r>
            <a:r>
              <a:rPr lang="fr-FR" dirty="0" err="1"/>
              <a:t>edit</a:t>
            </a:r>
            <a:r>
              <a:rPr lang="fr-FR" dirty="0"/>
              <a:t> Master </a:t>
            </a:r>
            <a:r>
              <a:rPr lang="fr-FR" dirty="0" err="1"/>
              <a:t>text</a:t>
            </a:r>
            <a:r>
              <a:rPr lang="fr-FR" dirty="0"/>
              <a:t> styles</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p:txBody>
      </p:sp>
    </p:spTree>
    <p:extLst>
      <p:ext uri="{BB962C8B-B14F-4D97-AF65-F5344CB8AC3E}">
        <p14:creationId xmlns:p14="http://schemas.microsoft.com/office/powerpoint/2010/main" val="3559322773"/>
      </p:ext>
    </p:extLst>
  </p:cSld>
  <p:clrMapOvr>
    <a:masterClrMapping/>
  </p:clrMapOvr>
  <p:transition spd="slow" advClick="0" advTm="10000">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fr-FR" dirty="0"/>
          </a:p>
        </p:txBody>
      </p:sp>
      <p:sp>
        <p:nvSpPr>
          <p:cNvPr id="4" name="Espace réservé du contenu 2"/>
          <p:cNvSpPr>
            <a:spLocks noGrp="1"/>
          </p:cNvSpPr>
          <p:nvPr>
            <p:ph idx="1"/>
          </p:nvPr>
        </p:nvSpPr>
        <p:spPr>
          <a:xfrm>
            <a:off x="239354" y="928723"/>
            <a:ext cx="11682577" cy="5245940"/>
          </a:xfrm>
        </p:spPr>
        <p:txBody>
          <a:bodyPr/>
          <a:lstStyle>
            <a:lvl1pPr>
              <a:spcBef>
                <a:spcPts val="800"/>
              </a:spcBef>
              <a:spcAft>
                <a:spcPts val="1600"/>
              </a:spcAft>
              <a:defRPr/>
            </a:lvl1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1840842974"/>
      </p:ext>
    </p:extLst>
  </p:cSld>
  <p:clrMapOvr>
    <a:masterClrMapping/>
  </p:clrMapOvr>
  <p:transition spd="slow" advClick="0" advTm="10000">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_Vierg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Tree>
    <p:extLst>
      <p:ext uri="{BB962C8B-B14F-4D97-AF65-F5344CB8AC3E}">
        <p14:creationId xmlns:p14="http://schemas.microsoft.com/office/powerpoint/2010/main" val="62588482"/>
      </p:ext>
    </p:extLst>
  </p:cSld>
  <p:clrMapOvr>
    <a:masterClrMapping/>
  </p:clrMapOvr>
  <p:transition spd="slow" advClick="0" advTm="10000">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871AD-DE60-4531-A888-83E9852AA8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9F0F08-EE6E-4F69-BCCC-EADE7E61D7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3CBBFA-5C65-44AE-A1AB-06D30683029B}"/>
              </a:ext>
            </a:extLst>
          </p:cNvPr>
          <p:cNvSpPr>
            <a:spLocks noGrp="1"/>
          </p:cNvSpPr>
          <p:nvPr>
            <p:ph type="dt" sz="half" idx="10"/>
          </p:nvPr>
        </p:nvSpPr>
        <p:spPr/>
        <p:txBody>
          <a:bodyPr/>
          <a:lstStyle/>
          <a:p>
            <a:fld id="{CC103070-118E-408D-BF2B-8227FD518EBB}" type="datetime1">
              <a:rPr lang="en-US" smtClean="0"/>
              <a:t>9/1/2026</a:t>
            </a:fld>
            <a:endParaRPr lang="en-US"/>
          </a:p>
        </p:txBody>
      </p:sp>
      <p:sp>
        <p:nvSpPr>
          <p:cNvPr id="5" name="Footer Placeholder 4">
            <a:extLst>
              <a:ext uri="{FF2B5EF4-FFF2-40B4-BE49-F238E27FC236}">
                <a16:creationId xmlns:a16="http://schemas.microsoft.com/office/drawing/2014/main" id="{16A9D114-CDFE-45D6-BCBD-C7B2F1DC20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D25720-520B-4D13-B9C9-87DDC150F4BB}"/>
              </a:ext>
            </a:extLst>
          </p:cNvPr>
          <p:cNvSpPr>
            <a:spLocks noGrp="1"/>
          </p:cNvSpPr>
          <p:nvPr>
            <p:ph type="sldNum" sz="quarter" idx="12"/>
          </p:nvPr>
        </p:nvSpPr>
        <p:spPr/>
        <p:txBody>
          <a:bodyPr/>
          <a:lstStyle/>
          <a:p>
            <a:fld id="{8C5F8E8F-E5F5-45AA-9AD4-C831C5AC1D79}" type="slidenum">
              <a:rPr lang="en-US" smtClean="0"/>
              <a:t>‹#›</a:t>
            </a:fld>
            <a:endParaRPr lang="en-US"/>
          </a:p>
        </p:txBody>
      </p:sp>
    </p:spTree>
    <p:extLst>
      <p:ext uri="{BB962C8B-B14F-4D97-AF65-F5344CB8AC3E}">
        <p14:creationId xmlns:p14="http://schemas.microsoft.com/office/powerpoint/2010/main" val="1852379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7FAAA-6E54-4A4D-B2B2-522CF3DA4D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EAE95A-2C11-4225-9444-C6040AC430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E26318-B371-4FB5-88CC-362884DA8639}"/>
              </a:ext>
            </a:extLst>
          </p:cNvPr>
          <p:cNvSpPr>
            <a:spLocks noGrp="1"/>
          </p:cNvSpPr>
          <p:nvPr>
            <p:ph type="dt" sz="half" idx="10"/>
          </p:nvPr>
        </p:nvSpPr>
        <p:spPr/>
        <p:txBody>
          <a:bodyPr/>
          <a:lstStyle/>
          <a:p>
            <a:fld id="{FE7D6FFB-286F-4AA6-84B5-71C995092460}" type="datetime1">
              <a:rPr lang="en-US" smtClean="0"/>
              <a:t>9/1/2026</a:t>
            </a:fld>
            <a:endParaRPr lang="en-US"/>
          </a:p>
        </p:txBody>
      </p:sp>
      <p:sp>
        <p:nvSpPr>
          <p:cNvPr id="5" name="Footer Placeholder 4">
            <a:extLst>
              <a:ext uri="{FF2B5EF4-FFF2-40B4-BE49-F238E27FC236}">
                <a16:creationId xmlns:a16="http://schemas.microsoft.com/office/drawing/2014/main" id="{44D367B8-2892-45F7-97A7-1E446257CF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7CB865-6E95-42FF-8DD4-423C88A35DAF}"/>
              </a:ext>
            </a:extLst>
          </p:cNvPr>
          <p:cNvSpPr>
            <a:spLocks noGrp="1"/>
          </p:cNvSpPr>
          <p:nvPr>
            <p:ph type="sldNum" sz="quarter" idx="12"/>
          </p:nvPr>
        </p:nvSpPr>
        <p:spPr/>
        <p:txBody>
          <a:bodyPr/>
          <a:lstStyle/>
          <a:p>
            <a:fld id="{8C5F8E8F-E5F5-45AA-9AD4-C831C5AC1D79}" type="slidenum">
              <a:rPr lang="en-US" smtClean="0"/>
              <a:t>‹#›</a:t>
            </a:fld>
            <a:endParaRPr lang="en-US"/>
          </a:p>
        </p:txBody>
      </p:sp>
    </p:spTree>
    <p:extLst>
      <p:ext uri="{BB962C8B-B14F-4D97-AF65-F5344CB8AC3E}">
        <p14:creationId xmlns:p14="http://schemas.microsoft.com/office/powerpoint/2010/main" val="19281705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7D797-9BFA-43F9-8BA4-9EB5D49992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C105DF-A448-4169-AFF3-D614BB72C7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420F3C-FE33-4DE2-914F-1420774F2B80}"/>
              </a:ext>
            </a:extLst>
          </p:cNvPr>
          <p:cNvSpPr>
            <a:spLocks noGrp="1"/>
          </p:cNvSpPr>
          <p:nvPr>
            <p:ph type="dt" sz="half" idx="10"/>
          </p:nvPr>
        </p:nvSpPr>
        <p:spPr/>
        <p:txBody>
          <a:bodyPr/>
          <a:lstStyle/>
          <a:p>
            <a:fld id="{B1540AB8-7933-4DB6-ADC0-AD84DA714AD2}" type="datetime1">
              <a:rPr lang="en-US" smtClean="0"/>
              <a:t>9/1/2026</a:t>
            </a:fld>
            <a:endParaRPr lang="en-US"/>
          </a:p>
        </p:txBody>
      </p:sp>
      <p:sp>
        <p:nvSpPr>
          <p:cNvPr id="5" name="Footer Placeholder 4">
            <a:extLst>
              <a:ext uri="{FF2B5EF4-FFF2-40B4-BE49-F238E27FC236}">
                <a16:creationId xmlns:a16="http://schemas.microsoft.com/office/drawing/2014/main" id="{650DB980-5B39-4B4D-8D2A-905C1F64E4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69CFA2-552F-420A-9254-7BD3F161D6C5}"/>
              </a:ext>
            </a:extLst>
          </p:cNvPr>
          <p:cNvSpPr>
            <a:spLocks noGrp="1"/>
          </p:cNvSpPr>
          <p:nvPr>
            <p:ph type="sldNum" sz="quarter" idx="12"/>
          </p:nvPr>
        </p:nvSpPr>
        <p:spPr/>
        <p:txBody>
          <a:bodyPr/>
          <a:lstStyle/>
          <a:p>
            <a:fld id="{8C5F8E8F-E5F5-45AA-9AD4-C831C5AC1D79}" type="slidenum">
              <a:rPr lang="en-US" smtClean="0"/>
              <a:t>‹#›</a:t>
            </a:fld>
            <a:endParaRPr lang="en-US"/>
          </a:p>
        </p:txBody>
      </p:sp>
    </p:spTree>
    <p:extLst>
      <p:ext uri="{BB962C8B-B14F-4D97-AF65-F5344CB8AC3E}">
        <p14:creationId xmlns:p14="http://schemas.microsoft.com/office/powerpoint/2010/main" val="24219973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A5F06-6A55-4B86-9C2E-D0025FFA24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113530-3F18-4E2E-A414-C593E4BAA5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752D2A-CAEF-471A-AF43-8D3C393A9E2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FCD115-CD3F-44E8-8C64-9A98BBC7BB61}"/>
              </a:ext>
            </a:extLst>
          </p:cNvPr>
          <p:cNvSpPr>
            <a:spLocks noGrp="1"/>
          </p:cNvSpPr>
          <p:nvPr>
            <p:ph type="dt" sz="half" idx="10"/>
          </p:nvPr>
        </p:nvSpPr>
        <p:spPr/>
        <p:txBody>
          <a:bodyPr/>
          <a:lstStyle/>
          <a:p>
            <a:fld id="{ABCF535A-BBA3-4705-9FB8-A515B6CF4948}" type="datetime1">
              <a:rPr lang="en-US" smtClean="0"/>
              <a:t>9/1/2026</a:t>
            </a:fld>
            <a:endParaRPr lang="en-US"/>
          </a:p>
        </p:txBody>
      </p:sp>
      <p:sp>
        <p:nvSpPr>
          <p:cNvPr id="6" name="Footer Placeholder 5">
            <a:extLst>
              <a:ext uri="{FF2B5EF4-FFF2-40B4-BE49-F238E27FC236}">
                <a16:creationId xmlns:a16="http://schemas.microsoft.com/office/drawing/2014/main" id="{1DBE22E7-2B36-410E-AA7D-5B124476B7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BE33F4-01A4-4482-A085-608687882141}"/>
              </a:ext>
            </a:extLst>
          </p:cNvPr>
          <p:cNvSpPr>
            <a:spLocks noGrp="1"/>
          </p:cNvSpPr>
          <p:nvPr>
            <p:ph type="sldNum" sz="quarter" idx="12"/>
          </p:nvPr>
        </p:nvSpPr>
        <p:spPr/>
        <p:txBody>
          <a:bodyPr/>
          <a:lstStyle/>
          <a:p>
            <a:fld id="{8C5F8E8F-E5F5-45AA-9AD4-C831C5AC1D79}" type="slidenum">
              <a:rPr lang="en-US" smtClean="0"/>
              <a:t>‹#›</a:t>
            </a:fld>
            <a:endParaRPr lang="en-US"/>
          </a:p>
        </p:txBody>
      </p:sp>
    </p:spTree>
    <p:extLst>
      <p:ext uri="{BB962C8B-B14F-4D97-AF65-F5344CB8AC3E}">
        <p14:creationId xmlns:p14="http://schemas.microsoft.com/office/powerpoint/2010/main" val="26630561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AF583-78FD-4ECF-A5DE-5F31387D00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052DAC8-4361-412E-9D5D-EDFD2EB9EC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9D1235-2E44-400E-A5E4-3F7FA9471D7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2C52C6-90FC-4C7C-9074-6031D2B30C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8805A9-26A7-4354-804D-DAE91EAAB8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1E6CD02-4864-42A4-9405-C9BFD9FEB2F9}"/>
              </a:ext>
            </a:extLst>
          </p:cNvPr>
          <p:cNvSpPr>
            <a:spLocks noGrp="1"/>
          </p:cNvSpPr>
          <p:nvPr>
            <p:ph type="dt" sz="half" idx="10"/>
          </p:nvPr>
        </p:nvSpPr>
        <p:spPr/>
        <p:txBody>
          <a:bodyPr/>
          <a:lstStyle/>
          <a:p>
            <a:fld id="{14C9B957-CDC2-4351-A053-B3C8F9F83F74}" type="datetime1">
              <a:rPr lang="en-US" smtClean="0"/>
              <a:t>9/1/2026</a:t>
            </a:fld>
            <a:endParaRPr lang="en-US"/>
          </a:p>
        </p:txBody>
      </p:sp>
      <p:sp>
        <p:nvSpPr>
          <p:cNvPr id="8" name="Footer Placeholder 7">
            <a:extLst>
              <a:ext uri="{FF2B5EF4-FFF2-40B4-BE49-F238E27FC236}">
                <a16:creationId xmlns:a16="http://schemas.microsoft.com/office/drawing/2014/main" id="{9187B7F6-1AAF-4702-B5A6-1D53450E095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D70AE9-100E-46BD-A381-5CFFA2C52D3F}"/>
              </a:ext>
            </a:extLst>
          </p:cNvPr>
          <p:cNvSpPr>
            <a:spLocks noGrp="1"/>
          </p:cNvSpPr>
          <p:nvPr>
            <p:ph type="sldNum" sz="quarter" idx="12"/>
          </p:nvPr>
        </p:nvSpPr>
        <p:spPr/>
        <p:txBody>
          <a:bodyPr/>
          <a:lstStyle/>
          <a:p>
            <a:fld id="{8C5F8E8F-E5F5-45AA-9AD4-C831C5AC1D79}" type="slidenum">
              <a:rPr lang="en-US" smtClean="0"/>
              <a:t>‹#›</a:t>
            </a:fld>
            <a:endParaRPr lang="en-US"/>
          </a:p>
        </p:txBody>
      </p:sp>
    </p:spTree>
    <p:extLst>
      <p:ext uri="{BB962C8B-B14F-4D97-AF65-F5344CB8AC3E}">
        <p14:creationId xmlns:p14="http://schemas.microsoft.com/office/powerpoint/2010/main" val="3015235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D7188F53-9617-4147-BD78-2F1E2E7BC922}"/>
              </a:ext>
            </a:extLst>
          </p:cNvPr>
          <p:cNvSpPr/>
          <p:nvPr userDrawn="1"/>
        </p:nvSpPr>
        <p:spPr>
          <a:xfrm>
            <a:off x="3279274" y="0"/>
            <a:ext cx="8942681" cy="6871135"/>
          </a:xfrm>
          <a:custGeom>
            <a:avLst/>
            <a:gdLst>
              <a:gd name="connsiteX0" fmla="*/ 1716142 w 8827850"/>
              <a:gd name="connsiteY0" fmla="*/ 0 h 6871135"/>
              <a:gd name="connsiteX1" fmla="*/ 7108620 w 8827850"/>
              <a:gd name="connsiteY1" fmla="*/ 0 h 6871135"/>
              <a:gd name="connsiteX2" fmla="*/ 7106978 w 8827850"/>
              <a:gd name="connsiteY2" fmla="*/ 6568 h 6871135"/>
              <a:gd name="connsiteX3" fmla="*/ 8827850 w 8827850"/>
              <a:gd name="connsiteY3" fmla="*/ 6568 h 6871135"/>
              <a:gd name="connsiteX4" fmla="*/ 8827850 w 8827850"/>
              <a:gd name="connsiteY4" fmla="*/ 6871135 h 6871135"/>
              <a:gd name="connsiteX5" fmla="*/ 4444795 w 8827850"/>
              <a:gd name="connsiteY5" fmla="*/ 6871135 h 6871135"/>
              <a:gd name="connsiteX6" fmla="*/ 4444795 w 8827850"/>
              <a:gd name="connsiteY6" fmla="*/ 6864567 h 6871135"/>
              <a:gd name="connsiteX7" fmla="*/ 0 w 8827850"/>
              <a:gd name="connsiteY7" fmla="*/ 6864567 h 6871135"/>
              <a:gd name="connsiteX0" fmla="*/ 1796949 w 8908657"/>
              <a:gd name="connsiteY0" fmla="*/ 0 h 6871135"/>
              <a:gd name="connsiteX1" fmla="*/ 7189427 w 8908657"/>
              <a:gd name="connsiteY1" fmla="*/ 0 h 6871135"/>
              <a:gd name="connsiteX2" fmla="*/ 7187785 w 8908657"/>
              <a:gd name="connsiteY2" fmla="*/ 6568 h 6871135"/>
              <a:gd name="connsiteX3" fmla="*/ 8908657 w 8908657"/>
              <a:gd name="connsiteY3" fmla="*/ 6568 h 6871135"/>
              <a:gd name="connsiteX4" fmla="*/ 8908657 w 8908657"/>
              <a:gd name="connsiteY4" fmla="*/ 6871135 h 6871135"/>
              <a:gd name="connsiteX5" fmla="*/ 4525602 w 8908657"/>
              <a:gd name="connsiteY5" fmla="*/ 6871135 h 6871135"/>
              <a:gd name="connsiteX6" fmla="*/ 4525602 w 8908657"/>
              <a:gd name="connsiteY6" fmla="*/ 6864567 h 6871135"/>
              <a:gd name="connsiteX7" fmla="*/ 0 w 8908657"/>
              <a:gd name="connsiteY7" fmla="*/ 6864567 h 6871135"/>
              <a:gd name="connsiteX8" fmla="*/ 1796949 w 8908657"/>
              <a:gd name="connsiteY8" fmla="*/ 0 h 6871135"/>
              <a:gd name="connsiteX0" fmla="*/ 1830973 w 8942681"/>
              <a:gd name="connsiteY0" fmla="*/ 0 h 6871135"/>
              <a:gd name="connsiteX1" fmla="*/ 7223451 w 8942681"/>
              <a:gd name="connsiteY1" fmla="*/ 0 h 6871135"/>
              <a:gd name="connsiteX2" fmla="*/ 7221809 w 8942681"/>
              <a:gd name="connsiteY2" fmla="*/ 6568 h 6871135"/>
              <a:gd name="connsiteX3" fmla="*/ 8942681 w 8942681"/>
              <a:gd name="connsiteY3" fmla="*/ 6568 h 6871135"/>
              <a:gd name="connsiteX4" fmla="*/ 8942681 w 8942681"/>
              <a:gd name="connsiteY4" fmla="*/ 6871135 h 6871135"/>
              <a:gd name="connsiteX5" fmla="*/ 4559626 w 8942681"/>
              <a:gd name="connsiteY5" fmla="*/ 6871135 h 6871135"/>
              <a:gd name="connsiteX6" fmla="*/ 4559626 w 8942681"/>
              <a:gd name="connsiteY6" fmla="*/ 6864567 h 6871135"/>
              <a:gd name="connsiteX7" fmla="*/ 0 w 8942681"/>
              <a:gd name="connsiteY7" fmla="*/ 6860313 h 6871135"/>
              <a:gd name="connsiteX8" fmla="*/ 1830973 w 8942681"/>
              <a:gd name="connsiteY8" fmla="*/ 0 h 6871135"/>
              <a:gd name="connsiteX0" fmla="*/ 1801202 w 8942681"/>
              <a:gd name="connsiteY0" fmla="*/ 8506 h 6871135"/>
              <a:gd name="connsiteX1" fmla="*/ 7223451 w 8942681"/>
              <a:gd name="connsiteY1" fmla="*/ 0 h 6871135"/>
              <a:gd name="connsiteX2" fmla="*/ 7221809 w 8942681"/>
              <a:gd name="connsiteY2" fmla="*/ 6568 h 6871135"/>
              <a:gd name="connsiteX3" fmla="*/ 8942681 w 8942681"/>
              <a:gd name="connsiteY3" fmla="*/ 6568 h 6871135"/>
              <a:gd name="connsiteX4" fmla="*/ 8942681 w 8942681"/>
              <a:gd name="connsiteY4" fmla="*/ 6871135 h 6871135"/>
              <a:gd name="connsiteX5" fmla="*/ 4559626 w 8942681"/>
              <a:gd name="connsiteY5" fmla="*/ 6871135 h 6871135"/>
              <a:gd name="connsiteX6" fmla="*/ 4559626 w 8942681"/>
              <a:gd name="connsiteY6" fmla="*/ 6864567 h 6871135"/>
              <a:gd name="connsiteX7" fmla="*/ 0 w 8942681"/>
              <a:gd name="connsiteY7" fmla="*/ 6860313 h 6871135"/>
              <a:gd name="connsiteX8" fmla="*/ 1801202 w 8942681"/>
              <a:gd name="connsiteY8" fmla="*/ 8506 h 6871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42681" h="6871135">
                <a:moveTo>
                  <a:pt x="1801202" y="8506"/>
                </a:moveTo>
                <a:lnTo>
                  <a:pt x="7223451" y="0"/>
                </a:lnTo>
                <a:lnTo>
                  <a:pt x="7221809" y="6568"/>
                </a:lnTo>
                <a:lnTo>
                  <a:pt x="8942681" y="6568"/>
                </a:lnTo>
                <a:lnTo>
                  <a:pt x="8942681" y="6871135"/>
                </a:lnTo>
                <a:lnTo>
                  <a:pt x="4559626" y="6871135"/>
                </a:lnTo>
                <a:lnTo>
                  <a:pt x="4559626" y="6864567"/>
                </a:lnTo>
                <a:lnTo>
                  <a:pt x="0" y="6860313"/>
                </a:lnTo>
                <a:cubicBezTo>
                  <a:pt x="572047" y="4572124"/>
                  <a:pt x="1229155" y="2296695"/>
                  <a:pt x="1801202" y="8506"/>
                </a:cubicBezTo>
                <a:close/>
              </a:path>
            </a:pathLst>
          </a:custGeom>
          <a:solidFill>
            <a:srgbClr val="F96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4" name="Picture 3">
            <a:extLst>
              <a:ext uri="{FF2B5EF4-FFF2-40B4-BE49-F238E27FC236}">
                <a16:creationId xmlns:a16="http://schemas.microsoft.com/office/drawing/2014/main" id="{DFB80782-6B78-4BBE-9E9E-37563B4215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323"/>
          <a:stretch/>
        </p:blipFill>
        <p:spPr>
          <a:xfrm>
            <a:off x="3655524" y="1675584"/>
            <a:ext cx="8229600" cy="5192267"/>
          </a:xfrm>
          <a:custGeom>
            <a:avLst/>
            <a:gdLst>
              <a:gd name="connsiteX0" fmla="*/ 1360887 w 6915234"/>
              <a:gd name="connsiteY0" fmla="*/ 0 h 5188168"/>
              <a:gd name="connsiteX1" fmla="*/ 5568487 w 6915234"/>
              <a:gd name="connsiteY1" fmla="*/ 0 h 5188168"/>
              <a:gd name="connsiteX2" fmla="*/ 5567185 w 6915234"/>
              <a:gd name="connsiteY2" fmla="*/ 4959 h 5188168"/>
              <a:gd name="connsiteX3" fmla="*/ 6915234 w 6915234"/>
              <a:gd name="connsiteY3" fmla="*/ 4959 h 5188168"/>
              <a:gd name="connsiteX4" fmla="*/ 6915234 w 6915234"/>
              <a:gd name="connsiteY4" fmla="*/ 5188168 h 5188168"/>
              <a:gd name="connsiteX5" fmla="*/ 3481799 w 6915234"/>
              <a:gd name="connsiteY5" fmla="*/ 5188168 h 5188168"/>
              <a:gd name="connsiteX6" fmla="*/ 3481799 w 6915234"/>
              <a:gd name="connsiteY6" fmla="*/ 5183209 h 5188168"/>
              <a:gd name="connsiteX7" fmla="*/ 0 w 6915234"/>
              <a:gd name="connsiteY7" fmla="*/ 5183209 h 518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15234" h="5188168">
                <a:moveTo>
                  <a:pt x="1360887" y="0"/>
                </a:moveTo>
                <a:lnTo>
                  <a:pt x="5568487" y="0"/>
                </a:lnTo>
                <a:lnTo>
                  <a:pt x="5567185" y="4959"/>
                </a:lnTo>
                <a:lnTo>
                  <a:pt x="6915234" y="4959"/>
                </a:lnTo>
                <a:lnTo>
                  <a:pt x="6915234" y="5188168"/>
                </a:lnTo>
                <a:lnTo>
                  <a:pt x="3481799" y="5188168"/>
                </a:lnTo>
                <a:lnTo>
                  <a:pt x="3481799" y="5183209"/>
                </a:lnTo>
                <a:lnTo>
                  <a:pt x="0" y="5183209"/>
                </a:lnTo>
                <a:close/>
              </a:path>
            </a:pathLst>
          </a:custGeom>
          <a:effectLst>
            <a:outerShdw blurRad="50800" dist="38100" dir="10800000" algn="r" rotWithShape="0">
              <a:prstClr val="black">
                <a:alpha val="40000"/>
              </a:prstClr>
            </a:outerShdw>
          </a:effectLst>
        </p:spPr>
      </p:pic>
      <p:sp>
        <p:nvSpPr>
          <p:cNvPr id="36" name="Freeform: Shape 35">
            <a:extLst>
              <a:ext uri="{FF2B5EF4-FFF2-40B4-BE49-F238E27FC236}">
                <a16:creationId xmlns:a16="http://schemas.microsoft.com/office/drawing/2014/main" id="{E4C30F45-A936-412F-A031-D6DD9010A009}"/>
              </a:ext>
            </a:extLst>
          </p:cNvPr>
          <p:cNvSpPr/>
          <p:nvPr userDrawn="1"/>
        </p:nvSpPr>
        <p:spPr>
          <a:xfrm>
            <a:off x="322864" y="1260096"/>
            <a:ext cx="6243438" cy="5232876"/>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5122675" y="5224369"/>
                </a:lnTo>
                <a:lnTo>
                  <a:pt x="368812" y="5232876"/>
                </a:lnTo>
                <a:cubicBezTo>
                  <a:pt x="368920" y="5232446"/>
                  <a:pt x="369027" y="5232015"/>
                  <a:pt x="369135" y="5231585"/>
                </a:cubicBezTo>
                <a:lnTo>
                  <a:pt x="0" y="5231585"/>
                </a:lnTo>
                <a:lnTo>
                  <a:pt x="0" y="0"/>
                </a:lnTo>
                <a:close/>
              </a:path>
            </a:pathLst>
          </a:custGeom>
          <a:pattFill prst="divot">
            <a:fgClr>
              <a:srgbClr val="1A3491"/>
            </a:fgClr>
            <a:bgClr>
              <a:schemeClr val="tx1"/>
            </a:bgClr>
          </a:patt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3" name="Subtitle 2">
            <a:extLst>
              <a:ext uri="{FF2B5EF4-FFF2-40B4-BE49-F238E27FC236}">
                <a16:creationId xmlns:a16="http://schemas.microsoft.com/office/drawing/2014/main" id="{02C6E64E-6AFC-4A29-BD80-21534833ABB5}"/>
              </a:ext>
            </a:extLst>
          </p:cNvPr>
          <p:cNvSpPr>
            <a:spLocks noGrp="1"/>
          </p:cNvSpPr>
          <p:nvPr userDrawn="1">
            <p:ph type="subTitle" idx="1"/>
          </p:nvPr>
        </p:nvSpPr>
        <p:spPr>
          <a:xfrm>
            <a:off x="1187539" y="3447045"/>
            <a:ext cx="3174550" cy="293301"/>
          </a:xfrm>
        </p:spPr>
        <p:txBody>
          <a:bodyPr>
            <a:normAutofit/>
          </a:bodyPr>
          <a:lstStyle>
            <a:lvl1pPr marL="0" indent="0" algn="l">
              <a:buNone/>
              <a:defRPr sz="1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ro-RO" dirty="0"/>
          </a:p>
        </p:txBody>
      </p:sp>
      <p:pic>
        <p:nvPicPr>
          <p:cNvPr id="7" name="Picture 6">
            <a:extLst>
              <a:ext uri="{FF2B5EF4-FFF2-40B4-BE49-F238E27FC236}">
                <a16:creationId xmlns:a16="http://schemas.microsoft.com/office/drawing/2014/main" id="{95A0EAEF-E0B2-4976-9A09-B17D479C224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168" y="5481808"/>
            <a:ext cx="702193" cy="547710"/>
          </a:xfrm>
          <a:prstGeom prst="rect">
            <a:avLst/>
          </a:prstGeom>
        </p:spPr>
      </p:pic>
      <p:sp>
        <p:nvSpPr>
          <p:cNvPr id="2" name="Title 1">
            <a:extLst>
              <a:ext uri="{FF2B5EF4-FFF2-40B4-BE49-F238E27FC236}">
                <a16:creationId xmlns:a16="http://schemas.microsoft.com/office/drawing/2014/main" id="{D8AE7686-66F5-4A3F-BB86-00B49BF10905}"/>
              </a:ext>
            </a:extLst>
          </p:cNvPr>
          <p:cNvSpPr>
            <a:spLocks noGrp="1"/>
          </p:cNvSpPr>
          <p:nvPr userDrawn="1">
            <p:ph type="ctrTitle" hasCustomPrompt="1"/>
          </p:nvPr>
        </p:nvSpPr>
        <p:spPr>
          <a:xfrm>
            <a:off x="1130573" y="2437078"/>
            <a:ext cx="5030454" cy="1093300"/>
          </a:xfrm>
        </p:spPr>
        <p:txBody>
          <a:bodyPr anchor="t">
            <a:noAutofit/>
          </a:bodyPr>
          <a:lstStyle>
            <a:lvl1pPr algn="l">
              <a:defRPr sz="3200" b="0" spc="300">
                <a:solidFill>
                  <a:schemeClr val="bg1"/>
                </a:solidFill>
                <a:latin typeface="+mn-lt"/>
                <a:cs typeface="Arial" panose="020B0604020202020204" pitchFamily="34" charset="0"/>
              </a:defRPr>
            </a:lvl1pPr>
          </a:lstStyle>
          <a:p>
            <a:r>
              <a:rPr lang="en-US" dirty="0"/>
              <a:t>CLICK TO EDIT TITLE </a:t>
            </a:r>
            <a:br>
              <a:rPr lang="en-US" dirty="0"/>
            </a:br>
            <a:r>
              <a:rPr lang="en-US" dirty="0"/>
              <a:t>STYLE</a:t>
            </a:r>
            <a:endParaRPr lang="ro-RO" dirty="0"/>
          </a:p>
        </p:txBody>
      </p:sp>
      <p:pic>
        <p:nvPicPr>
          <p:cNvPr id="16" name="Graphic 15">
            <a:extLst>
              <a:ext uri="{FF2B5EF4-FFF2-40B4-BE49-F238E27FC236}">
                <a16:creationId xmlns:a16="http://schemas.microsoft.com/office/drawing/2014/main" id="{796897F0-3526-488A-8A3C-3D37E8528D7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54549" y="-37642"/>
            <a:ext cx="2800741" cy="1322572"/>
          </a:xfrm>
          <a:prstGeom prst="rect">
            <a:avLst/>
          </a:prstGeom>
        </p:spPr>
      </p:pic>
      <p:grpSp>
        <p:nvGrpSpPr>
          <p:cNvPr id="20" name="Group 19">
            <a:extLst>
              <a:ext uri="{FF2B5EF4-FFF2-40B4-BE49-F238E27FC236}">
                <a16:creationId xmlns:a16="http://schemas.microsoft.com/office/drawing/2014/main" id="{6667ADC8-6B8D-4F3D-A5FA-971FC7697C51}"/>
              </a:ext>
            </a:extLst>
          </p:cNvPr>
          <p:cNvGrpSpPr/>
          <p:nvPr userDrawn="1"/>
        </p:nvGrpSpPr>
        <p:grpSpPr>
          <a:xfrm>
            <a:off x="5539587" y="171486"/>
            <a:ext cx="5338591" cy="828131"/>
            <a:chOff x="5539587" y="171486"/>
            <a:chExt cx="5338591" cy="828131"/>
          </a:xfrm>
        </p:grpSpPr>
        <p:sp>
          <p:nvSpPr>
            <p:cNvPr id="21" name="TextBox 20">
              <a:extLst>
                <a:ext uri="{FF2B5EF4-FFF2-40B4-BE49-F238E27FC236}">
                  <a16:creationId xmlns:a16="http://schemas.microsoft.com/office/drawing/2014/main" id="{EDF4942F-363F-4072-98B6-1771EDE63C4B}"/>
                </a:ext>
              </a:extLst>
            </p:cNvPr>
            <p:cNvSpPr txBox="1"/>
            <p:nvPr userDrawn="1"/>
          </p:nvSpPr>
          <p:spPr>
            <a:xfrm>
              <a:off x="5539587" y="445619"/>
              <a:ext cx="442205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a:solidFill>
                    <a:schemeClr val="bg1"/>
                  </a:solidFill>
                </a:rPr>
                <a:t>Extreme Light Infrastructure - Nuclear Physics (ELI-NP) – Phase II</a:t>
              </a:r>
              <a:endParaRPr lang="ro-RO" sz="1500" b="1" dirty="0">
                <a:solidFill>
                  <a:schemeClr val="bg1"/>
                </a:solidFill>
              </a:endParaRPr>
            </a:p>
          </p:txBody>
        </p:sp>
        <p:sp>
          <p:nvSpPr>
            <p:cNvPr id="5" name="TextBox 4">
              <a:extLst>
                <a:ext uri="{FF2B5EF4-FFF2-40B4-BE49-F238E27FC236}">
                  <a16:creationId xmlns:a16="http://schemas.microsoft.com/office/drawing/2014/main" id="{5F838848-B440-4868-B148-EAAB97EDFFBA}"/>
                </a:ext>
              </a:extLst>
            </p:cNvPr>
            <p:cNvSpPr txBox="1"/>
            <p:nvPr userDrawn="1"/>
          </p:nvSpPr>
          <p:spPr>
            <a:xfrm>
              <a:off x="5548085" y="171486"/>
              <a:ext cx="5330093"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500" dirty="0">
                  <a:solidFill>
                    <a:schemeClr val="bg1"/>
                  </a:solidFill>
                </a:rPr>
                <a:t>Competitiveness Operational Programme (COP)</a:t>
              </a:r>
            </a:p>
          </p:txBody>
        </p:sp>
      </p:grpSp>
      <p:pic>
        <p:nvPicPr>
          <p:cNvPr id="30" name="Graphic 29">
            <a:extLst>
              <a:ext uri="{FF2B5EF4-FFF2-40B4-BE49-F238E27FC236}">
                <a16:creationId xmlns:a16="http://schemas.microsoft.com/office/drawing/2014/main" id="{E8032C2B-8EB1-4CB1-9F0F-03433A6F717C}"/>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549093" y="2102740"/>
            <a:ext cx="4486522" cy="4518568"/>
          </a:xfrm>
          <a:prstGeom prst="rect">
            <a:avLst/>
          </a:prstGeom>
          <a:effectLst/>
        </p:spPr>
      </p:pic>
      <p:pic>
        <p:nvPicPr>
          <p:cNvPr id="39" name="Picture 38">
            <a:extLst>
              <a:ext uri="{FF2B5EF4-FFF2-40B4-BE49-F238E27FC236}">
                <a16:creationId xmlns:a16="http://schemas.microsoft.com/office/drawing/2014/main" id="{239A24A6-A4B2-414E-B151-118655BA5EB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2225571" y="5584219"/>
            <a:ext cx="549243" cy="445299"/>
          </a:xfrm>
          <a:prstGeom prst="rect">
            <a:avLst/>
          </a:prstGeom>
        </p:spPr>
      </p:pic>
    </p:spTree>
    <p:extLst>
      <p:ext uri="{BB962C8B-B14F-4D97-AF65-F5344CB8AC3E}">
        <p14:creationId xmlns:p14="http://schemas.microsoft.com/office/powerpoint/2010/main" val="17921499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6EED0-89DA-4685-81E8-600618567A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BD40A8B-861C-4638-8AB5-AEB0B5C74982}"/>
              </a:ext>
            </a:extLst>
          </p:cNvPr>
          <p:cNvSpPr>
            <a:spLocks noGrp="1"/>
          </p:cNvSpPr>
          <p:nvPr>
            <p:ph type="dt" sz="half" idx="10"/>
          </p:nvPr>
        </p:nvSpPr>
        <p:spPr/>
        <p:txBody>
          <a:bodyPr/>
          <a:lstStyle/>
          <a:p>
            <a:fld id="{B6B89CE2-8808-4125-8263-D9A326D8AEB6}" type="datetime1">
              <a:rPr lang="en-US" smtClean="0"/>
              <a:t>9/1/2026</a:t>
            </a:fld>
            <a:endParaRPr lang="en-US"/>
          </a:p>
        </p:txBody>
      </p:sp>
      <p:sp>
        <p:nvSpPr>
          <p:cNvPr id="4" name="Footer Placeholder 3">
            <a:extLst>
              <a:ext uri="{FF2B5EF4-FFF2-40B4-BE49-F238E27FC236}">
                <a16:creationId xmlns:a16="http://schemas.microsoft.com/office/drawing/2014/main" id="{135622D0-A1B8-4C39-8A54-794853FA01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7DAEB9-0DCE-490E-BE83-1F894C2B42D9}"/>
              </a:ext>
            </a:extLst>
          </p:cNvPr>
          <p:cNvSpPr>
            <a:spLocks noGrp="1"/>
          </p:cNvSpPr>
          <p:nvPr>
            <p:ph type="sldNum" sz="quarter" idx="12"/>
          </p:nvPr>
        </p:nvSpPr>
        <p:spPr/>
        <p:txBody>
          <a:bodyPr/>
          <a:lstStyle/>
          <a:p>
            <a:fld id="{8C5F8E8F-E5F5-45AA-9AD4-C831C5AC1D79}" type="slidenum">
              <a:rPr lang="en-US" smtClean="0"/>
              <a:t>‹#›</a:t>
            </a:fld>
            <a:endParaRPr lang="en-US"/>
          </a:p>
        </p:txBody>
      </p:sp>
    </p:spTree>
    <p:extLst>
      <p:ext uri="{BB962C8B-B14F-4D97-AF65-F5344CB8AC3E}">
        <p14:creationId xmlns:p14="http://schemas.microsoft.com/office/powerpoint/2010/main" val="30745530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B32119-C7E1-4B1A-A930-7D10EAC093ED}"/>
              </a:ext>
            </a:extLst>
          </p:cNvPr>
          <p:cNvSpPr>
            <a:spLocks noGrp="1"/>
          </p:cNvSpPr>
          <p:nvPr>
            <p:ph type="dt" sz="half" idx="10"/>
          </p:nvPr>
        </p:nvSpPr>
        <p:spPr/>
        <p:txBody>
          <a:bodyPr/>
          <a:lstStyle/>
          <a:p>
            <a:fld id="{DD1A8D7B-4093-4396-9014-6F3FE974977F}" type="datetime1">
              <a:rPr lang="en-US" smtClean="0"/>
              <a:t>9/1/2026</a:t>
            </a:fld>
            <a:endParaRPr lang="en-US"/>
          </a:p>
        </p:txBody>
      </p:sp>
      <p:sp>
        <p:nvSpPr>
          <p:cNvPr id="3" name="Footer Placeholder 2">
            <a:extLst>
              <a:ext uri="{FF2B5EF4-FFF2-40B4-BE49-F238E27FC236}">
                <a16:creationId xmlns:a16="http://schemas.microsoft.com/office/drawing/2014/main" id="{CE36E22A-6815-489E-AB1F-DAAD45E3106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DD8605-8C68-4CCB-91D6-3B571854D9AA}"/>
              </a:ext>
            </a:extLst>
          </p:cNvPr>
          <p:cNvSpPr>
            <a:spLocks noGrp="1"/>
          </p:cNvSpPr>
          <p:nvPr>
            <p:ph type="sldNum" sz="quarter" idx="12"/>
          </p:nvPr>
        </p:nvSpPr>
        <p:spPr/>
        <p:txBody>
          <a:bodyPr/>
          <a:lstStyle/>
          <a:p>
            <a:fld id="{8C5F8E8F-E5F5-45AA-9AD4-C831C5AC1D79}" type="slidenum">
              <a:rPr lang="en-US" smtClean="0"/>
              <a:t>‹#›</a:t>
            </a:fld>
            <a:endParaRPr lang="en-US"/>
          </a:p>
        </p:txBody>
      </p:sp>
    </p:spTree>
    <p:extLst>
      <p:ext uri="{BB962C8B-B14F-4D97-AF65-F5344CB8AC3E}">
        <p14:creationId xmlns:p14="http://schemas.microsoft.com/office/powerpoint/2010/main" val="29242571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E21C7-D55F-4C91-8AB4-31AD0FA450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78F97BE-3D0E-4023-9AAB-A4B136411E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C5698F2-BEDD-41FC-9715-ECECFAFFB6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FEDC7C-27B9-4EEF-B76C-2E21F0C8D2F2}"/>
              </a:ext>
            </a:extLst>
          </p:cNvPr>
          <p:cNvSpPr>
            <a:spLocks noGrp="1"/>
          </p:cNvSpPr>
          <p:nvPr>
            <p:ph type="dt" sz="half" idx="10"/>
          </p:nvPr>
        </p:nvSpPr>
        <p:spPr/>
        <p:txBody>
          <a:bodyPr/>
          <a:lstStyle/>
          <a:p>
            <a:fld id="{075DDCEC-54F9-4EEF-9428-8D3CB39BFC01}" type="datetime1">
              <a:rPr lang="en-US" smtClean="0"/>
              <a:t>9/1/2026</a:t>
            </a:fld>
            <a:endParaRPr lang="en-US"/>
          </a:p>
        </p:txBody>
      </p:sp>
      <p:sp>
        <p:nvSpPr>
          <p:cNvPr id="6" name="Footer Placeholder 5">
            <a:extLst>
              <a:ext uri="{FF2B5EF4-FFF2-40B4-BE49-F238E27FC236}">
                <a16:creationId xmlns:a16="http://schemas.microsoft.com/office/drawing/2014/main" id="{75E1BFA5-85EF-4C53-8180-6D932E4CCB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38FEE6-FFAA-4F09-803B-03C58A5268F9}"/>
              </a:ext>
            </a:extLst>
          </p:cNvPr>
          <p:cNvSpPr>
            <a:spLocks noGrp="1"/>
          </p:cNvSpPr>
          <p:nvPr>
            <p:ph type="sldNum" sz="quarter" idx="12"/>
          </p:nvPr>
        </p:nvSpPr>
        <p:spPr/>
        <p:txBody>
          <a:bodyPr/>
          <a:lstStyle/>
          <a:p>
            <a:fld id="{8C5F8E8F-E5F5-45AA-9AD4-C831C5AC1D79}" type="slidenum">
              <a:rPr lang="en-US" smtClean="0"/>
              <a:t>‹#›</a:t>
            </a:fld>
            <a:endParaRPr lang="en-US"/>
          </a:p>
        </p:txBody>
      </p:sp>
    </p:spTree>
    <p:extLst>
      <p:ext uri="{BB962C8B-B14F-4D97-AF65-F5344CB8AC3E}">
        <p14:creationId xmlns:p14="http://schemas.microsoft.com/office/powerpoint/2010/main" val="5905348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B25BB-D1CA-4B6F-A424-CB5DEED349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D75A7A6-446D-4D02-86D1-C4F5630FEB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871E4A-C9A6-40F3-A504-5E75FBD6CC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4AF9E7-5063-4486-9EA0-635021F532DA}"/>
              </a:ext>
            </a:extLst>
          </p:cNvPr>
          <p:cNvSpPr>
            <a:spLocks noGrp="1"/>
          </p:cNvSpPr>
          <p:nvPr>
            <p:ph type="dt" sz="half" idx="10"/>
          </p:nvPr>
        </p:nvSpPr>
        <p:spPr/>
        <p:txBody>
          <a:bodyPr/>
          <a:lstStyle/>
          <a:p>
            <a:fld id="{9FA67983-92B1-4F55-8EB6-39F72B42C4EC}" type="datetime1">
              <a:rPr lang="en-US" smtClean="0"/>
              <a:t>9/1/2026</a:t>
            </a:fld>
            <a:endParaRPr lang="en-US"/>
          </a:p>
        </p:txBody>
      </p:sp>
      <p:sp>
        <p:nvSpPr>
          <p:cNvPr id="6" name="Footer Placeholder 5">
            <a:extLst>
              <a:ext uri="{FF2B5EF4-FFF2-40B4-BE49-F238E27FC236}">
                <a16:creationId xmlns:a16="http://schemas.microsoft.com/office/drawing/2014/main" id="{C7BBF5C5-228F-49DC-BC82-691145D3DE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B1894B-1EA7-4128-838F-E7C3767E9EFF}"/>
              </a:ext>
            </a:extLst>
          </p:cNvPr>
          <p:cNvSpPr>
            <a:spLocks noGrp="1"/>
          </p:cNvSpPr>
          <p:nvPr>
            <p:ph type="sldNum" sz="quarter" idx="12"/>
          </p:nvPr>
        </p:nvSpPr>
        <p:spPr/>
        <p:txBody>
          <a:bodyPr/>
          <a:lstStyle/>
          <a:p>
            <a:fld id="{8C5F8E8F-E5F5-45AA-9AD4-C831C5AC1D79}" type="slidenum">
              <a:rPr lang="en-US" smtClean="0"/>
              <a:t>‹#›</a:t>
            </a:fld>
            <a:endParaRPr lang="en-US"/>
          </a:p>
        </p:txBody>
      </p:sp>
    </p:spTree>
    <p:extLst>
      <p:ext uri="{BB962C8B-B14F-4D97-AF65-F5344CB8AC3E}">
        <p14:creationId xmlns:p14="http://schemas.microsoft.com/office/powerpoint/2010/main" val="24558390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1F147-445F-495D-B613-582AE61EEB5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D9809BF-645E-4E8B-BF6B-684ECB135A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E38F63-95E5-44CB-B89D-CE7DAC1BCA20}"/>
              </a:ext>
            </a:extLst>
          </p:cNvPr>
          <p:cNvSpPr>
            <a:spLocks noGrp="1"/>
          </p:cNvSpPr>
          <p:nvPr>
            <p:ph type="dt" sz="half" idx="10"/>
          </p:nvPr>
        </p:nvSpPr>
        <p:spPr/>
        <p:txBody>
          <a:bodyPr/>
          <a:lstStyle/>
          <a:p>
            <a:fld id="{5DE6BA28-0DA0-44B8-852B-0E96F161B799}" type="datetime1">
              <a:rPr lang="en-US" smtClean="0"/>
              <a:t>9/1/2026</a:t>
            </a:fld>
            <a:endParaRPr lang="en-US"/>
          </a:p>
        </p:txBody>
      </p:sp>
      <p:sp>
        <p:nvSpPr>
          <p:cNvPr id="5" name="Footer Placeholder 4">
            <a:extLst>
              <a:ext uri="{FF2B5EF4-FFF2-40B4-BE49-F238E27FC236}">
                <a16:creationId xmlns:a16="http://schemas.microsoft.com/office/drawing/2014/main" id="{1FD825D1-3B77-4EA7-8028-E90A0D38C8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2594BF-38D0-48E1-9C11-DCFC2930F96D}"/>
              </a:ext>
            </a:extLst>
          </p:cNvPr>
          <p:cNvSpPr>
            <a:spLocks noGrp="1"/>
          </p:cNvSpPr>
          <p:nvPr>
            <p:ph type="sldNum" sz="quarter" idx="12"/>
          </p:nvPr>
        </p:nvSpPr>
        <p:spPr/>
        <p:txBody>
          <a:bodyPr/>
          <a:lstStyle/>
          <a:p>
            <a:fld id="{8C5F8E8F-E5F5-45AA-9AD4-C831C5AC1D79}" type="slidenum">
              <a:rPr lang="en-US" smtClean="0"/>
              <a:t>‹#›</a:t>
            </a:fld>
            <a:endParaRPr lang="en-US"/>
          </a:p>
        </p:txBody>
      </p:sp>
    </p:spTree>
    <p:extLst>
      <p:ext uri="{BB962C8B-B14F-4D97-AF65-F5344CB8AC3E}">
        <p14:creationId xmlns:p14="http://schemas.microsoft.com/office/powerpoint/2010/main" val="20568521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C3492D-4B47-4371-95A6-0A015D354B3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697A49-8D83-487C-95B9-866778BCB7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81ED49-0866-479E-8187-1B093B0E078A}"/>
              </a:ext>
            </a:extLst>
          </p:cNvPr>
          <p:cNvSpPr>
            <a:spLocks noGrp="1"/>
          </p:cNvSpPr>
          <p:nvPr>
            <p:ph type="dt" sz="half" idx="10"/>
          </p:nvPr>
        </p:nvSpPr>
        <p:spPr/>
        <p:txBody>
          <a:bodyPr/>
          <a:lstStyle/>
          <a:p>
            <a:fld id="{4D3A32CF-1A77-48B4-BAC8-41174D6E5674}" type="datetime1">
              <a:rPr lang="en-US" smtClean="0"/>
              <a:t>9/1/2026</a:t>
            </a:fld>
            <a:endParaRPr lang="en-US"/>
          </a:p>
        </p:txBody>
      </p:sp>
      <p:sp>
        <p:nvSpPr>
          <p:cNvPr id="5" name="Footer Placeholder 4">
            <a:extLst>
              <a:ext uri="{FF2B5EF4-FFF2-40B4-BE49-F238E27FC236}">
                <a16:creationId xmlns:a16="http://schemas.microsoft.com/office/drawing/2014/main" id="{BA27BBA4-4941-494B-AF8A-619259D445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B63D64-9F89-4D05-BA2C-AAA7D505ADFB}"/>
              </a:ext>
            </a:extLst>
          </p:cNvPr>
          <p:cNvSpPr>
            <a:spLocks noGrp="1"/>
          </p:cNvSpPr>
          <p:nvPr>
            <p:ph type="sldNum" sz="quarter" idx="12"/>
          </p:nvPr>
        </p:nvSpPr>
        <p:spPr/>
        <p:txBody>
          <a:bodyPr/>
          <a:lstStyle/>
          <a:p>
            <a:fld id="{8C5F8E8F-E5F5-45AA-9AD4-C831C5AC1D79}" type="slidenum">
              <a:rPr lang="en-US" smtClean="0"/>
              <a:t>‹#›</a:t>
            </a:fld>
            <a:endParaRPr lang="en-US"/>
          </a:p>
        </p:txBody>
      </p:sp>
    </p:spTree>
    <p:extLst>
      <p:ext uri="{BB962C8B-B14F-4D97-AF65-F5344CB8AC3E}">
        <p14:creationId xmlns:p14="http://schemas.microsoft.com/office/powerpoint/2010/main" val="3144972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D7188F53-9617-4147-BD78-2F1E2E7BC922}"/>
              </a:ext>
            </a:extLst>
          </p:cNvPr>
          <p:cNvSpPr/>
          <p:nvPr userDrawn="1"/>
        </p:nvSpPr>
        <p:spPr>
          <a:xfrm>
            <a:off x="3249319" y="0"/>
            <a:ext cx="8942681" cy="6871135"/>
          </a:xfrm>
          <a:custGeom>
            <a:avLst/>
            <a:gdLst>
              <a:gd name="connsiteX0" fmla="*/ 1716142 w 8827850"/>
              <a:gd name="connsiteY0" fmla="*/ 0 h 6871135"/>
              <a:gd name="connsiteX1" fmla="*/ 7108620 w 8827850"/>
              <a:gd name="connsiteY1" fmla="*/ 0 h 6871135"/>
              <a:gd name="connsiteX2" fmla="*/ 7106978 w 8827850"/>
              <a:gd name="connsiteY2" fmla="*/ 6568 h 6871135"/>
              <a:gd name="connsiteX3" fmla="*/ 8827850 w 8827850"/>
              <a:gd name="connsiteY3" fmla="*/ 6568 h 6871135"/>
              <a:gd name="connsiteX4" fmla="*/ 8827850 w 8827850"/>
              <a:gd name="connsiteY4" fmla="*/ 6871135 h 6871135"/>
              <a:gd name="connsiteX5" fmla="*/ 4444795 w 8827850"/>
              <a:gd name="connsiteY5" fmla="*/ 6871135 h 6871135"/>
              <a:gd name="connsiteX6" fmla="*/ 4444795 w 8827850"/>
              <a:gd name="connsiteY6" fmla="*/ 6864567 h 6871135"/>
              <a:gd name="connsiteX7" fmla="*/ 0 w 8827850"/>
              <a:gd name="connsiteY7" fmla="*/ 6864567 h 6871135"/>
              <a:gd name="connsiteX0" fmla="*/ 1796949 w 8908657"/>
              <a:gd name="connsiteY0" fmla="*/ 0 h 6871135"/>
              <a:gd name="connsiteX1" fmla="*/ 7189427 w 8908657"/>
              <a:gd name="connsiteY1" fmla="*/ 0 h 6871135"/>
              <a:gd name="connsiteX2" fmla="*/ 7187785 w 8908657"/>
              <a:gd name="connsiteY2" fmla="*/ 6568 h 6871135"/>
              <a:gd name="connsiteX3" fmla="*/ 8908657 w 8908657"/>
              <a:gd name="connsiteY3" fmla="*/ 6568 h 6871135"/>
              <a:gd name="connsiteX4" fmla="*/ 8908657 w 8908657"/>
              <a:gd name="connsiteY4" fmla="*/ 6871135 h 6871135"/>
              <a:gd name="connsiteX5" fmla="*/ 4525602 w 8908657"/>
              <a:gd name="connsiteY5" fmla="*/ 6871135 h 6871135"/>
              <a:gd name="connsiteX6" fmla="*/ 4525602 w 8908657"/>
              <a:gd name="connsiteY6" fmla="*/ 6864567 h 6871135"/>
              <a:gd name="connsiteX7" fmla="*/ 0 w 8908657"/>
              <a:gd name="connsiteY7" fmla="*/ 6864567 h 6871135"/>
              <a:gd name="connsiteX8" fmla="*/ 1796949 w 8908657"/>
              <a:gd name="connsiteY8" fmla="*/ 0 h 6871135"/>
              <a:gd name="connsiteX0" fmla="*/ 1830973 w 8942681"/>
              <a:gd name="connsiteY0" fmla="*/ 0 h 6871135"/>
              <a:gd name="connsiteX1" fmla="*/ 7223451 w 8942681"/>
              <a:gd name="connsiteY1" fmla="*/ 0 h 6871135"/>
              <a:gd name="connsiteX2" fmla="*/ 7221809 w 8942681"/>
              <a:gd name="connsiteY2" fmla="*/ 6568 h 6871135"/>
              <a:gd name="connsiteX3" fmla="*/ 8942681 w 8942681"/>
              <a:gd name="connsiteY3" fmla="*/ 6568 h 6871135"/>
              <a:gd name="connsiteX4" fmla="*/ 8942681 w 8942681"/>
              <a:gd name="connsiteY4" fmla="*/ 6871135 h 6871135"/>
              <a:gd name="connsiteX5" fmla="*/ 4559626 w 8942681"/>
              <a:gd name="connsiteY5" fmla="*/ 6871135 h 6871135"/>
              <a:gd name="connsiteX6" fmla="*/ 4559626 w 8942681"/>
              <a:gd name="connsiteY6" fmla="*/ 6864567 h 6871135"/>
              <a:gd name="connsiteX7" fmla="*/ 0 w 8942681"/>
              <a:gd name="connsiteY7" fmla="*/ 6860313 h 6871135"/>
              <a:gd name="connsiteX8" fmla="*/ 1830973 w 8942681"/>
              <a:gd name="connsiteY8" fmla="*/ 0 h 6871135"/>
              <a:gd name="connsiteX0" fmla="*/ 1801202 w 8942681"/>
              <a:gd name="connsiteY0" fmla="*/ 8506 h 6871135"/>
              <a:gd name="connsiteX1" fmla="*/ 7223451 w 8942681"/>
              <a:gd name="connsiteY1" fmla="*/ 0 h 6871135"/>
              <a:gd name="connsiteX2" fmla="*/ 7221809 w 8942681"/>
              <a:gd name="connsiteY2" fmla="*/ 6568 h 6871135"/>
              <a:gd name="connsiteX3" fmla="*/ 8942681 w 8942681"/>
              <a:gd name="connsiteY3" fmla="*/ 6568 h 6871135"/>
              <a:gd name="connsiteX4" fmla="*/ 8942681 w 8942681"/>
              <a:gd name="connsiteY4" fmla="*/ 6871135 h 6871135"/>
              <a:gd name="connsiteX5" fmla="*/ 4559626 w 8942681"/>
              <a:gd name="connsiteY5" fmla="*/ 6871135 h 6871135"/>
              <a:gd name="connsiteX6" fmla="*/ 4559626 w 8942681"/>
              <a:gd name="connsiteY6" fmla="*/ 6864567 h 6871135"/>
              <a:gd name="connsiteX7" fmla="*/ 0 w 8942681"/>
              <a:gd name="connsiteY7" fmla="*/ 6860313 h 6871135"/>
              <a:gd name="connsiteX8" fmla="*/ 1801202 w 8942681"/>
              <a:gd name="connsiteY8" fmla="*/ 8506 h 6871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42681" h="6871135">
                <a:moveTo>
                  <a:pt x="1801202" y="8506"/>
                </a:moveTo>
                <a:lnTo>
                  <a:pt x="7223451" y="0"/>
                </a:lnTo>
                <a:lnTo>
                  <a:pt x="7221809" y="6568"/>
                </a:lnTo>
                <a:lnTo>
                  <a:pt x="8942681" y="6568"/>
                </a:lnTo>
                <a:lnTo>
                  <a:pt x="8942681" y="6871135"/>
                </a:lnTo>
                <a:lnTo>
                  <a:pt x="4559626" y="6871135"/>
                </a:lnTo>
                <a:lnTo>
                  <a:pt x="4559626" y="6864567"/>
                </a:lnTo>
                <a:lnTo>
                  <a:pt x="0" y="6860313"/>
                </a:lnTo>
                <a:cubicBezTo>
                  <a:pt x="572047" y="4572124"/>
                  <a:pt x="1229155" y="2296695"/>
                  <a:pt x="1801202" y="8506"/>
                </a:cubicBezTo>
                <a:close/>
              </a:path>
            </a:pathLst>
          </a:custGeom>
          <a:solidFill>
            <a:srgbClr val="7493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10" name="Picture 9">
            <a:extLst>
              <a:ext uri="{FF2B5EF4-FFF2-40B4-BE49-F238E27FC236}">
                <a16:creationId xmlns:a16="http://schemas.microsoft.com/office/drawing/2014/main" id="{4E1E3C23-D8CB-42F7-8411-718366DDC0C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623806" y="1575648"/>
            <a:ext cx="6474531" cy="5199321"/>
          </a:xfrm>
          <a:prstGeom prst="rect">
            <a:avLst/>
          </a:prstGeom>
        </p:spPr>
      </p:pic>
      <p:sp>
        <p:nvSpPr>
          <p:cNvPr id="36" name="Freeform: Shape 35">
            <a:extLst>
              <a:ext uri="{FF2B5EF4-FFF2-40B4-BE49-F238E27FC236}">
                <a16:creationId xmlns:a16="http://schemas.microsoft.com/office/drawing/2014/main" id="{E4C30F45-A936-412F-A031-D6DD9010A009}"/>
              </a:ext>
            </a:extLst>
          </p:cNvPr>
          <p:cNvSpPr/>
          <p:nvPr userDrawn="1"/>
        </p:nvSpPr>
        <p:spPr>
          <a:xfrm>
            <a:off x="322864" y="1260096"/>
            <a:ext cx="6880824" cy="5232876"/>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5122675" y="5224369"/>
                </a:lnTo>
                <a:lnTo>
                  <a:pt x="368812" y="5232876"/>
                </a:lnTo>
                <a:cubicBezTo>
                  <a:pt x="368920" y="5232446"/>
                  <a:pt x="369027" y="5232015"/>
                  <a:pt x="369135" y="5231585"/>
                </a:cubicBezTo>
                <a:lnTo>
                  <a:pt x="0" y="5231585"/>
                </a:lnTo>
                <a:lnTo>
                  <a:pt x="0" y="0"/>
                </a:lnTo>
                <a:close/>
              </a:path>
            </a:pathLst>
          </a:custGeom>
          <a:pattFill prst="divot">
            <a:fgClr>
              <a:srgbClr val="1A3491"/>
            </a:fgClr>
            <a:bgClr>
              <a:schemeClr val="tx1"/>
            </a:bgClr>
          </a:patt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3" name="Subtitle 2">
            <a:extLst>
              <a:ext uri="{FF2B5EF4-FFF2-40B4-BE49-F238E27FC236}">
                <a16:creationId xmlns:a16="http://schemas.microsoft.com/office/drawing/2014/main" id="{02C6E64E-6AFC-4A29-BD80-21534833ABB5}"/>
              </a:ext>
            </a:extLst>
          </p:cNvPr>
          <p:cNvSpPr>
            <a:spLocks noGrp="1"/>
          </p:cNvSpPr>
          <p:nvPr userDrawn="1">
            <p:ph type="subTitle" idx="1"/>
          </p:nvPr>
        </p:nvSpPr>
        <p:spPr>
          <a:xfrm>
            <a:off x="1187539" y="3447045"/>
            <a:ext cx="3174550" cy="293301"/>
          </a:xfrm>
        </p:spPr>
        <p:txBody>
          <a:bodyPr>
            <a:normAutofit/>
          </a:bodyPr>
          <a:lstStyle>
            <a:lvl1pPr marL="0" indent="0" algn="l">
              <a:buNone/>
              <a:defRPr sz="1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ro-RO" dirty="0"/>
          </a:p>
        </p:txBody>
      </p:sp>
      <p:pic>
        <p:nvPicPr>
          <p:cNvPr id="7" name="Picture 6">
            <a:extLst>
              <a:ext uri="{FF2B5EF4-FFF2-40B4-BE49-F238E27FC236}">
                <a16:creationId xmlns:a16="http://schemas.microsoft.com/office/drawing/2014/main" id="{95A0EAEF-E0B2-4976-9A09-B17D479C224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168" y="5481808"/>
            <a:ext cx="702193" cy="547710"/>
          </a:xfrm>
          <a:prstGeom prst="rect">
            <a:avLst/>
          </a:prstGeom>
        </p:spPr>
      </p:pic>
      <p:sp>
        <p:nvSpPr>
          <p:cNvPr id="2" name="Title 1">
            <a:extLst>
              <a:ext uri="{FF2B5EF4-FFF2-40B4-BE49-F238E27FC236}">
                <a16:creationId xmlns:a16="http://schemas.microsoft.com/office/drawing/2014/main" id="{D8AE7686-66F5-4A3F-BB86-00B49BF10905}"/>
              </a:ext>
            </a:extLst>
          </p:cNvPr>
          <p:cNvSpPr>
            <a:spLocks noGrp="1"/>
          </p:cNvSpPr>
          <p:nvPr userDrawn="1">
            <p:ph type="ctrTitle" hasCustomPrompt="1"/>
          </p:nvPr>
        </p:nvSpPr>
        <p:spPr>
          <a:xfrm>
            <a:off x="1130573" y="2437078"/>
            <a:ext cx="5030454" cy="1093300"/>
          </a:xfrm>
        </p:spPr>
        <p:txBody>
          <a:bodyPr anchor="t">
            <a:noAutofit/>
          </a:bodyPr>
          <a:lstStyle>
            <a:lvl1pPr algn="l">
              <a:defRPr sz="3200" b="0" spc="300">
                <a:solidFill>
                  <a:schemeClr val="bg1"/>
                </a:solidFill>
                <a:latin typeface="+mn-lt"/>
                <a:cs typeface="Arial" panose="020B0604020202020204" pitchFamily="34" charset="0"/>
              </a:defRPr>
            </a:lvl1pPr>
          </a:lstStyle>
          <a:p>
            <a:r>
              <a:rPr lang="en-US" dirty="0"/>
              <a:t>CLICK TO EDIT TITLE </a:t>
            </a:r>
            <a:br>
              <a:rPr lang="en-US" dirty="0"/>
            </a:br>
            <a:r>
              <a:rPr lang="en-US" dirty="0"/>
              <a:t>STYLE</a:t>
            </a:r>
            <a:endParaRPr lang="ro-RO" dirty="0"/>
          </a:p>
        </p:txBody>
      </p:sp>
      <p:pic>
        <p:nvPicPr>
          <p:cNvPr id="16" name="Graphic 15">
            <a:extLst>
              <a:ext uri="{FF2B5EF4-FFF2-40B4-BE49-F238E27FC236}">
                <a16:creationId xmlns:a16="http://schemas.microsoft.com/office/drawing/2014/main" id="{796897F0-3526-488A-8A3C-3D37E8528D7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54549" y="-37642"/>
            <a:ext cx="2800741" cy="1322572"/>
          </a:xfrm>
          <a:prstGeom prst="rect">
            <a:avLst/>
          </a:prstGeom>
        </p:spPr>
      </p:pic>
      <p:grpSp>
        <p:nvGrpSpPr>
          <p:cNvPr id="20" name="Group 19">
            <a:extLst>
              <a:ext uri="{FF2B5EF4-FFF2-40B4-BE49-F238E27FC236}">
                <a16:creationId xmlns:a16="http://schemas.microsoft.com/office/drawing/2014/main" id="{6667ADC8-6B8D-4F3D-A5FA-971FC7697C51}"/>
              </a:ext>
            </a:extLst>
          </p:cNvPr>
          <p:cNvGrpSpPr/>
          <p:nvPr userDrawn="1"/>
        </p:nvGrpSpPr>
        <p:grpSpPr>
          <a:xfrm>
            <a:off x="5561358" y="236692"/>
            <a:ext cx="5338591" cy="828131"/>
            <a:chOff x="5539587" y="171486"/>
            <a:chExt cx="5338591" cy="828131"/>
          </a:xfrm>
        </p:grpSpPr>
        <p:sp>
          <p:nvSpPr>
            <p:cNvPr id="21" name="TextBox 20">
              <a:extLst>
                <a:ext uri="{FF2B5EF4-FFF2-40B4-BE49-F238E27FC236}">
                  <a16:creationId xmlns:a16="http://schemas.microsoft.com/office/drawing/2014/main" id="{EDF4942F-363F-4072-98B6-1771EDE63C4B}"/>
                </a:ext>
              </a:extLst>
            </p:cNvPr>
            <p:cNvSpPr txBox="1"/>
            <p:nvPr userDrawn="1"/>
          </p:nvSpPr>
          <p:spPr>
            <a:xfrm>
              <a:off x="5539587" y="445619"/>
              <a:ext cx="442205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a:solidFill>
                    <a:schemeClr val="bg1"/>
                  </a:solidFill>
                </a:rPr>
                <a:t>Extreme Light Infrastructure - Nuclear Physics (ELI-NP) – Phase II</a:t>
              </a:r>
              <a:endParaRPr lang="ro-RO" sz="1500" b="1" dirty="0">
                <a:solidFill>
                  <a:schemeClr val="bg1"/>
                </a:solidFill>
              </a:endParaRPr>
            </a:p>
          </p:txBody>
        </p:sp>
        <p:sp>
          <p:nvSpPr>
            <p:cNvPr id="5" name="TextBox 4">
              <a:extLst>
                <a:ext uri="{FF2B5EF4-FFF2-40B4-BE49-F238E27FC236}">
                  <a16:creationId xmlns:a16="http://schemas.microsoft.com/office/drawing/2014/main" id="{5F838848-B440-4868-B148-EAAB97EDFFBA}"/>
                </a:ext>
              </a:extLst>
            </p:cNvPr>
            <p:cNvSpPr txBox="1"/>
            <p:nvPr userDrawn="1"/>
          </p:nvSpPr>
          <p:spPr>
            <a:xfrm>
              <a:off x="5548085" y="171486"/>
              <a:ext cx="5330093"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500" dirty="0">
                  <a:solidFill>
                    <a:schemeClr val="bg1"/>
                  </a:solidFill>
                </a:rPr>
                <a:t>Competitiveness Operational Programme (COP)</a:t>
              </a:r>
            </a:p>
          </p:txBody>
        </p:sp>
      </p:grpSp>
      <p:pic>
        <p:nvPicPr>
          <p:cNvPr id="30" name="Graphic 29">
            <a:extLst>
              <a:ext uri="{FF2B5EF4-FFF2-40B4-BE49-F238E27FC236}">
                <a16:creationId xmlns:a16="http://schemas.microsoft.com/office/drawing/2014/main" id="{E8032C2B-8EB1-4CB1-9F0F-03433A6F717C}"/>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038512" y="1828607"/>
            <a:ext cx="4486522" cy="4518568"/>
          </a:xfrm>
          <a:prstGeom prst="rect">
            <a:avLst/>
          </a:prstGeom>
          <a:effectLst/>
        </p:spPr>
      </p:pic>
      <p:pic>
        <p:nvPicPr>
          <p:cNvPr id="39" name="Picture 38">
            <a:extLst>
              <a:ext uri="{FF2B5EF4-FFF2-40B4-BE49-F238E27FC236}">
                <a16:creationId xmlns:a16="http://schemas.microsoft.com/office/drawing/2014/main" id="{239A24A6-A4B2-414E-B151-118655BA5EB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2225571" y="5584219"/>
            <a:ext cx="549243" cy="445299"/>
          </a:xfrm>
          <a:prstGeom prst="rect">
            <a:avLst/>
          </a:prstGeom>
        </p:spPr>
      </p:pic>
    </p:spTree>
    <p:extLst>
      <p:ext uri="{BB962C8B-B14F-4D97-AF65-F5344CB8AC3E}">
        <p14:creationId xmlns:p14="http://schemas.microsoft.com/office/powerpoint/2010/main" val="1357737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886CF5-2260-4A70-909D-4E699BC3A2EC}"/>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o-RO" dirty="0"/>
          </a:p>
        </p:txBody>
      </p:sp>
      <p:cxnSp>
        <p:nvCxnSpPr>
          <p:cNvPr id="11" name="Straight Connector 10">
            <a:extLst>
              <a:ext uri="{FF2B5EF4-FFF2-40B4-BE49-F238E27FC236}">
                <a16:creationId xmlns:a16="http://schemas.microsoft.com/office/drawing/2014/main" id="{D64AAAFA-0E9E-452E-AA92-E2485F15A96C}"/>
              </a:ext>
            </a:extLst>
          </p:cNvPr>
          <p:cNvCxnSpPr>
            <a:cxnSpLocks/>
          </p:cNvCxnSpPr>
          <p:nvPr userDrawn="1"/>
        </p:nvCxnSpPr>
        <p:spPr>
          <a:xfrm>
            <a:off x="788158" y="6538912"/>
            <a:ext cx="9564629"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sp>
        <p:nvSpPr>
          <p:cNvPr id="27" name="Footer Placeholder 26">
            <a:extLst>
              <a:ext uri="{FF2B5EF4-FFF2-40B4-BE49-F238E27FC236}">
                <a16:creationId xmlns:a16="http://schemas.microsoft.com/office/drawing/2014/main" id="{8397DA89-8078-455C-9217-D5A4647F4F5B}"/>
              </a:ext>
            </a:extLst>
          </p:cNvPr>
          <p:cNvSpPr>
            <a:spLocks noGrp="1"/>
          </p:cNvSpPr>
          <p:nvPr>
            <p:ph type="ftr" sz="quarter" idx="11"/>
          </p:nvPr>
        </p:nvSpPr>
        <p:spPr>
          <a:xfrm>
            <a:off x="10313581" y="6356349"/>
            <a:ext cx="1040219" cy="365125"/>
          </a:xfrm>
          <a:noFill/>
        </p:spPr>
        <p:txBody>
          <a:bodyPr/>
          <a:lstStyle>
            <a:lvl1pPr>
              <a:defRPr>
                <a:solidFill>
                  <a:schemeClr val="tx1"/>
                </a:solidFill>
              </a:defRPr>
            </a:lvl1pPr>
          </a:lstStyle>
          <a:p>
            <a:r>
              <a:rPr lang="ro-RO"/>
              <a:t>TIMISOARA  2025</a:t>
            </a:r>
            <a:endParaRPr lang="ro-RO" dirty="0"/>
          </a:p>
        </p:txBody>
      </p:sp>
      <p:sp>
        <p:nvSpPr>
          <p:cNvPr id="9" name="Freeform: Shape 8">
            <a:extLst>
              <a:ext uri="{FF2B5EF4-FFF2-40B4-BE49-F238E27FC236}">
                <a16:creationId xmlns:a16="http://schemas.microsoft.com/office/drawing/2014/main" id="{55C909AA-5C39-496F-91C0-FB994A43BC3F}"/>
              </a:ext>
            </a:extLst>
          </p:cNvPr>
          <p:cNvSpPr/>
          <p:nvPr userDrawn="1"/>
        </p:nvSpPr>
        <p:spPr>
          <a:xfrm>
            <a:off x="3279275" y="0"/>
            <a:ext cx="8124568" cy="1709715"/>
          </a:xfrm>
          <a:custGeom>
            <a:avLst/>
            <a:gdLst>
              <a:gd name="connsiteX0" fmla="*/ 1716142 w 8827850"/>
              <a:gd name="connsiteY0" fmla="*/ 0 h 6871135"/>
              <a:gd name="connsiteX1" fmla="*/ 7108620 w 8827850"/>
              <a:gd name="connsiteY1" fmla="*/ 0 h 6871135"/>
              <a:gd name="connsiteX2" fmla="*/ 7106978 w 8827850"/>
              <a:gd name="connsiteY2" fmla="*/ 6568 h 6871135"/>
              <a:gd name="connsiteX3" fmla="*/ 8827850 w 8827850"/>
              <a:gd name="connsiteY3" fmla="*/ 6568 h 6871135"/>
              <a:gd name="connsiteX4" fmla="*/ 8827850 w 8827850"/>
              <a:gd name="connsiteY4" fmla="*/ 6871135 h 6871135"/>
              <a:gd name="connsiteX5" fmla="*/ 4444795 w 8827850"/>
              <a:gd name="connsiteY5" fmla="*/ 6871135 h 6871135"/>
              <a:gd name="connsiteX6" fmla="*/ 4444795 w 8827850"/>
              <a:gd name="connsiteY6" fmla="*/ 6864567 h 6871135"/>
              <a:gd name="connsiteX7" fmla="*/ 0 w 8827850"/>
              <a:gd name="connsiteY7" fmla="*/ 6864567 h 6871135"/>
              <a:gd name="connsiteX0" fmla="*/ 1796949 w 8908657"/>
              <a:gd name="connsiteY0" fmla="*/ 0 h 6871135"/>
              <a:gd name="connsiteX1" fmla="*/ 7189427 w 8908657"/>
              <a:gd name="connsiteY1" fmla="*/ 0 h 6871135"/>
              <a:gd name="connsiteX2" fmla="*/ 7187785 w 8908657"/>
              <a:gd name="connsiteY2" fmla="*/ 6568 h 6871135"/>
              <a:gd name="connsiteX3" fmla="*/ 8908657 w 8908657"/>
              <a:gd name="connsiteY3" fmla="*/ 6568 h 6871135"/>
              <a:gd name="connsiteX4" fmla="*/ 8908657 w 8908657"/>
              <a:gd name="connsiteY4" fmla="*/ 6871135 h 6871135"/>
              <a:gd name="connsiteX5" fmla="*/ 4525602 w 8908657"/>
              <a:gd name="connsiteY5" fmla="*/ 6871135 h 6871135"/>
              <a:gd name="connsiteX6" fmla="*/ 4525602 w 8908657"/>
              <a:gd name="connsiteY6" fmla="*/ 6864567 h 6871135"/>
              <a:gd name="connsiteX7" fmla="*/ 0 w 8908657"/>
              <a:gd name="connsiteY7" fmla="*/ 6864567 h 6871135"/>
              <a:gd name="connsiteX8" fmla="*/ 1796949 w 8908657"/>
              <a:gd name="connsiteY8" fmla="*/ 0 h 6871135"/>
              <a:gd name="connsiteX0" fmla="*/ 1830973 w 8942681"/>
              <a:gd name="connsiteY0" fmla="*/ 0 h 6871135"/>
              <a:gd name="connsiteX1" fmla="*/ 7223451 w 8942681"/>
              <a:gd name="connsiteY1" fmla="*/ 0 h 6871135"/>
              <a:gd name="connsiteX2" fmla="*/ 7221809 w 8942681"/>
              <a:gd name="connsiteY2" fmla="*/ 6568 h 6871135"/>
              <a:gd name="connsiteX3" fmla="*/ 8942681 w 8942681"/>
              <a:gd name="connsiteY3" fmla="*/ 6568 h 6871135"/>
              <a:gd name="connsiteX4" fmla="*/ 8942681 w 8942681"/>
              <a:gd name="connsiteY4" fmla="*/ 6871135 h 6871135"/>
              <a:gd name="connsiteX5" fmla="*/ 4559626 w 8942681"/>
              <a:gd name="connsiteY5" fmla="*/ 6871135 h 6871135"/>
              <a:gd name="connsiteX6" fmla="*/ 4559626 w 8942681"/>
              <a:gd name="connsiteY6" fmla="*/ 6864567 h 6871135"/>
              <a:gd name="connsiteX7" fmla="*/ 0 w 8942681"/>
              <a:gd name="connsiteY7" fmla="*/ 6860313 h 6871135"/>
              <a:gd name="connsiteX8" fmla="*/ 1830973 w 8942681"/>
              <a:gd name="connsiteY8" fmla="*/ 0 h 6871135"/>
              <a:gd name="connsiteX0" fmla="*/ 1801202 w 8942681"/>
              <a:gd name="connsiteY0" fmla="*/ 8506 h 6871135"/>
              <a:gd name="connsiteX1" fmla="*/ 7223451 w 8942681"/>
              <a:gd name="connsiteY1" fmla="*/ 0 h 6871135"/>
              <a:gd name="connsiteX2" fmla="*/ 7221809 w 8942681"/>
              <a:gd name="connsiteY2" fmla="*/ 6568 h 6871135"/>
              <a:gd name="connsiteX3" fmla="*/ 8942681 w 8942681"/>
              <a:gd name="connsiteY3" fmla="*/ 6568 h 6871135"/>
              <a:gd name="connsiteX4" fmla="*/ 8942681 w 8942681"/>
              <a:gd name="connsiteY4" fmla="*/ 6871135 h 6871135"/>
              <a:gd name="connsiteX5" fmla="*/ 4559626 w 8942681"/>
              <a:gd name="connsiteY5" fmla="*/ 6871135 h 6871135"/>
              <a:gd name="connsiteX6" fmla="*/ 4559626 w 8942681"/>
              <a:gd name="connsiteY6" fmla="*/ 6864567 h 6871135"/>
              <a:gd name="connsiteX7" fmla="*/ 0 w 8942681"/>
              <a:gd name="connsiteY7" fmla="*/ 6860313 h 6871135"/>
              <a:gd name="connsiteX8" fmla="*/ 1801202 w 8942681"/>
              <a:gd name="connsiteY8" fmla="*/ 8506 h 6871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42681" h="6871135">
                <a:moveTo>
                  <a:pt x="1801202" y="8506"/>
                </a:moveTo>
                <a:lnTo>
                  <a:pt x="7223451" y="0"/>
                </a:lnTo>
                <a:lnTo>
                  <a:pt x="7221809" y="6568"/>
                </a:lnTo>
                <a:lnTo>
                  <a:pt x="8942681" y="6568"/>
                </a:lnTo>
                <a:lnTo>
                  <a:pt x="8942681" y="6871135"/>
                </a:lnTo>
                <a:lnTo>
                  <a:pt x="4559626" y="6871135"/>
                </a:lnTo>
                <a:lnTo>
                  <a:pt x="4559626" y="6864567"/>
                </a:lnTo>
                <a:lnTo>
                  <a:pt x="0" y="6860313"/>
                </a:lnTo>
                <a:cubicBezTo>
                  <a:pt x="572047" y="4572124"/>
                  <a:pt x="1229155" y="2296695"/>
                  <a:pt x="1801202" y="8506"/>
                </a:cubicBez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2" name="Freeform: Shape 11">
            <a:extLst>
              <a:ext uri="{FF2B5EF4-FFF2-40B4-BE49-F238E27FC236}">
                <a16:creationId xmlns:a16="http://schemas.microsoft.com/office/drawing/2014/main" id="{742037D3-5F1D-4C2A-9447-106F6D66321C}"/>
              </a:ext>
            </a:extLst>
          </p:cNvPr>
          <p:cNvSpPr/>
          <p:nvPr userDrawn="1"/>
        </p:nvSpPr>
        <p:spPr>
          <a:xfrm>
            <a:off x="788158" y="173774"/>
            <a:ext cx="8394118" cy="1340031"/>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5682637"/>
              <a:gd name="connsiteY0" fmla="*/ 118356 h 5351232"/>
              <a:gd name="connsiteX1" fmla="*/ 2973065 w 5682637"/>
              <a:gd name="connsiteY1" fmla="*/ 118356 h 5351232"/>
              <a:gd name="connsiteX2" fmla="*/ 2973065 w 5682637"/>
              <a:gd name="connsiteY2" fmla="*/ 119647 h 5351232"/>
              <a:gd name="connsiteX3" fmla="*/ 5682637 w 5682637"/>
              <a:gd name="connsiteY3" fmla="*/ 0 h 5351232"/>
              <a:gd name="connsiteX4" fmla="*/ 5122675 w 5682637"/>
              <a:gd name="connsiteY4" fmla="*/ 5342725 h 5351232"/>
              <a:gd name="connsiteX5" fmla="*/ 368812 w 5682637"/>
              <a:gd name="connsiteY5" fmla="*/ 5351232 h 5351232"/>
              <a:gd name="connsiteX6" fmla="*/ 369135 w 5682637"/>
              <a:gd name="connsiteY6" fmla="*/ 5349941 h 5351232"/>
              <a:gd name="connsiteX7" fmla="*/ 0 w 5682637"/>
              <a:gd name="connsiteY7" fmla="*/ 5349941 h 5351232"/>
              <a:gd name="connsiteX8" fmla="*/ 0 w 5682637"/>
              <a:gd name="connsiteY8" fmla="*/ 118356 h 5351232"/>
              <a:gd name="connsiteX0" fmla="*/ 0 w 5734939"/>
              <a:gd name="connsiteY0" fmla="*/ 152545 h 5385421"/>
              <a:gd name="connsiteX1" fmla="*/ 2973065 w 5734939"/>
              <a:gd name="connsiteY1" fmla="*/ 152545 h 5385421"/>
              <a:gd name="connsiteX2" fmla="*/ 2973065 w 5734939"/>
              <a:gd name="connsiteY2" fmla="*/ 153836 h 5385421"/>
              <a:gd name="connsiteX3" fmla="*/ 5734939 w 5734939"/>
              <a:gd name="connsiteY3" fmla="*/ 0 h 5385421"/>
              <a:gd name="connsiteX4" fmla="*/ 5122675 w 5734939"/>
              <a:gd name="connsiteY4" fmla="*/ 5376914 h 5385421"/>
              <a:gd name="connsiteX5" fmla="*/ 368812 w 5734939"/>
              <a:gd name="connsiteY5" fmla="*/ 5385421 h 5385421"/>
              <a:gd name="connsiteX6" fmla="*/ 369135 w 5734939"/>
              <a:gd name="connsiteY6" fmla="*/ 5384130 h 5385421"/>
              <a:gd name="connsiteX7" fmla="*/ 0 w 5734939"/>
              <a:gd name="connsiteY7" fmla="*/ 5384130 h 5385421"/>
              <a:gd name="connsiteX8" fmla="*/ 0 w 5734939"/>
              <a:gd name="connsiteY8" fmla="*/ 152545 h 5385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34939" h="5385421">
                <a:moveTo>
                  <a:pt x="0" y="152545"/>
                </a:moveTo>
                <a:lnTo>
                  <a:pt x="2973065" y="152545"/>
                </a:lnTo>
                <a:lnTo>
                  <a:pt x="2973065" y="153836"/>
                </a:lnTo>
                <a:lnTo>
                  <a:pt x="5734939" y="0"/>
                </a:lnTo>
                <a:lnTo>
                  <a:pt x="5122675" y="5376914"/>
                </a:lnTo>
                <a:lnTo>
                  <a:pt x="368812" y="5385421"/>
                </a:lnTo>
                <a:cubicBezTo>
                  <a:pt x="368920" y="5384991"/>
                  <a:pt x="369027" y="5384560"/>
                  <a:pt x="369135" y="5384130"/>
                </a:cubicBezTo>
                <a:lnTo>
                  <a:pt x="0" y="5384130"/>
                </a:lnTo>
                <a:lnTo>
                  <a:pt x="0" y="152545"/>
                </a:lnTo>
                <a:close/>
              </a:path>
            </a:pathLst>
          </a:custGeom>
          <a:solidFill>
            <a:srgbClr val="F96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pic>
        <p:nvPicPr>
          <p:cNvPr id="14" name="Picture 13">
            <a:extLst>
              <a:ext uri="{FF2B5EF4-FFF2-40B4-BE49-F238E27FC236}">
                <a16:creationId xmlns:a16="http://schemas.microsoft.com/office/drawing/2014/main" id="{9592E57C-ED6A-4563-A56B-F8A0998B6C8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52787" y="762889"/>
            <a:ext cx="702193" cy="547710"/>
          </a:xfrm>
          <a:prstGeom prst="rect">
            <a:avLst/>
          </a:prstGeom>
        </p:spPr>
      </p:pic>
      <p:sp>
        <p:nvSpPr>
          <p:cNvPr id="2" name="Title 1">
            <a:extLst>
              <a:ext uri="{FF2B5EF4-FFF2-40B4-BE49-F238E27FC236}">
                <a16:creationId xmlns:a16="http://schemas.microsoft.com/office/drawing/2014/main" id="{661FFFEB-FB34-4C4F-8455-CC1357F580F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05753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narrow">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64AAAFA-0E9E-452E-AA92-E2485F15A96C}"/>
              </a:ext>
            </a:extLst>
          </p:cNvPr>
          <p:cNvCxnSpPr>
            <a:cxnSpLocks/>
          </p:cNvCxnSpPr>
          <p:nvPr userDrawn="1"/>
        </p:nvCxnSpPr>
        <p:spPr>
          <a:xfrm>
            <a:off x="788158" y="6538912"/>
            <a:ext cx="9344383" cy="0"/>
          </a:xfrm>
          <a:prstGeom prst="line">
            <a:avLst/>
          </a:prstGeom>
          <a:ln w="12700">
            <a:solidFill>
              <a:schemeClr val="tx1"/>
            </a:solidFill>
          </a:ln>
        </p:spPr>
        <p:style>
          <a:lnRef idx="1">
            <a:schemeClr val="accent5"/>
          </a:lnRef>
          <a:fillRef idx="0">
            <a:schemeClr val="accent5"/>
          </a:fillRef>
          <a:effectRef idx="0">
            <a:schemeClr val="accent5"/>
          </a:effectRef>
          <a:fontRef idx="minor">
            <a:schemeClr val="tx1"/>
          </a:fontRef>
        </p:style>
      </p:cxnSp>
      <p:sp>
        <p:nvSpPr>
          <p:cNvPr id="27" name="Footer Placeholder 26">
            <a:extLst>
              <a:ext uri="{FF2B5EF4-FFF2-40B4-BE49-F238E27FC236}">
                <a16:creationId xmlns:a16="http://schemas.microsoft.com/office/drawing/2014/main" id="{8397DA89-8078-455C-9217-D5A4647F4F5B}"/>
              </a:ext>
            </a:extLst>
          </p:cNvPr>
          <p:cNvSpPr>
            <a:spLocks noGrp="1"/>
          </p:cNvSpPr>
          <p:nvPr>
            <p:ph type="ftr" sz="quarter" idx="11"/>
          </p:nvPr>
        </p:nvSpPr>
        <p:spPr>
          <a:xfrm>
            <a:off x="10252670" y="6356349"/>
            <a:ext cx="1363554" cy="365125"/>
          </a:xfrm>
          <a:noFill/>
        </p:spPr>
        <p:txBody>
          <a:bodyPr/>
          <a:lstStyle>
            <a:lvl1pPr>
              <a:defRPr>
                <a:solidFill>
                  <a:schemeClr val="tx1"/>
                </a:solidFill>
              </a:defRPr>
            </a:lvl1pPr>
          </a:lstStyle>
          <a:p>
            <a:r>
              <a:rPr lang="ro-RO" dirty="0"/>
              <a:t>TIMISOARA  202</a:t>
            </a:r>
            <a:r>
              <a:rPr lang="en-US" dirty="0"/>
              <a:t>5</a:t>
            </a:r>
            <a:endParaRPr lang="ro-RO" dirty="0"/>
          </a:p>
        </p:txBody>
      </p:sp>
      <p:sp>
        <p:nvSpPr>
          <p:cNvPr id="9" name="Freeform: Shape 8">
            <a:extLst>
              <a:ext uri="{FF2B5EF4-FFF2-40B4-BE49-F238E27FC236}">
                <a16:creationId xmlns:a16="http://schemas.microsoft.com/office/drawing/2014/main" id="{55C909AA-5C39-496F-91C0-FB994A43BC3F}"/>
              </a:ext>
            </a:extLst>
          </p:cNvPr>
          <p:cNvSpPr/>
          <p:nvPr userDrawn="1"/>
        </p:nvSpPr>
        <p:spPr>
          <a:xfrm>
            <a:off x="3279275" y="93442"/>
            <a:ext cx="8558498" cy="720841"/>
          </a:xfrm>
          <a:custGeom>
            <a:avLst/>
            <a:gdLst>
              <a:gd name="connsiteX0" fmla="*/ 1716142 w 8827850"/>
              <a:gd name="connsiteY0" fmla="*/ 0 h 6871135"/>
              <a:gd name="connsiteX1" fmla="*/ 7108620 w 8827850"/>
              <a:gd name="connsiteY1" fmla="*/ 0 h 6871135"/>
              <a:gd name="connsiteX2" fmla="*/ 7106978 w 8827850"/>
              <a:gd name="connsiteY2" fmla="*/ 6568 h 6871135"/>
              <a:gd name="connsiteX3" fmla="*/ 8827850 w 8827850"/>
              <a:gd name="connsiteY3" fmla="*/ 6568 h 6871135"/>
              <a:gd name="connsiteX4" fmla="*/ 8827850 w 8827850"/>
              <a:gd name="connsiteY4" fmla="*/ 6871135 h 6871135"/>
              <a:gd name="connsiteX5" fmla="*/ 4444795 w 8827850"/>
              <a:gd name="connsiteY5" fmla="*/ 6871135 h 6871135"/>
              <a:gd name="connsiteX6" fmla="*/ 4444795 w 8827850"/>
              <a:gd name="connsiteY6" fmla="*/ 6864567 h 6871135"/>
              <a:gd name="connsiteX7" fmla="*/ 0 w 8827850"/>
              <a:gd name="connsiteY7" fmla="*/ 6864567 h 6871135"/>
              <a:gd name="connsiteX0" fmla="*/ 1796949 w 8908657"/>
              <a:gd name="connsiteY0" fmla="*/ 0 h 6871135"/>
              <a:gd name="connsiteX1" fmla="*/ 7189427 w 8908657"/>
              <a:gd name="connsiteY1" fmla="*/ 0 h 6871135"/>
              <a:gd name="connsiteX2" fmla="*/ 7187785 w 8908657"/>
              <a:gd name="connsiteY2" fmla="*/ 6568 h 6871135"/>
              <a:gd name="connsiteX3" fmla="*/ 8908657 w 8908657"/>
              <a:gd name="connsiteY3" fmla="*/ 6568 h 6871135"/>
              <a:gd name="connsiteX4" fmla="*/ 8908657 w 8908657"/>
              <a:gd name="connsiteY4" fmla="*/ 6871135 h 6871135"/>
              <a:gd name="connsiteX5" fmla="*/ 4525602 w 8908657"/>
              <a:gd name="connsiteY5" fmla="*/ 6871135 h 6871135"/>
              <a:gd name="connsiteX6" fmla="*/ 4525602 w 8908657"/>
              <a:gd name="connsiteY6" fmla="*/ 6864567 h 6871135"/>
              <a:gd name="connsiteX7" fmla="*/ 0 w 8908657"/>
              <a:gd name="connsiteY7" fmla="*/ 6864567 h 6871135"/>
              <a:gd name="connsiteX8" fmla="*/ 1796949 w 8908657"/>
              <a:gd name="connsiteY8" fmla="*/ 0 h 6871135"/>
              <a:gd name="connsiteX0" fmla="*/ 1830973 w 8942681"/>
              <a:gd name="connsiteY0" fmla="*/ 0 h 6871135"/>
              <a:gd name="connsiteX1" fmla="*/ 7223451 w 8942681"/>
              <a:gd name="connsiteY1" fmla="*/ 0 h 6871135"/>
              <a:gd name="connsiteX2" fmla="*/ 7221809 w 8942681"/>
              <a:gd name="connsiteY2" fmla="*/ 6568 h 6871135"/>
              <a:gd name="connsiteX3" fmla="*/ 8942681 w 8942681"/>
              <a:gd name="connsiteY3" fmla="*/ 6568 h 6871135"/>
              <a:gd name="connsiteX4" fmla="*/ 8942681 w 8942681"/>
              <a:gd name="connsiteY4" fmla="*/ 6871135 h 6871135"/>
              <a:gd name="connsiteX5" fmla="*/ 4559626 w 8942681"/>
              <a:gd name="connsiteY5" fmla="*/ 6871135 h 6871135"/>
              <a:gd name="connsiteX6" fmla="*/ 4559626 w 8942681"/>
              <a:gd name="connsiteY6" fmla="*/ 6864567 h 6871135"/>
              <a:gd name="connsiteX7" fmla="*/ 0 w 8942681"/>
              <a:gd name="connsiteY7" fmla="*/ 6860313 h 6871135"/>
              <a:gd name="connsiteX8" fmla="*/ 1830973 w 8942681"/>
              <a:gd name="connsiteY8" fmla="*/ 0 h 6871135"/>
              <a:gd name="connsiteX0" fmla="*/ 1801202 w 8942681"/>
              <a:gd name="connsiteY0" fmla="*/ 8506 h 6871135"/>
              <a:gd name="connsiteX1" fmla="*/ 7223451 w 8942681"/>
              <a:gd name="connsiteY1" fmla="*/ 0 h 6871135"/>
              <a:gd name="connsiteX2" fmla="*/ 7221809 w 8942681"/>
              <a:gd name="connsiteY2" fmla="*/ 6568 h 6871135"/>
              <a:gd name="connsiteX3" fmla="*/ 8942681 w 8942681"/>
              <a:gd name="connsiteY3" fmla="*/ 6568 h 6871135"/>
              <a:gd name="connsiteX4" fmla="*/ 8942681 w 8942681"/>
              <a:gd name="connsiteY4" fmla="*/ 6871135 h 6871135"/>
              <a:gd name="connsiteX5" fmla="*/ 4559626 w 8942681"/>
              <a:gd name="connsiteY5" fmla="*/ 6871135 h 6871135"/>
              <a:gd name="connsiteX6" fmla="*/ 4559626 w 8942681"/>
              <a:gd name="connsiteY6" fmla="*/ 6864567 h 6871135"/>
              <a:gd name="connsiteX7" fmla="*/ 0 w 8942681"/>
              <a:gd name="connsiteY7" fmla="*/ 6860313 h 6871135"/>
              <a:gd name="connsiteX8" fmla="*/ 1801202 w 8942681"/>
              <a:gd name="connsiteY8" fmla="*/ 8506 h 6871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42681" h="6871135">
                <a:moveTo>
                  <a:pt x="1801202" y="8506"/>
                </a:moveTo>
                <a:lnTo>
                  <a:pt x="7223451" y="0"/>
                </a:lnTo>
                <a:lnTo>
                  <a:pt x="7221809" y="6568"/>
                </a:lnTo>
                <a:lnTo>
                  <a:pt x="8942681" y="6568"/>
                </a:lnTo>
                <a:lnTo>
                  <a:pt x="8942681" y="6871135"/>
                </a:lnTo>
                <a:lnTo>
                  <a:pt x="4559626" y="6871135"/>
                </a:lnTo>
                <a:lnTo>
                  <a:pt x="4559626" y="6864567"/>
                </a:lnTo>
                <a:lnTo>
                  <a:pt x="0" y="6860313"/>
                </a:lnTo>
                <a:cubicBezTo>
                  <a:pt x="572047" y="4572124"/>
                  <a:pt x="1229155" y="2296695"/>
                  <a:pt x="1801202" y="8506"/>
                </a:cubicBez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2" name="Freeform: Shape 11">
            <a:extLst>
              <a:ext uri="{FF2B5EF4-FFF2-40B4-BE49-F238E27FC236}">
                <a16:creationId xmlns:a16="http://schemas.microsoft.com/office/drawing/2014/main" id="{742037D3-5F1D-4C2A-9447-106F6D66321C}"/>
              </a:ext>
            </a:extLst>
          </p:cNvPr>
          <p:cNvSpPr/>
          <p:nvPr userDrawn="1"/>
        </p:nvSpPr>
        <p:spPr>
          <a:xfrm>
            <a:off x="354227" y="153513"/>
            <a:ext cx="8828049" cy="587352"/>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5682637"/>
              <a:gd name="connsiteY0" fmla="*/ 118356 h 5351232"/>
              <a:gd name="connsiteX1" fmla="*/ 2973065 w 5682637"/>
              <a:gd name="connsiteY1" fmla="*/ 118356 h 5351232"/>
              <a:gd name="connsiteX2" fmla="*/ 2973065 w 5682637"/>
              <a:gd name="connsiteY2" fmla="*/ 119647 h 5351232"/>
              <a:gd name="connsiteX3" fmla="*/ 5682637 w 5682637"/>
              <a:gd name="connsiteY3" fmla="*/ 0 h 5351232"/>
              <a:gd name="connsiteX4" fmla="*/ 5122675 w 5682637"/>
              <a:gd name="connsiteY4" fmla="*/ 5342725 h 5351232"/>
              <a:gd name="connsiteX5" fmla="*/ 368812 w 5682637"/>
              <a:gd name="connsiteY5" fmla="*/ 5351232 h 5351232"/>
              <a:gd name="connsiteX6" fmla="*/ 369135 w 5682637"/>
              <a:gd name="connsiteY6" fmla="*/ 5349941 h 5351232"/>
              <a:gd name="connsiteX7" fmla="*/ 0 w 5682637"/>
              <a:gd name="connsiteY7" fmla="*/ 5349941 h 5351232"/>
              <a:gd name="connsiteX8" fmla="*/ 0 w 5682637"/>
              <a:gd name="connsiteY8" fmla="*/ 118356 h 5351232"/>
              <a:gd name="connsiteX0" fmla="*/ 0 w 5734939"/>
              <a:gd name="connsiteY0" fmla="*/ 152545 h 5385421"/>
              <a:gd name="connsiteX1" fmla="*/ 2973065 w 5734939"/>
              <a:gd name="connsiteY1" fmla="*/ 152545 h 5385421"/>
              <a:gd name="connsiteX2" fmla="*/ 2973065 w 5734939"/>
              <a:gd name="connsiteY2" fmla="*/ 153836 h 5385421"/>
              <a:gd name="connsiteX3" fmla="*/ 5734939 w 5734939"/>
              <a:gd name="connsiteY3" fmla="*/ 0 h 5385421"/>
              <a:gd name="connsiteX4" fmla="*/ 5122675 w 5734939"/>
              <a:gd name="connsiteY4" fmla="*/ 5376914 h 5385421"/>
              <a:gd name="connsiteX5" fmla="*/ 368812 w 5734939"/>
              <a:gd name="connsiteY5" fmla="*/ 5385421 h 5385421"/>
              <a:gd name="connsiteX6" fmla="*/ 369135 w 5734939"/>
              <a:gd name="connsiteY6" fmla="*/ 5384130 h 5385421"/>
              <a:gd name="connsiteX7" fmla="*/ 0 w 5734939"/>
              <a:gd name="connsiteY7" fmla="*/ 5384130 h 5385421"/>
              <a:gd name="connsiteX8" fmla="*/ 0 w 5734939"/>
              <a:gd name="connsiteY8" fmla="*/ 152545 h 5385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34939" h="5385421">
                <a:moveTo>
                  <a:pt x="0" y="152545"/>
                </a:moveTo>
                <a:lnTo>
                  <a:pt x="2973065" y="152545"/>
                </a:lnTo>
                <a:lnTo>
                  <a:pt x="2973065" y="153836"/>
                </a:lnTo>
                <a:lnTo>
                  <a:pt x="5734939" y="0"/>
                </a:lnTo>
                <a:lnTo>
                  <a:pt x="5122675" y="5376914"/>
                </a:lnTo>
                <a:lnTo>
                  <a:pt x="368812" y="5385421"/>
                </a:lnTo>
                <a:cubicBezTo>
                  <a:pt x="368920" y="5384991"/>
                  <a:pt x="369027" y="5384560"/>
                  <a:pt x="369135" y="5384130"/>
                </a:cubicBezTo>
                <a:lnTo>
                  <a:pt x="0" y="5384130"/>
                </a:lnTo>
                <a:lnTo>
                  <a:pt x="0" y="152545"/>
                </a:lnTo>
                <a:close/>
              </a:path>
            </a:pathLst>
          </a:custGeom>
          <a:solidFill>
            <a:srgbClr val="F96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pic>
        <p:nvPicPr>
          <p:cNvPr id="14" name="Picture 13">
            <a:extLst>
              <a:ext uri="{FF2B5EF4-FFF2-40B4-BE49-F238E27FC236}">
                <a16:creationId xmlns:a16="http://schemas.microsoft.com/office/drawing/2014/main" id="{9592E57C-ED6A-4563-A56B-F8A0998B6C8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52670" y="162188"/>
            <a:ext cx="702193" cy="547710"/>
          </a:xfrm>
          <a:prstGeom prst="rect">
            <a:avLst/>
          </a:prstGeom>
        </p:spPr>
      </p:pic>
      <p:sp>
        <p:nvSpPr>
          <p:cNvPr id="2" name="Title 1">
            <a:extLst>
              <a:ext uri="{FF2B5EF4-FFF2-40B4-BE49-F238E27FC236}">
                <a16:creationId xmlns:a16="http://schemas.microsoft.com/office/drawing/2014/main" id="{661FFFEB-FB34-4C4F-8455-CC1357F580F7}"/>
              </a:ext>
            </a:extLst>
          </p:cNvPr>
          <p:cNvSpPr>
            <a:spLocks noGrp="1"/>
          </p:cNvSpPr>
          <p:nvPr>
            <p:ph type="title"/>
          </p:nvPr>
        </p:nvSpPr>
        <p:spPr>
          <a:xfrm>
            <a:off x="838200" y="232360"/>
            <a:ext cx="7667297" cy="495155"/>
          </a:xfrm>
        </p:spPr>
        <p:txBody>
          <a:bodyPr/>
          <a:lstStyle>
            <a:lvl1pPr>
              <a:defRPr sz="2800"/>
            </a:lvl1pPr>
          </a:lstStyle>
          <a:p>
            <a:r>
              <a:rPr lang="en-US" dirty="0"/>
              <a:t>Click to edit Master title style</a:t>
            </a:r>
          </a:p>
        </p:txBody>
      </p:sp>
    </p:spTree>
    <p:extLst>
      <p:ext uri="{BB962C8B-B14F-4D97-AF65-F5344CB8AC3E}">
        <p14:creationId xmlns:p14="http://schemas.microsoft.com/office/powerpoint/2010/main" val="10426162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Section Header">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6019C6B-79A9-4068-8499-8C86EBF9552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flipH="1">
            <a:off x="738" y="591384"/>
            <a:ext cx="3808321" cy="4944892"/>
          </a:xfrm>
          <a:custGeom>
            <a:avLst/>
            <a:gdLst>
              <a:gd name="connsiteX0" fmla="*/ 0 w 3006888"/>
              <a:gd name="connsiteY0" fmla="*/ 0 h 3904275"/>
              <a:gd name="connsiteX1" fmla="*/ 3006888 w 3006888"/>
              <a:gd name="connsiteY1" fmla="*/ 0 h 3904275"/>
              <a:gd name="connsiteX2" fmla="*/ 3006888 w 3006888"/>
              <a:gd name="connsiteY2" fmla="*/ 3904275 h 3904275"/>
              <a:gd name="connsiteX3" fmla="*/ 0 w 3006888"/>
              <a:gd name="connsiteY3" fmla="*/ 3904275 h 3904275"/>
            </a:gdLst>
            <a:ahLst/>
            <a:cxnLst>
              <a:cxn ang="0">
                <a:pos x="connsiteX0" y="connsiteY0"/>
              </a:cxn>
              <a:cxn ang="0">
                <a:pos x="connsiteX1" y="connsiteY1"/>
              </a:cxn>
              <a:cxn ang="0">
                <a:pos x="connsiteX2" y="connsiteY2"/>
              </a:cxn>
              <a:cxn ang="0">
                <a:pos x="connsiteX3" y="connsiteY3"/>
              </a:cxn>
            </a:cxnLst>
            <a:rect l="l" t="t" r="r" b="b"/>
            <a:pathLst>
              <a:path w="3006888" h="3904275">
                <a:moveTo>
                  <a:pt x="0" y="0"/>
                </a:moveTo>
                <a:lnTo>
                  <a:pt x="3006888" y="0"/>
                </a:lnTo>
                <a:lnTo>
                  <a:pt x="3006888" y="3904275"/>
                </a:lnTo>
                <a:lnTo>
                  <a:pt x="0" y="3904275"/>
                </a:lnTo>
                <a:close/>
              </a:path>
            </a:pathLst>
          </a:custGeom>
        </p:spPr>
      </p:pic>
      <p:sp>
        <p:nvSpPr>
          <p:cNvPr id="3" name="Text Placeholder 2">
            <a:extLst>
              <a:ext uri="{FF2B5EF4-FFF2-40B4-BE49-F238E27FC236}">
                <a16:creationId xmlns:a16="http://schemas.microsoft.com/office/drawing/2014/main" id="{D464415F-CBE1-4B48-9CCD-7E01EED552C6}"/>
              </a:ext>
            </a:extLst>
          </p:cNvPr>
          <p:cNvSpPr>
            <a:spLocks noGrp="1"/>
          </p:cNvSpPr>
          <p:nvPr>
            <p:ph type="body" idx="1"/>
          </p:nvPr>
        </p:nvSpPr>
        <p:spPr>
          <a:xfrm>
            <a:off x="6937483" y="4589952"/>
            <a:ext cx="4486522" cy="513954"/>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174EC737-8495-4B73-BB41-0DA9DCDC6C79}"/>
              </a:ext>
            </a:extLst>
          </p:cNvPr>
          <p:cNvSpPr>
            <a:spLocks noGrp="1"/>
          </p:cNvSpPr>
          <p:nvPr>
            <p:ph type="ftr" sz="quarter" idx="11"/>
          </p:nvPr>
        </p:nvSpPr>
        <p:spPr/>
        <p:txBody>
          <a:bodyPr/>
          <a:lstStyle/>
          <a:p>
            <a:r>
              <a:rPr lang="ro-RO"/>
              <a:t>TIMISOARA  2025</a:t>
            </a:r>
            <a:endParaRPr lang="ro-RO" dirty="0"/>
          </a:p>
        </p:txBody>
      </p:sp>
      <p:sp>
        <p:nvSpPr>
          <p:cNvPr id="2" name="Title 1">
            <a:extLst>
              <a:ext uri="{FF2B5EF4-FFF2-40B4-BE49-F238E27FC236}">
                <a16:creationId xmlns:a16="http://schemas.microsoft.com/office/drawing/2014/main" id="{5C5941B0-D27E-4CBB-8CDF-5A0B36AD6B5C}"/>
              </a:ext>
            </a:extLst>
          </p:cNvPr>
          <p:cNvSpPr>
            <a:spLocks noGrp="1"/>
          </p:cNvSpPr>
          <p:nvPr>
            <p:ph type="title"/>
          </p:nvPr>
        </p:nvSpPr>
        <p:spPr>
          <a:xfrm>
            <a:off x="5596978" y="1761621"/>
            <a:ext cx="5786593" cy="2646019"/>
          </a:xfrm>
          <a:solidFill>
            <a:schemeClr val="bg1"/>
          </a:solidFill>
        </p:spPr>
        <p:txBody>
          <a:bodyPr anchor="b"/>
          <a:lstStyle>
            <a:lvl1pPr>
              <a:defRPr sz="6000">
                <a:solidFill>
                  <a:srgbClr val="F96012"/>
                </a:solidFill>
              </a:defRPr>
            </a:lvl1pPr>
          </a:lstStyle>
          <a:p>
            <a:r>
              <a:rPr lang="en-US" dirty="0"/>
              <a:t>Click to edit Master title style</a:t>
            </a:r>
            <a:endParaRPr lang="ro-RO" dirty="0"/>
          </a:p>
        </p:txBody>
      </p:sp>
      <p:pic>
        <p:nvPicPr>
          <p:cNvPr id="13" name="Graphic 12">
            <a:extLst>
              <a:ext uri="{FF2B5EF4-FFF2-40B4-BE49-F238E27FC236}">
                <a16:creationId xmlns:a16="http://schemas.microsoft.com/office/drawing/2014/main" id="{2630CC36-D690-4747-95B8-4A27B690891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51598" y="198231"/>
            <a:ext cx="1372429" cy="1382232"/>
          </a:xfrm>
          <a:prstGeom prst="rect">
            <a:avLst/>
          </a:prstGeom>
          <a:effectLst/>
        </p:spPr>
      </p:pic>
      <p:sp>
        <p:nvSpPr>
          <p:cNvPr id="17" name="Rectangle 16">
            <a:extLst>
              <a:ext uri="{FF2B5EF4-FFF2-40B4-BE49-F238E27FC236}">
                <a16:creationId xmlns:a16="http://schemas.microsoft.com/office/drawing/2014/main" id="{17A3C1AE-DB34-4048-82BD-26CE63B4E223}"/>
              </a:ext>
            </a:extLst>
          </p:cNvPr>
          <p:cNvSpPr/>
          <p:nvPr userDrawn="1"/>
        </p:nvSpPr>
        <p:spPr>
          <a:xfrm>
            <a:off x="691567" y="1041018"/>
            <a:ext cx="2311445" cy="3640080"/>
          </a:xfrm>
          <a:custGeom>
            <a:avLst/>
            <a:gdLst>
              <a:gd name="connsiteX0" fmla="*/ 0 w 2307192"/>
              <a:gd name="connsiteY0" fmla="*/ 0 h 3601802"/>
              <a:gd name="connsiteX1" fmla="*/ 2307192 w 2307192"/>
              <a:gd name="connsiteY1" fmla="*/ 0 h 3601802"/>
              <a:gd name="connsiteX2" fmla="*/ 2307192 w 2307192"/>
              <a:gd name="connsiteY2" fmla="*/ 3601802 h 3601802"/>
              <a:gd name="connsiteX3" fmla="*/ 0 w 2307192"/>
              <a:gd name="connsiteY3" fmla="*/ 3601802 h 3601802"/>
              <a:gd name="connsiteX4" fmla="*/ 0 w 2307192"/>
              <a:gd name="connsiteY4" fmla="*/ 0 h 3601802"/>
              <a:gd name="connsiteX0" fmla="*/ 0 w 2307192"/>
              <a:gd name="connsiteY0" fmla="*/ 0 h 3614561"/>
              <a:gd name="connsiteX1" fmla="*/ 2307192 w 2307192"/>
              <a:gd name="connsiteY1" fmla="*/ 0 h 3614561"/>
              <a:gd name="connsiteX2" fmla="*/ 1486359 w 2307192"/>
              <a:gd name="connsiteY2" fmla="*/ 3614561 h 3614561"/>
              <a:gd name="connsiteX3" fmla="*/ 0 w 2307192"/>
              <a:gd name="connsiteY3" fmla="*/ 3601802 h 3614561"/>
              <a:gd name="connsiteX4" fmla="*/ 0 w 2307192"/>
              <a:gd name="connsiteY4" fmla="*/ 0 h 3614561"/>
              <a:gd name="connsiteX0" fmla="*/ 0 w 2298686"/>
              <a:gd name="connsiteY0" fmla="*/ 0 h 3614561"/>
              <a:gd name="connsiteX1" fmla="*/ 2298686 w 2298686"/>
              <a:gd name="connsiteY1" fmla="*/ 4253 h 3614561"/>
              <a:gd name="connsiteX2" fmla="*/ 1486359 w 2298686"/>
              <a:gd name="connsiteY2" fmla="*/ 3614561 h 3614561"/>
              <a:gd name="connsiteX3" fmla="*/ 0 w 2298686"/>
              <a:gd name="connsiteY3" fmla="*/ 3601802 h 3614561"/>
              <a:gd name="connsiteX4" fmla="*/ 0 w 2298686"/>
              <a:gd name="connsiteY4" fmla="*/ 0 h 3614561"/>
              <a:gd name="connsiteX0" fmla="*/ 0 w 2294433"/>
              <a:gd name="connsiteY0" fmla="*/ 0 h 3614561"/>
              <a:gd name="connsiteX1" fmla="*/ 2294433 w 2294433"/>
              <a:gd name="connsiteY1" fmla="*/ 0 h 3614561"/>
              <a:gd name="connsiteX2" fmla="*/ 1486359 w 2294433"/>
              <a:gd name="connsiteY2" fmla="*/ 3614561 h 3614561"/>
              <a:gd name="connsiteX3" fmla="*/ 0 w 2294433"/>
              <a:gd name="connsiteY3" fmla="*/ 3601802 h 3614561"/>
              <a:gd name="connsiteX4" fmla="*/ 0 w 2294433"/>
              <a:gd name="connsiteY4" fmla="*/ 0 h 3614561"/>
              <a:gd name="connsiteX0" fmla="*/ 0 w 2294433"/>
              <a:gd name="connsiteY0" fmla="*/ 0 h 3635827"/>
              <a:gd name="connsiteX1" fmla="*/ 2294433 w 2294433"/>
              <a:gd name="connsiteY1" fmla="*/ 0 h 3635827"/>
              <a:gd name="connsiteX2" fmla="*/ 1609697 w 2294433"/>
              <a:gd name="connsiteY2" fmla="*/ 3635827 h 3635827"/>
              <a:gd name="connsiteX3" fmla="*/ 0 w 2294433"/>
              <a:gd name="connsiteY3" fmla="*/ 3601802 h 3635827"/>
              <a:gd name="connsiteX4" fmla="*/ 0 w 2294433"/>
              <a:gd name="connsiteY4" fmla="*/ 0 h 3635827"/>
              <a:gd name="connsiteX0" fmla="*/ 0 w 2311445"/>
              <a:gd name="connsiteY0" fmla="*/ 4253 h 3640080"/>
              <a:gd name="connsiteX1" fmla="*/ 2311445 w 2311445"/>
              <a:gd name="connsiteY1" fmla="*/ 0 h 3640080"/>
              <a:gd name="connsiteX2" fmla="*/ 1609697 w 2311445"/>
              <a:gd name="connsiteY2" fmla="*/ 3640080 h 3640080"/>
              <a:gd name="connsiteX3" fmla="*/ 0 w 2311445"/>
              <a:gd name="connsiteY3" fmla="*/ 3606055 h 3640080"/>
              <a:gd name="connsiteX4" fmla="*/ 0 w 2311445"/>
              <a:gd name="connsiteY4" fmla="*/ 4253 h 3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1445" h="3640080">
                <a:moveTo>
                  <a:pt x="0" y="4253"/>
                </a:moveTo>
                <a:lnTo>
                  <a:pt x="2311445" y="0"/>
                </a:lnTo>
                <a:lnTo>
                  <a:pt x="1609697" y="3640080"/>
                </a:lnTo>
                <a:lnTo>
                  <a:pt x="0" y="3606055"/>
                </a:lnTo>
                <a:lnTo>
                  <a:pt x="0" y="4253"/>
                </a:lnTo>
                <a:close/>
              </a:path>
            </a:pathLst>
          </a:custGeom>
          <a:noFill/>
          <a:ln w="19050">
            <a:solidFill>
              <a:srgbClr val="F960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1" name="Freeform: Shape 10">
            <a:extLst>
              <a:ext uri="{FF2B5EF4-FFF2-40B4-BE49-F238E27FC236}">
                <a16:creationId xmlns:a16="http://schemas.microsoft.com/office/drawing/2014/main" id="{19FF3CA5-99EE-4827-94A7-C2553D97F34B}"/>
              </a:ext>
            </a:extLst>
          </p:cNvPr>
          <p:cNvSpPr/>
          <p:nvPr userDrawn="1"/>
        </p:nvSpPr>
        <p:spPr>
          <a:xfrm rot="10800000">
            <a:off x="1977793" y="1167046"/>
            <a:ext cx="3338108" cy="5232876"/>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5122675" y="5224369"/>
                </a:lnTo>
                <a:lnTo>
                  <a:pt x="368812" y="5232876"/>
                </a:lnTo>
                <a:cubicBezTo>
                  <a:pt x="368920" y="5232446"/>
                  <a:pt x="369027" y="5232015"/>
                  <a:pt x="369135" y="5231585"/>
                </a:cubicBezTo>
                <a:lnTo>
                  <a:pt x="0" y="5231585"/>
                </a:lnTo>
                <a:lnTo>
                  <a:pt x="0" y="0"/>
                </a:ln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pic>
        <p:nvPicPr>
          <p:cNvPr id="4" name="Picture 3">
            <a:extLst>
              <a:ext uri="{FF2B5EF4-FFF2-40B4-BE49-F238E27FC236}">
                <a16:creationId xmlns:a16="http://schemas.microsoft.com/office/drawing/2014/main" id="{154A4101-0673-4182-A238-5E1AEF7C06E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337936" y="4827629"/>
            <a:ext cx="1785848" cy="1392960"/>
          </a:xfrm>
          <a:prstGeom prst="rect">
            <a:avLst/>
          </a:prstGeom>
        </p:spPr>
      </p:pic>
    </p:spTree>
    <p:extLst>
      <p:ext uri="{BB962C8B-B14F-4D97-AF65-F5344CB8AC3E}">
        <p14:creationId xmlns:p14="http://schemas.microsoft.com/office/powerpoint/2010/main" val="1813265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3405A09-60A8-4D90-9C0D-13056BF101B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25428"/>
            <a:ext cx="3037221" cy="5187301"/>
          </a:xfrm>
          <a:custGeom>
            <a:avLst/>
            <a:gdLst>
              <a:gd name="connsiteX0" fmla="*/ 0 w 3037221"/>
              <a:gd name="connsiteY0" fmla="*/ 0 h 5187301"/>
              <a:gd name="connsiteX1" fmla="*/ 1446296 w 3037221"/>
              <a:gd name="connsiteY1" fmla="*/ 0 h 5187301"/>
              <a:gd name="connsiteX2" fmla="*/ 1446296 w 3037221"/>
              <a:gd name="connsiteY2" fmla="*/ 1291 h 5187301"/>
              <a:gd name="connsiteX3" fmla="*/ 3037221 w 3037221"/>
              <a:gd name="connsiteY3" fmla="*/ 1291 h 5187301"/>
              <a:gd name="connsiteX4" fmla="*/ 2495878 w 3037221"/>
              <a:gd name="connsiteY4" fmla="*/ 5187301 h 5187301"/>
              <a:gd name="connsiteX5" fmla="*/ 0 w 3037221"/>
              <a:gd name="connsiteY5" fmla="*/ 5187301 h 518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37221" h="5187301">
                <a:moveTo>
                  <a:pt x="0" y="0"/>
                </a:moveTo>
                <a:lnTo>
                  <a:pt x="1446296" y="0"/>
                </a:lnTo>
                <a:lnTo>
                  <a:pt x="1446296" y="1291"/>
                </a:lnTo>
                <a:lnTo>
                  <a:pt x="3037221" y="1291"/>
                </a:lnTo>
                <a:lnTo>
                  <a:pt x="2495878" y="5187301"/>
                </a:lnTo>
                <a:lnTo>
                  <a:pt x="0" y="5187301"/>
                </a:lnTo>
                <a:close/>
              </a:path>
            </a:pathLst>
          </a:custGeom>
        </p:spPr>
      </p:pic>
      <p:sp>
        <p:nvSpPr>
          <p:cNvPr id="3" name="Text Placeholder 2">
            <a:extLst>
              <a:ext uri="{FF2B5EF4-FFF2-40B4-BE49-F238E27FC236}">
                <a16:creationId xmlns:a16="http://schemas.microsoft.com/office/drawing/2014/main" id="{D464415F-CBE1-4B48-9CCD-7E01EED552C6}"/>
              </a:ext>
            </a:extLst>
          </p:cNvPr>
          <p:cNvSpPr>
            <a:spLocks noGrp="1"/>
          </p:cNvSpPr>
          <p:nvPr>
            <p:ph type="body" idx="1"/>
          </p:nvPr>
        </p:nvSpPr>
        <p:spPr>
          <a:xfrm>
            <a:off x="6937483" y="4589952"/>
            <a:ext cx="4486522" cy="513954"/>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174EC737-8495-4B73-BB41-0DA9DCDC6C79}"/>
              </a:ext>
            </a:extLst>
          </p:cNvPr>
          <p:cNvSpPr>
            <a:spLocks noGrp="1"/>
          </p:cNvSpPr>
          <p:nvPr>
            <p:ph type="ftr" sz="quarter" idx="11"/>
          </p:nvPr>
        </p:nvSpPr>
        <p:spPr/>
        <p:txBody>
          <a:bodyPr/>
          <a:lstStyle/>
          <a:p>
            <a:r>
              <a:rPr lang="ro-RO"/>
              <a:t>TIMISOARA  2025</a:t>
            </a:r>
            <a:endParaRPr lang="ro-RO" dirty="0"/>
          </a:p>
        </p:txBody>
      </p:sp>
      <p:sp>
        <p:nvSpPr>
          <p:cNvPr id="2" name="Title 1">
            <a:extLst>
              <a:ext uri="{FF2B5EF4-FFF2-40B4-BE49-F238E27FC236}">
                <a16:creationId xmlns:a16="http://schemas.microsoft.com/office/drawing/2014/main" id="{5C5941B0-D27E-4CBB-8CDF-5A0B36AD6B5C}"/>
              </a:ext>
            </a:extLst>
          </p:cNvPr>
          <p:cNvSpPr>
            <a:spLocks noGrp="1"/>
          </p:cNvSpPr>
          <p:nvPr>
            <p:ph type="title"/>
          </p:nvPr>
        </p:nvSpPr>
        <p:spPr>
          <a:xfrm>
            <a:off x="5596978" y="1761621"/>
            <a:ext cx="5786593" cy="2646019"/>
          </a:xfrm>
          <a:solidFill>
            <a:schemeClr val="bg1"/>
          </a:solidFill>
        </p:spPr>
        <p:txBody>
          <a:bodyPr anchor="b"/>
          <a:lstStyle>
            <a:lvl1pPr>
              <a:defRPr sz="6000">
                <a:solidFill>
                  <a:srgbClr val="F96012"/>
                </a:solidFill>
              </a:defRPr>
            </a:lvl1pPr>
          </a:lstStyle>
          <a:p>
            <a:r>
              <a:rPr lang="en-US" dirty="0"/>
              <a:t>Click to edit Master title style</a:t>
            </a:r>
            <a:endParaRPr lang="ro-RO" dirty="0"/>
          </a:p>
        </p:txBody>
      </p:sp>
      <p:pic>
        <p:nvPicPr>
          <p:cNvPr id="13" name="Graphic 12">
            <a:extLst>
              <a:ext uri="{FF2B5EF4-FFF2-40B4-BE49-F238E27FC236}">
                <a16:creationId xmlns:a16="http://schemas.microsoft.com/office/drawing/2014/main" id="{2630CC36-D690-4747-95B8-4A27B690891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51598" y="198231"/>
            <a:ext cx="1372429" cy="1382232"/>
          </a:xfrm>
          <a:prstGeom prst="rect">
            <a:avLst/>
          </a:prstGeom>
          <a:effectLst/>
        </p:spPr>
      </p:pic>
      <p:sp>
        <p:nvSpPr>
          <p:cNvPr id="17" name="Rectangle 16">
            <a:extLst>
              <a:ext uri="{FF2B5EF4-FFF2-40B4-BE49-F238E27FC236}">
                <a16:creationId xmlns:a16="http://schemas.microsoft.com/office/drawing/2014/main" id="{17A3C1AE-DB34-4048-82BD-26CE63B4E223}"/>
              </a:ext>
            </a:extLst>
          </p:cNvPr>
          <p:cNvSpPr/>
          <p:nvPr userDrawn="1"/>
        </p:nvSpPr>
        <p:spPr>
          <a:xfrm>
            <a:off x="691567" y="1041018"/>
            <a:ext cx="2311445" cy="3640080"/>
          </a:xfrm>
          <a:custGeom>
            <a:avLst/>
            <a:gdLst>
              <a:gd name="connsiteX0" fmla="*/ 0 w 2307192"/>
              <a:gd name="connsiteY0" fmla="*/ 0 h 3601802"/>
              <a:gd name="connsiteX1" fmla="*/ 2307192 w 2307192"/>
              <a:gd name="connsiteY1" fmla="*/ 0 h 3601802"/>
              <a:gd name="connsiteX2" fmla="*/ 2307192 w 2307192"/>
              <a:gd name="connsiteY2" fmla="*/ 3601802 h 3601802"/>
              <a:gd name="connsiteX3" fmla="*/ 0 w 2307192"/>
              <a:gd name="connsiteY3" fmla="*/ 3601802 h 3601802"/>
              <a:gd name="connsiteX4" fmla="*/ 0 w 2307192"/>
              <a:gd name="connsiteY4" fmla="*/ 0 h 3601802"/>
              <a:gd name="connsiteX0" fmla="*/ 0 w 2307192"/>
              <a:gd name="connsiteY0" fmla="*/ 0 h 3614561"/>
              <a:gd name="connsiteX1" fmla="*/ 2307192 w 2307192"/>
              <a:gd name="connsiteY1" fmla="*/ 0 h 3614561"/>
              <a:gd name="connsiteX2" fmla="*/ 1486359 w 2307192"/>
              <a:gd name="connsiteY2" fmla="*/ 3614561 h 3614561"/>
              <a:gd name="connsiteX3" fmla="*/ 0 w 2307192"/>
              <a:gd name="connsiteY3" fmla="*/ 3601802 h 3614561"/>
              <a:gd name="connsiteX4" fmla="*/ 0 w 2307192"/>
              <a:gd name="connsiteY4" fmla="*/ 0 h 3614561"/>
              <a:gd name="connsiteX0" fmla="*/ 0 w 2298686"/>
              <a:gd name="connsiteY0" fmla="*/ 0 h 3614561"/>
              <a:gd name="connsiteX1" fmla="*/ 2298686 w 2298686"/>
              <a:gd name="connsiteY1" fmla="*/ 4253 h 3614561"/>
              <a:gd name="connsiteX2" fmla="*/ 1486359 w 2298686"/>
              <a:gd name="connsiteY2" fmla="*/ 3614561 h 3614561"/>
              <a:gd name="connsiteX3" fmla="*/ 0 w 2298686"/>
              <a:gd name="connsiteY3" fmla="*/ 3601802 h 3614561"/>
              <a:gd name="connsiteX4" fmla="*/ 0 w 2298686"/>
              <a:gd name="connsiteY4" fmla="*/ 0 h 3614561"/>
              <a:gd name="connsiteX0" fmla="*/ 0 w 2294433"/>
              <a:gd name="connsiteY0" fmla="*/ 0 h 3614561"/>
              <a:gd name="connsiteX1" fmla="*/ 2294433 w 2294433"/>
              <a:gd name="connsiteY1" fmla="*/ 0 h 3614561"/>
              <a:gd name="connsiteX2" fmla="*/ 1486359 w 2294433"/>
              <a:gd name="connsiteY2" fmla="*/ 3614561 h 3614561"/>
              <a:gd name="connsiteX3" fmla="*/ 0 w 2294433"/>
              <a:gd name="connsiteY3" fmla="*/ 3601802 h 3614561"/>
              <a:gd name="connsiteX4" fmla="*/ 0 w 2294433"/>
              <a:gd name="connsiteY4" fmla="*/ 0 h 3614561"/>
              <a:gd name="connsiteX0" fmla="*/ 0 w 2294433"/>
              <a:gd name="connsiteY0" fmla="*/ 0 h 3635827"/>
              <a:gd name="connsiteX1" fmla="*/ 2294433 w 2294433"/>
              <a:gd name="connsiteY1" fmla="*/ 0 h 3635827"/>
              <a:gd name="connsiteX2" fmla="*/ 1609697 w 2294433"/>
              <a:gd name="connsiteY2" fmla="*/ 3635827 h 3635827"/>
              <a:gd name="connsiteX3" fmla="*/ 0 w 2294433"/>
              <a:gd name="connsiteY3" fmla="*/ 3601802 h 3635827"/>
              <a:gd name="connsiteX4" fmla="*/ 0 w 2294433"/>
              <a:gd name="connsiteY4" fmla="*/ 0 h 3635827"/>
              <a:gd name="connsiteX0" fmla="*/ 0 w 2311445"/>
              <a:gd name="connsiteY0" fmla="*/ 4253 h 3640080"/>
              <a:gd name="connsiteX1" fmla="*/ 2311445 w 2311445"/>
              <a:gd name="connsiteY1" fmla="*/ 0 h 3640080"/>
              <a:gd name="connsiteX2" fmla="*/ 1609697 w 2311445"/>
              <a:gd name="connsiteY2" fmla="*/ 3640080 h 3640080"/>
              <a:gd name="connsiteX3" fmla="*/ 0 w 2311445"/>
              <a:gd name="connsiteY3" fmla="*/ 3606055 h 3640080"/>
              <a:gd name="connsiteX4" fmla="*/ 0 w 2311445"/>
              <a:gd name="connsiteY4" fmla="*/ 4253 h 3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1445" h="3640080">
                <a:moveTo>
                  <a:pt x="0" y="4253"/>
                </a:moveTo>
                <a:lnTo>
                  <a:pt x="2311445" y="0"/>
                </a:lnTo>
                <a:lnTo>
                  <a:pt x="1609697" y="3640080"/>
                </a:lnTo>
                <a:lnTo>
                  <a:pt x="0" y="3606055"/>
                </a:lnTo>
                <a:lnTo>
                  <a:pt x="0" y="4253"/>
                </a:lnTo>
                <a:close/>
              </a:path>
            </a:pathLst>
          </a:custGeom>
          <a:noFill/>
          <a:ln w="19050">
            <a:solidFill>
              <a:srgbClr val="F960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1" name="Freeform: Shape 10">
            <a:extLst>
              <a:ext uri="{FF2B5EF4-FFF2-40B4-BE49-F238E27FC236}">
                <a16:creationId xmlns:a16="http://schemas.microsoft.com/office/drawing/2014/main" id="{19FF3CA5-99EE-4827-94A7-C2553D97F34B}"/>
              </a:ext>
            </a:extLst>
          </p:cNvPr>
          <p:cNvSpPr/>
          <p:nvPr userDrawn="1"/>
        </p:nvSpPr>
        <p:spPr>
          <a:xfrm rot="10800000">
            <a:off x="1977793" y="1167046"/>
            <a:ext cx="3338108" cy="5232876"/>
          </a:xfrm>
          <a:custGeom>
            <a:avLst/>
            <a:gdLst>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493554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063132 w 6243438"/>
              <a:gd name="connsiteY4" fmla="*/ 5232876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 name="connsiteX0" fmla="*/ 0 w 6243438"/>
              <a:gd name="connsiteY0" fmla="*/ 0 h 5232876"/>
              <a:gd name="connsiteX1" fmla="*/ 2973065 w 6243438"/>
              <a:gd name="connsiteY1" fmla="*/ 0 h 5232876"/>
              <a:gd name="connsiteX2" fmla="*/ 2973065 w 6243438"/>
              <a:gd name="connsiteY2" fmla="*/ 1291 h 5232876"/>
              <a:gd name="connsiteX3" fmla="*/ 6243438 w 6243438"/>
              <a:gd name="connsiteY3" fmla="*/ 1291 h 5232876"/>
              <a:gd name="connsiteX4" fmla="*/ 5122675 w 6243438"/>
              <a:gd name="connsiteY4" fmla="*/ 5224369 h 5232876"/>
              <a:gd name="connsiteX5" fmla="*/ 368812 w 6243438"/>
              <a:gd name="connsiteY5" fmla="*/ 5232876 h 5232876"/>
              <a:gd name="connsiteX6" fmla="*/ 369135 w 6243438"/>
              <a:gd name="connsiteY6" fmla="*/ 5231585 h 5232876"/>
              <a:gd name="connsiteX7" fmla="*/ 0 w 6243438"/>
              <a:gd name="connsiteY7" fmla="*/ 5231585 h 5232876"/>
              <a:gd name="connsiteX8" fmla="*/ 0 w 6243438"/>
              <a:gd name="connsiteY8" fmla="*/ 0 h 523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3438" h="5232876">
                <a:moveTo>
                  <a:pt x="0" y="0"/>
                </a:moveTo>
                <a:lnTo>
                  <a:pt x="2973065" y="0"/>
                </a:lnTo>
                <a:lnTo>
                  <a:pt x="2973065" y="1291"/>
                </a:lnTo>
                <a:lnTo>
                  <a:pt x="6243438" y="1291"/>
                </a:lnTo>
                <a:lnTo>
                  <a:pt x="5122675" y="5224369"/>
                </a:lnTo>
                <a:lnTo>
                  <a:pt x="368812" y="5232876"/>
                </a:lnTo>
                <a:cubicBezTo>
                  <a:pt x="368920" y="5232446"/>
                  <a:pt x="369027" y="5232015"/>
                  <a:pt x="369135" y="5231585"/>
                </a:cubicBezTo>
                <a:lnTo>
                  <a:pt x="0" y="5231585"/>
                </a:lnTo>
                <a:lnTo>
                  <a:pt x="0" y="0"/>
                </a:lnTo>
                <a:close/>
              </a:path>
            </a:pathLst>
          </a:custGeom>
          <a:pattFill prst="divot">
            <a:fgClr>
              <a:srgbClr val="1A3491"/>
            </a:fgClr>
            <a:bgClr>
              <a:srgbClr val="16274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22" name="Rectangle 21">
            <a:extLst>
              <a:ext uri="{FF2B5EF4-FFF2-40B4-BE49-F238E27FC236}">
                <a16:creationId xmlns:a16="http://schemas.microsoft.com/office/drawing/2014/main" id="{2C690320-5C01-4AB3-AFEB-1210C45CC878}"/>
              </a:ext>
            </a:extLst>
          </p:cNvPr>
          <p:cNvSpPr/>
          <p:nvPr userDrawn="1"/>
        </p:nvSpPr>
        <p:spPr>
          <a:xfrm>
            <a:off x="0" y="4082905"/>
            <a:ext cx="2677623" cy="2901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Tree>
    <p:extLst>
      <p:ext uri="{BB962C8B-B14F-4D97-AF65-F5344CB8AC3E}">
        <p14:creationId xmlns:p14="http://schemas.microsoft.com/office/powerpoint/2010/main" val="19902583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2.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D426CC-DEF8-48ED-9D2B-D00E9E9058C9}"/>
              </a:ext>
            </a:extLst>
          </p:cNvPr>
          <p:cNvSpPr>
            <a:spLocks noGrp="1"/>
          </p:cNvSpPr>
          <p:nvPr>
            <p:ph type="title"/>
          </p:nvPr>
        </p:nvSpPr>
        <p:spPr>
          <a:xfrm>
            <a:off x="838200" y="232360"/>
            <a:ext cx="7667297" cy="1325563"/>
          </a:xfrm>
          <a:prstGeom prst="rect">
            <a:avLst/>
          </a:prstGeom>
        </p:spPr>
        <p:txBody>
          <a:bodyPr vert="horz" lIns="91440" tIns="45720" rIns="91440" bIns="45720" rtlCol="0" anchor="b">
            <a:normAutofit/>
          </a:bodyPr>
          <a:lstStyle/>
          <a:p>
            <a:r>
              <a:rPr lang="en-US" dirty="0"/>
              <a:t>CLICK TO EDIT MASTER TITLE STYLE</a:t>
            </a:r>
            <a:endParaRPr lang="ro-RO" dirty="0"/>
          </a:p>
        </p:txBody>
      </p:sp>
      <p:sp>
        <p:nvSpPr>
          <p:cNvPr id="3" name="Text Placeholder 2">
            <a:extLst>
              <a:ext uri="{FF2B5EF4-FFF2-40B4-BE49-F238E27FC236}">
                <a16:creationId xmlns:a16="http://schemas.microsoft.com/office/drawing/2014/main" id="{97A3AFE6-EA42-4D6E-AF36-0D818D1855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o-RO" dirty="0"/>
          </a:p>
        </p:txBody>
      </p:sp>
      <p:sp>
        <p:nvSpPr>
          <p:cNvPr id="5" name="Footer Placeholder 4">
            <a:extLst>
              <a:ext uri="{FF2B5EF4-FFF2-40B4-BE49-F238E27FC236}">
                <a16:creationId xmlns:a16="http://schemas.microsoft.com/office/drawing/2014/main" id="{B8F57DBC-2225-4177-991D-4FCF52E7779E}"/>
              </a:ext>
            </a:extLst>
          </p:cNvPr>
          <p:cNvSpPr>
            <a:spLocks noGrp="1"/>
          </p:cNvSpPr>
          <p:nvPr>
            <p:ph type="ftr" sz="quarter" idx="3"/>
          </p:nvPr>
        </p:nvSpPr>
        <p:spPr>
          <a:xfrm>
            <a:off x="7906602" y="6357393"/>
            <a:ext cx="3447198" cy="365125"/>
          </a:xfrm>
          <a:prstGeom prst="rect">
            <a:avLst/>
          </a:prstGeom>
        </p:spPr>
        <p:txBody>
          <a:bodyPr vert="horz" lIns="91440" tIns="45720" rIns="91440" bIns="45720" rtlCol="0" anchor="ctr"/>
          <a:lstStyle>
            <a:lvl1pPr algn="r">
              <a:defRPr sz="1100">
                <a:solidFill>
                  <a:schemeClr val="tx1"/>
                </a:solidFill>
              </a:defRPr>
            </a:lvl1pPr>
          </a:lstStyle>
          <a:p>
            <a:r>
              <a:rPr lang="ro-RO"/>
              <a:t>TIMISOARA  2025</a:t>
            </a:r>
            <a:endParaRPr lang="ro-RO" dirty="0"/>
          </a:p>
        </p:txBody>
      </p:sp>
    </p:spTree>
    <p:extLst>
      <p:ext uri="{BB962C8B-B14F-4D97-AF65-F5344CB8AC3E}">
        <p14:creationId xmlns:p14="http://schemas.microsoft.com/office/powerpoint/2010/main" val="25193579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6" r:id="rId3"/>
    <p:sldLayoutId id="2147483664" r:id="rId4"/>
    <p:sldLayoutId id="2147483686" r:id="rId5"/>
    <p:sldLayoutId id="2147483650" r:id="rId6"/>
    <p:sldLayoutId id="2147483683" r:id="rId7"/>
    <p:sldLayoutId id="2147483687" r:id="rId8"/>
    <p:sldLayoutId id="2147483670" r:id="rId9"/>
    <p:sldLayoutId id="2147483671" r:id="rId10"/>
    <p:sldLayoutId id="2147483662" r:id="rId11"/>
    <p:sldLayoutId id="2147483667" r:id="rId12"/>
    <p:sldLayoutId id="2147483668" r:id="rId13"/>
    <p:sldLayoutId id="2147483675" r:id="rId14"/>
    <p:sldLayoutId id="2147483684" r:id="rId15"/>
    <p:sldLayoutId id="2147483685" r:id="rId16"/>
    <p:sldLayoutId id="2147483652" r:id="rId17"/>
    <p:sldLayoutId id="2147483653" r:id="rId18"/>
    <p:sldLayoutId id="2147483654" r:id="rId19"/>
    <p:sldLayoutId id="2147483663" r:id="rId20"/>
    <p:sldLayoutId id="2147483665" r:id="rId21"/>
    <p:sldLayoutId id="2147483669" r:id="rId22"/>
    <p:sldLayoutId id="2147483672" r:id="rId23"/>
    <p:sldLayoutId id="2147483673" r:id="rId24"/>
    <p:sldLayoutId id="2147483674" r:id="rId25"/>
    <p:sldLayoutId id="2147483655" r:id="rId26"/>
    <p:sldLayoutId id="2147483656" r:id="rId27"/>
    <p:sldLayoutId id="2147483657" r:id="rId28"/>
    <p:sldLayoutId id="2147483658" r:id="rId29"/>
    <p:sldLayoutId id="2147483659" r:id="rId30"/>
    <p:sldLayoutId id="2147483660" r:id="rId31"/>
    <p:sldLayoutId id="2147483677" r:id="rId32"/>
    <p:sldLayoutId id="2147483680" r:id="rId33"/>
    <p:sldLayoutId id="2147483682" r:id="rId34"/>
  </p:sldLayoutIdLst>
  <p:hf sldNum="0" hdr="0" dt="0"/>
  <p:txStyles>
    <p:titleStyle>
      <a:lvl1pPr algn="r"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D4E5E9-948D-4531-BDC2-7B94DCADD9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C33416-C4C0-477C-912D-08E34232C5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D22A9D-E686-457C-8187-D9D7BCFEA2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672A4-6C30-4475-8A0F-4FCAF0F44269}" type="datetime1">
              <a:rPr lang="en-US" smtClean="0"/>
              <a:t>9/1/2026</a:t>
            </a:fld>
            <a:endParaRPr lang="en-US"/>
          </a:p>
        </p:txBody>
      </p:sp>
      <p:sp>
        <p:nvSpPr>
          <p:cNvPr id="5" name="Footer Placeholder 4">
            <a:extLst>
              <a:ext uri="{FF2B5EF4-FFF2-40B4-BE49-F238E27FC236}">
                <a16:creationId xmlns:a16="http://schemas.microsoft.com/office/drawing/2014/main" id="{A3F80FD4-8998-4D43-BAA0-36625A8737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74D6460-0092-4759-BEE1-511AA1A3B3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5F8E8F-E5F5-45AA-9AD4-C831C5AC1D79}" type="slidenum">
              <a:rPr lang="en-US" smtClean="0"/>
              <a:t>‹#›</a:t>
            </a:fld>
            <a:endParaRPr lang="en-US"/>
          </a:p>
        </p:txBody>
      </p:sp>
    </p:spTree>
    <p:extLst>
      <p:ext uri="{BB962C8B-B14F-4D97-AF65-F5344CB8AC3E}">
        <p14:creationId xmlns:p14="http://schemas.microsoft.com/office/powerpoint/2010/main" val="271746074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54.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6.gif"/><Relationship Id="rId5" Type="http://schemas.openxmlformats.org/officeDocument/2006/relationships/image" Target="../media/image40.jpe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7.gif"/><Relationship Id="rId5" Type="http://schemas.openxmlformats.org/officeDocument/2006/relationships/image" Target="../media/image40.jpe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2" Type="http://schemas.openxmlformats.org/officeDocument/2006/relationships/image" Target="../media/image58.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40.jpeg"/><Relationship Id="rId4" Type="http://schemas.openxmlformats.org/officeDocument/2006/relationships/image" Target="../media/image61.png"/></Relationships>
</file>

<file path=ppt/slides/_rels/slide1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39.png"/><Relationship Id="rId7" Type="http://schemas.openxmlformats.org/officeDocument/2006/relationships/image" Target="../media/image65.gif"/><Relationship Id="rId12"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4.pn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png"/><Relationship Id="rId4" Type="http://schemas.microsoft.com/office/2007/relationships/hdphoto" Target="../media/hdphoto1.wdp"/><Relationship Id="rId9" Type="http://schemas.openxmlformats.org/officeDocument/2006/relationships/image" Target="../media/image67.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72.JP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71.jpeg"/><Relationship Id="rId5" Type="http://schemas.openxmlformats.org/officeDocument/2006/relationships/image" Target="../media/image70.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0.jpe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73.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74.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0.jpe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45.jpg"/><Relationship Id="rId1" Type="http://schemas.openxmlformats.org/officeDocument/2006/relationships/slideLayout" Target="../slideLayouts/slideLayout36.xml"/><Relationship Id="rId5" Type="http://schemas.openxmlformats.org/officeDocument/2006/relationships/image" Target="../media/image76.gif"/><Relationship Id="rId4" Type="http://schemas.openxmlformats.org/officeDocument/2006/relationships/image" Target="../media/image75.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77.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9.png"/><Relationship Id="rId7" Type="http://schemas.openxmlformats.org/officeDocument/2006/relationships/image" Target="../media/image79.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78.jp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1.gif"/><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3.gif"/><Relationship Id="rId5" Type="http://schemas.openxmlformats.org/officeDocument/2006/relationships/image" Target="../media/image42.emf"/><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0.jpe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47.gif"/><Relationship Id="rId3" Type="http://schemas.openxmlformats.org/officeDocument/2006/relationships/image" Target="../media/image39.png"/><Relationship Id="rId7" Type="http://schemas.openxmlformats.org/officeDocument/2006/relationships/image" Target="../media/image46.gi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5.jpg"/><Relationship Id="rId5" Type="http://schemas.openxmlformats.org/officeDocument/2006/relationships/image" Target="../media/image44.jpeg"/><Relationship Id="rId4" Type="http://schemas.microsoft.com/office/2007/relationships/hdphoto" Target="../media/hdphoto1.wdp"/><Relationship Id="rId9" Type="http://schemas.openxmlformats.org/officeDocument/2006/relationships/image" Target="../media/image40.jpeg"/></Relationships>
</file>

<file path=ppt/slides/_rels/slide7.xml.rels><?xml version="1.0" encoding="UTF-8" standalone="yes"?>
<Relationships xmlns="http://schemas.openxmlformats.org/package/2006/relationships"><Relationship Id="rId2" Type="http://schemas.openxmlformats.org/officeDocument/2006/relationships/image" Target="../media/image48.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image" Target="../media/image49.gif"/><Relationship Id="rId1" Type="http://schemas.openxmlformats.org/officeDocument/2006/relationships/slideLayout" Target="../slideLayouts/slideLayout7.xml"/><Relationship Id="rId4" Type="http://schemas.openxmlformats.org/officeDocument/2006/relationships/image" Target="../media/image51.gif"/></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3.gif"/><Relationship Id="rId5" Type="http://schemas.openxmlformats.org/officeDocument/2006/relationships/image" Target="../media/image52.gif"/><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63764324-CEE6-281C-49A4-FD1011EBA232}"/>
              </a:ext>
            </a:extLst>
          </p:cNvPr>
          <p:cNvSpPr>
            <a:spLocks noGrp="1"/>
          </p:cNvSpPr>
          <p:nvPr>
            <p:ph type="subTitle" idx="1"/>
          </p:nvPr>
        </p:nvSpPr>
        <p:spPr>
          <a:xfrm>
            <a:off x="105137" y="3213462"/>
            <a:ext cx="6060529" cy="1201783"/>
          </a:xfrm>
        </p:spPr>
        <p:txBody>
          <a:bodyPr>
            <a:noAutofit/>
          </a:bodyPr>
          <a:lstStyle/>
          <a:p>
            <a:pPr algn="ctr"/>
            <a:r>
              <a:rPr lang="en-US" sz="2400" dirty="0" err="1">
                <a:solidFill>
                  <a:schemeClr val="accent6">
                    <a:lumMod val="75000"/>
                  </a:schemeClr>
                </a:solidFill>
              </a:rPr>
              <a:t>Haridas</a:t>
            </a:r>
            <a:r>
              <a:rPr lang="en-US" sz="2400" dirty="0">
                <a:solidFill>
                  <a:schemeClr val="accent6">
                    <a:lumMod val="75000"/>
                  </a:schemeClr>
                </a:solidFill>
              </a:rPr>
              <a:t> Pai</a:t>
            </a:r>
          </a:p>
          <a:p>
            <a:pPr algn="ctr"/>
            <a:r>
              <a:rPr lang="en-US" sz="1800" i="1" dirty="0"/>
              <a:t>On behalf of  ELISSA collaboration</a:t>
            </a:r>
          </a:p>
          <a:p>
            <a:pPr algn="ctr"/>
            <a:r>
              <a:rPr lang="en-US" sz="1800" dirty="0"/>
              <a:t>haridas.pai@eli-np.ro</a:t>
            </a:r>
          </a:p>
        </p:txBody>
      </p:sp>
      <p:sp>
        <p:nvSpPr>
          <p:cNvPr id="4" name="Title 3">
            <a:extLst>
              <a:ext uri="{FF2B5EF4-FFF2-40B4-BE49-F238E27FC236}">
                <a16:creationId xmlns:a16="http://schemas.microsoft.com/office/drawing/2014/main" id="{6D0F3BE8-73AB-F765-8755-D0E44590F946}"/>
              </a:ext>
            </a:extLst>
          </p:cNvPr>
          <p:cNvSpPr>
            <a:spLocks noGrp="1"/>
          </p:cNvSpPr>
          <p:nvPr>
            <p:ph type="ctrTitle"/>
          </p:nvPr>
        </p:nvSpPr>
        <p:spPr>
          <a:xfrm>
            <a:off x="236668" y="1393970"/>
            <a:ext cx="6060528" cy="1093300"/>
          </a:xfrm>
        </p:spPr>
        <p:txBody>
          <a:bodyPr>
            <a:normAutofit fontScale="90000"/>
          </a:bodyPr>
          <a:lstStyle/>
          <a:p>
            <a:pPr algn="ctr"/>
            <a:r>
              <a:rPr lang="en-US" dirty="0"/>
              <a:t>Recent measurements of reaction cross-sections at astrophysical energies using the </a:t>
            </a:r>
            <a:r>
              <a:rPr lang="en-US" dirty="0">
                <a:solidFill>
                  <a:srgbClr val="FFC000"/>
                </a:solidFill>
              </a:rPr>
              <a:t>ELISSA</a:t>
            </a:r>
            <a:r>
              <a:rPr lang="en-US" dirty="0"/>
              <a:t> array</a:t>
            </a:r>
            <a:endParaRPr lang="en-RO" dirty="0"/>
          </a:p>
        </p:txBody>
      </p:sp>
      <p:sp>
        <p:nvSpPr>
          <p:cNvPr id="6" name="Subtitle 4">
            <a:extLst>
              <a:ext uri="{FF2B5EF4-FFF2-40B4-BE49-F238E27FC236}">
                <a16:creationId xmlns:a16="http://schemas.microsoft.com/office/drawing/2014/main" id="{63764324-CEE6-281C-49A4-FD1011EBA232}"/>
              </a:ext>
            </a:extLst>
          </p:cNvPr>
          <p:cNvSpPr txBox="1">
            <a:spLocks/>
          </p:cNvSpPr>
          <p:nvPr/>
        </p:nvSpPr>
        <p:spPr>
          <a:xfrm>
            <a:off x="797470" y="4565468"/>
            <a:ext cx="4538707" cy="98978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n-US" sz="1400" dirty="0"/>
              <a:t>Extreme Light Infrastructure – Nuclear Physics, </a:t>
            </a:r>
          </a:p>
          <a:p>
            <a:pPr algn="ctr"/>
            <a:r>
              <a:rPr lang="en-US" sz="1400" dirty="0"/>
              <a:t>IFIN-HH, 30 </a:t>
            </a:r>
            <a:r>
              <a:rPr lang="en-US" sz="1400" dirty="0" err="1"/>
              <a:t>Reactorului</a:t>
            </a:r>
            <a:r>
              <a:rPr lang="en-US" sz="1400" dirty="0"/>
              <a:t> Street, 077125,</a:t>
            </a:r>
          </a:p>
          <a:p>
            <a:pPr algn="ctr"/>
            <a:r>
              <a:rPr lang="en-US" sz="1400" dirty="0" err="1"/>
              <a:t>M</a:t>
            </a:r>
            <a:r>
              <a:rPr lang="en-US" b="1" dirty="0" err="1"/>
              <a:t>ă</a:t>
            </a:r>
            <a:r>
              <a:rPr lang="en-US" sz="1400" dirty="0" err="1"/>
              <a:t>gurele</a:t>
            </a:r>
            <a:r>
              <a:rPr lang="en-US" sz="1400" dirty="0"/>
              <a:t> Romania</a:t>
            </a:r>
          </a:p>
        </p:txBody>
      </p:sp>
    </p:spTree>
    <p:extLst>
      <p:ext uri="{BB962C8B-B14F-4D97-AF65-F5344CB8AC3E}">
        <p14:creationId xmlns:p14="http://schemas.microsoft.com/office/powerpoint/2010/main" val="1420865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56" descr="Logo IFIN-HH"/>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056176" y="58225"/>
            <a:ext cx="751981" cy="751983"/>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9">
            <a:extLst>
              <a:ext uri="{FF2B5EF4-FFF2-40B4-BE49-F238E27FC236}">
                <a16:creationId xmlns:a16="http://schemas.microsoft.com/office/drawing/2014/main" id="{33AAD86B-B405-442B-903E-79867C5FD6CF}"/>
              </a:ext>
            </a:extLst>
          </p:cNvPr>
          <p:cNvSpPr txBox="1">
            <a:spLocks noGrp="1"/>
          </p:cNvSpPr>
          <p:nvPr>
            <p:ph type="title"/>
          </p:nvPr>
        </p:nvSpPr>
        <p:spPr>
          <a:xfrm>
            <a:off x="375623" y="294691"/>
            <a:ext cx="7667625"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Differential cross sections for </a:t>
            </a:r>
            <a:r>
              <a:rPr kumimoji="0" lang="en-US" sz="2000" b="1" i="0" u="none" strike="noStrike" kern="1200" cap="none" spc="0" normalizeH="0" baseline="30000" noProof="0" dirty="0">
                <a:ln>
                  <a:noFill/>
                </a:ln>
                <a:solidFill>
                  <a:srgbClr val="92D050"/>
                </a:solidFill>
                <a:effectLst/>
                <a:uLnTx/>
                <a:uFillTx/>
                <a:latin typeface="Times New Roman" panose="02020603050405020304" pitchFamily="18" charset="0"/>
                <a:ea typeface="Times New Roman" panose="02020603050405020304" pitchFamily="18" charset="0"/>
                <a:cs typeface="+mn-cs"/>
              </a:rPr>
              <a:t>7</a:t>
            </a:r>
            <a:r>
              <a:rPr kumimoji="0" lang="en-US" sz="2000" b="1" i="0" u="none" strike="noStrike" kern="1200" cap="none" spc="0" normalizeH="0" baseline="0" noProof="0" dirty="0">
                <a:ln>
                  <a:noFill/>
                </a:ln>
                <a:solidFill>
                  <a:srgbClr val="92D050"/>
                </a:solidFill>
                <a:effectLst/>
                <a:uLnTx/>
                <a:uFillTx/>
                <a:latin typeface="Times New Roman" panose="02020603050405020304" pitchFamily="18" charset="0"/>
                <a:ea typeface="Times New Roman" panose="02020603050405020304" pitchFamily="18" charset="0"/>
                <a:cs typeface="+mn-cs"/>
              </a:rPr>
              <a:t>Li(p, α)</a:t>
            </a:r>
            <a:r>
              <a:rPr kumimoji="0" lang="en-US" sz="2000" b="1" i="0" u="none" strike="noStrike" kern="1200" cap="none" spc="0" normalizeH="0" baseline="30000" noProof="0" dirty="0">
                <a:ln>
                  <a:noFill/>
                </a:ln>
                <a:solidFill>
                  <a:srgbClr val="92D050"/>
                </a:solidFill>
                <a:effectLst/>
                <a:uLnTx/>
                <a:uFillTx/>
                <a:latin typeface="Times New Roman" panose="02020603050405020304" pitchFamily="18" charset="0"/>
                <a:ea typeface="Times New Roman" panose="02020603050405020304" pitchFamily="18" charset="0"/>
                <a:cs typeface="+mn-cs"/>
              </a:rPr>
              <a:t>4</a:t>
            </a:r>
            <a:r>
              <a:rPr kumimoji="0" lang="en-US" sz="2000" b="1" i="0" u="none" strike="noStrike" kern="1200" cap="none" spc="0" normalizeH="0" baseline="0" noProof="0" dirty="0">
                <a:ln>
                  <a:noFill/>
                </a:ln>
                <a:solidFill>
                  <a:srgbClr val="92D050"/>
                </a:solidFill>
                <a:effectLst/>
                <a:uLnTx/>
                <a:uFillTx/>
                <a:latin typeface="Times New Roman" panose="02020603050405020304" pitchFamily="18" charset="0"/>
                <a:ea typeface="Times New Roman" panose="02020603050405020304" pitchFamily="18" charset="0"/>
                <a:cs typeface="+mn-cs"/>
              </a:rPr>
              <a:t>He </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and</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a:ln>
                  <a:noFill/>
                </a:ln>
                <a:solidFill>
                  <a:srgbClr val="FFFF00"/>
                </a:solidFill>
                <a:effectLst/>
                <a:uLnTx/>
                <a:uFillTx/>
                <a:latin typeface="Times New Roman" panose="02020603050405020304" pitchFamily="18" charset="0"/>
                <a:ea typeface="Times New Roman" panose="02020603050405020304" pitchFamily="18" charset="0"/>
                <a:cs typeface="+mn-cs"/>
              </a:rPr>
              <a:t>DWBA</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Calculations</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13" name="Picture 12">
            <a:extLst>
              <a:ext uri="{FF2B5EF4-FFF2-40B4-BE49-F238E27FC236}">
                <a16:creationId xmlns:a16="http://schemas.microsoft.com/office/drawing/2014/main" id="{8D9172F7-F8AB-4EA0-9292-C47224357355}"/>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2251828" y="1041621"/>
            <a:ext cx="4772913" cy="5192559"/>
          </a:xfrm>
          <a:prstGeom prst="rect">
            <a:avLst/>
          </a:prstGeom>
        </p:spPr>
      </p:pic>
      <p:sp>
        <p:nvSpPr>
          <p:cNvPr id="16" name="TextBox 15">
            <a:extLst>
              <a:ext uri="{FF2B5EF4-FFF2-40B4-BE49-F238E27FC236}">
                <a16:creationId xmlns:a16="http://schemas.microsoft.com/office/drawing/2014/main" id="{891FD841-ECB8-42F0-862D-BC47248FBF2B}"/>
              </a:ext>
            </a:extLst>
          </p:cNvPr>
          <p:cNvSpPr txBox="1"/>
          <p:nvPr/>
        </p:nvSpPr>
        <p:spPr>
          <a:xfrm>
            <a:off x="6955714" y="1153335"/>
            <a:ext cx="5117950" cy="138499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algn="just"/>
            <a:r>
              <a:rPr lang="en-US" dirty="0"/>
              <a:t> </a:t>
            </a:r>
            <a:r>
              <a:rPr lang="en-US" sz="1600" b="1" dirty="0">
                <a:latin typeface="Times New Roman" panose="02020603050405020304" pitchFamily="18" charset="0"/>
                <a:cs typeface="Times New Roman" panose="02020603050405020304" pitchFamily="18" charset="0"/>
              </a:rPr>
              <a:t>Angular distributions for </a:t>
            </a:r>
            <a:r>
              <a:rPr lang="en-US" sz="1600" b="1" baseline="30000" dirty="0">
                <a:solidFill>
                  <a:srgbClr val="FF0000"/>
                </a:solidFill>
                <a:latin typeface="Times New Roman" panose="02020603050405020304" pitchFamily="18" charset="0"/>
                <a:cs typeface="Times New Roman" panose="02020603050405020304" pitchFamily="18" charset="0"/>
              </a:rPr>
              <a:t>7</a:t>
            </a:r>
            <a:r>
              <a:rPr lang="en-US" sz="1600" b="1" dirty="0">
                <a:solidFill>
                  <a:srgbClr val="FF0000"/>
                </a:solidFill>
                <a:latin typeface="Times New Roman" panose="02020603050405020304" pitchFamily="18" charset="0"/>
                <a:cs typeface="Times New Roman" panose="02020603050405020304" pitchFamily="18" charset="0"/>
              </a:rPr>
              <a:t>Li(p, </a:t>
            </a:r>
            <a:r>
              <a:rPr lang="el-GR" sz="1600" b="1" dirty="0">
                <a:solidFill>
                  <a:srgbClr val="FF0000"/>
                </a:solidFill>
                <a:latin typeface="Times New Roman" panose="02020603050405020304" pitchFamily="18" charset="0"/>
                <a:cs typeface="Times New Roman" panose="02020603050405020304" pitchFamily="18" charset="0"/>
              </a:rPr>
              <a:t>α)</a:t>
            </a:r>
            <a:r>
              <a:rPr lang="el-GR" sz="1600" b="1" baseline="30000" dirty="0">
                <a:solidFill>
                  <a:srgbClr val="FF0000"/>
                </a:solidFill>
                <a:latin typeface="Times New Roman" panose="02020603050405020304" pitchFamily="18" charset="0"/>
                <a:cs typeface="Times New Roman" panose="02020603050405020304" pitchFamily="18" charset="0"/>
              </a:rPr>
              <a:t>4</a:t>
            </a:r>
            <a:r>
              <a:rPr lang="en-US" sz="1600" b="1" dirty="0">
                <a:solidFill>
                  <a:srgbClr val="FF0000"/>
                </a:solidFill>
                <a:latin typeface="Times New Roman" panose="02020603050405020304" pitchFamily="18" charset="0"/>
                <a:cs typeface="Times New Roman" panose="02020603050405020304" pitchFamily="18" charset="0"/>
              </a:rPr>
              <a:t>He </a:t>
            </a:r>
            <a:r>
              <a:rPr lang="en-US" sz="1600" b="1" dirty="0">
                <a:latin typeface="Times New Roman" panose="02020603050405020304" pitchFamily="18" charset="0"/>
                <a:cs typeface="Times New Roman" panose="02020603050405020304" pitchFamily="18" charset="0"/>
              </a:rPr>
              <a:t>at 990, 863, 738, 611, 485, 359, 233, 95, 77, and 59.5-keV energies (</a:t>
            </a:r>
            <a:r>
              <a:rPr lang="en-US" sz="1600" b="1" dirty="0" err="1">
                <a:latin typeface="Times New Roman" panose="02020603050405020304" pitchFamily="18" charset="0"/>
                <a:cs typeface="Times New Roman" panose="02020603050405020304" pitchFamily="18" charset="0"/>
              </a:rPr>
              <a:t>E</a:t>
            </a:r>
            <a:r>
              <a:rPr lang="en-US" sz="1600" b="1" baseline="-25000" dirty="0" err="1">
                <a:latin typeface="Times New Roman" panose="02020603050405020304" pitchFamily="18" charset="0"/>
                <a:cs typeface="Times New Roman" panose="02020603050405020304" pitchFamily="18" charset="0"/>
              </a:rPr>
              <a:t>c.m</a:t>
            </a:r>
            <a:r>
              <a:rPr lang="en-US" sz="1600" b="1" baseline="-25000" dirty="0">
                <a:latin typeface="Times New Roman" panose="02020603050405020304" pitchFamily="18" charset="0"/>
                <a:cs typeface="Times New Roman" panose="02020603050405020304" pitchFamily="18" charset="0"/>
              </a:rPr>
              <a:t>.</a:t>
            </a:r>
            <a:r>
              <a:rPr lang="en-US" sz="1600" b="1" dirty="0">
                <a:latin typeface="Times New Roman" panose="02020603050405020304" pitchFamily="18" charset="0"/>
                <a:cs typeface="Times New Roman" panose="02020603050405020304" pitchFamily="18" charset="0"/>
              </a:rPr>
              <a:t>)</a:t>
            </a:r>
            <a:r>
              <a:rPr lang="en-US" sz="1600" b="1" baseline="-25000" dirty="0">
                <a:latin typeface="Times New Roman" panose="02020603050405020304" pitchFamily="18" charset="0"/>
                <a:cs typeface="Times New Roman" panose="02020603050405020304" pitchFamily="18" charset="0"/>
              </a:rPr>
              <a:t>.</a:t>
            </a:r>
          </a:p>
          <a:p>
            <a:pPr algn="just"/>
            <a:r>
              <a:rPr lang="en-US" sz="1600" b="1" dirty="0">
                <a:latin typeface="Times New Roman" panose="02020603050405020304" pitchFamily="18" charset="0"/>
                <a:cs typeface="Times New Roman" panose="02020603050405020304" pitchFamily="18" charset="0"/>
              </a:rPr>
              <a:t> The </a:t>
            </a:r>
            <a:r>
              <a:rPr lang="en-US" sz="1600" b="1" dirty="0">
                <a:solidFill>
                  <a:srgbClr val="FF0000"/>
                </a:solidFill>
                <a:latin typeface="Times New Roman" panose="02020603050405020304" pitchFamily="18" charset="0"/>
                <a:cs typeface="Times New Roman" panose="02020603050405020304" pitchFamily="18" charset="0"/>
              </a:rPr>
              <a:t>solid curves </a:t>
            </a:r>
            <a:r>
              <a:rPr lang="en-US" sz="1600" b="1" dirty="0">
                <a:latin typeface="Times New Roman" panose="02020603050405020304" pitchFamily="18" charset="0"/>
                <a:cs typeface="Times New Roman" panose="02020603050405020304" pitchFamily="18" charset="0"/>
              </a:rPr>
              <a:t>are the </a:t>
            </a:r>
            <a:r>
              <a:rPr lang="en-US" sz="1600" b="1" dirty="0">
                <a:solidFill>
                  <a:srgbClr val="FF0000"/>
                </a:solidFill>
                <a:latin typeface="Times New Roman" panose="02020603050405020304" pitchFamily="18" charset="0"/>
                <a:cs typeface="Times New Roman" panose="02020603050405020304" pitchFamily="18" charset="0"/>
              </a:rPr>
              <a:t>DWBA</a:t>
            </a:r>
            <a:r>
              <a:rPr lang="en-US" sz="1600" b="1" dirty="0">
                <a:latin typeface="Times New Roman" panose="02020603050405020304" pitchFamily="18" charset="0"/>
                <a:cs typeface="Times New Roman" panose="02020603050405020304" pitchFamily="18" charset="0"/>
              </a:rPr>
              <a:t> results, and the black circles are the experimental data points from the present work</a:t>
            </a:r>
            <a:r>
              <a:rPr lang="en-US" dirty="0"/>
              <a:t>.</a:t>
            </a:r>
          </a:p>
        </p:txBody>
      </p:sp>
      <p:sp>
        <p:nvSpPr>
          <p:cNvPr id="8" name="Slide Number Placeholder 3">
            <a:extLst>
              <a:ext uri="{FF2B5EF4-FFF2-40B4-BE49-F238E27FC236}">
                <a16:creationId xmlns:a16="http://schemas.microsoft.com/office/drawing/2014/main" id="{13355649-CC9C-456C-853B-46836ECE9FE8}"/>
              </a:ext>
            </a:extLst>
          </p:cNvPr>
          <p:cNvSpPr txBox="1">
            <a:spLocks/>
          </p:cNvSpPr>
          <p:nvPr/>
        </p:nvSpPr>
        <p:spPr>
          <a:xfrm>
            <a:off x="9273331"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5F8E8F-E5F5-45AA-9AD4-C831C5AC1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EA80A82E-3CE6-4DC3-8680-3549AC22B0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1983" y="2650044"/>
            <a:ext cx="4877793" cy="3309692"/>
          </a:xfrm>
          <a:prstGeom prst="rect">
            <a:avLst/>
          </a:prstGeom>
        </p:spPr>
      </p:pic>
      <p:sp>
        <p:nvSpPr>
          <p:cNvPr id="11" name="TextBox 29">
            <a:extLst>
              <a:ext uri="{FF2B5EF4-FFF2-40B4-BE49-F238E27FC236}">
                <a16:creationId xmlns:a16="http://schemas.microsoft.com/office/drawing/2014/main" id="{0DB4516B-BB58-483C-B74D-E5B75164EF97}"/>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spTree>
    <p:extLst>
      <p:ext uri="{BB962C8B-B14F-4D97-AF65-F5344CB8AC3E}">
        <p14:creationId xmlns:p14="http://schemas.microsoft.com/office/powerpoint/2010/main" val="979747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56" descr="Logo IFIN-HH"/>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056176" y="58225"/>
            <a:ext cx="751981" cy="75198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7B4FEA66-72A2-49DD-ABC5-4203242F86BD}"/>
              </a:ext>
            </a:extLst>
          </p:cNvPr>
          <p:cNvSpPr>
            <a:spLocks noGrp="1"/>
          </p:cNvSpPr>
          <p:nvPr>
            <p:ph type="title"/>
          </p:nvPr>
        </p:nvSpPr>
        <p:spPr>
          <a:xfrm>
            <a:off x="1823555" y="186638"/>
            <a:ext cx="5089810" cy="495155"/>
          </a:xfrm>
        </p:spPr>
        <p:txBody>
          <a:bodyPr/>
          <a:lstStyle/>
          <a:p>
            <a:r>
              <a:rPr lang="en-US" sz="2800" b="1" dirty="0">
                <a:latin typeface="Times New Roman" panose="02020603050405020304" pitchFamily="18" charset="0"/>
                <a:cs typeface="Times New Roman" panose="02020603050405020304" pitchFamily="18" charset="0"/>
              </a:rPr>
              <a:t>S-factor </a:t>
            </a:r>
            <a:endParaRPr lang="en-US" dirty="0"/>
          </a:p>
        </p:txBody>
      </p:sp>
      <p:sp>
        <p:nvSpPr>
          <p:cNvPr id="8" name="TextBox 7">
            <a:extLst>
              <a:ext uri="{FF2B5EF4-FFF2-40B4-BE49-F238E27FC236}">
                <a16:creationId xmlns:a16="http://schemas.microsoft.com/office/drawing/2014/main" id="{B03A1D89-A234-4DC5-BF8F-738D01A2584F}"/>
              </a:ext>
            </a:extLst>
          </p:cNvPr>
          <p:cNvSpPr txBox="1"/>
          <p:nvPr/>
        </p:nvSpPr>
        <p:spPr>
          <a:xfrm>
            <a:off x="6452050" y="3034275"/>
            <a:ext cx="5090905" cy="1077218"/>
          </a:xfrm>
          <a:prstGeom prst="rect">
            <a:avLst/>
          </a:prstGeom>
          <a:blipFill>
            <a:blip r:embed="rId5"/>
            <a:tile tx="0" ty="0" sx="100000" sy="100000" flip="none" algn="tl"/>
          </a:blipFill>
        </p:spPr>
        <p:txBody>
          <a:bodyPr wrap="square">
            <a:spAutoFit/>
          </a:bodyPr>
          <a:lstStyle/>
          <a:p>
            <a:pPr algn="just"/>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From the present  </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DWBA</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and </a:t>
            </a:r>
            <a:r>
              <a:rPr kumimoji="0" lang="en-US" sz="1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polynomial fits</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S(0)= </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59.8 </a:t>
            </a:r>
            <a:r>
              <a:rPr kumimoji="0" lang="en-US" sz="1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keVb</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and 68.4 ± 4.9 </a:t>
            </a:r>
            <a:r>
              <a:rPr kumimoji="0" lang="en-US" sz="16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keVb</a:t>
            </a:r>
            <a:r>
              <a:rPr kumimoji="0" lang="en-US" sz="1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are obtained, respectively. The p</a:t>
            </a:r>
            <a:r>
              <a:rPr lang="en-US" sz="1600" b="1" dirty="0">
                <a:latin typeface="Times New Roman" panose="02020603050405020304" pitchFamily="18" charset="0"/>
                <a:cs typeface="Times New Roman" panose="02020603050405020304" pitchFamily="18" charset="0"/>
              </a:rPr>
              <a:t>resent </a:t>
            </a:r>
            <a:r>
              <a:rPr lang="en-US" sz="1600" b="1" dirty="0">
                <a:solidFill>
                  <a:srgbClr val="FF0000"/>
                </a:solidFill>
                <a:latin typeface="Times New Roman" panose="02020603050405020304" pitchFamily="18" charset="0"/>
                <a:cs typeface="Times New Roman" panose="02020603050405020304" pitchFamily="18" charset="0"/>
              </a:rPr>
              <a:t>DWBA</a:t>
            </a:r>
            <a:r>
              <a:rPr lang="en-US" sz="1600" b="1" dirty="0">
                <a:latin typeface="Times New Roman" panose="02020603050405020304" pitchFamily="18" charset="0"/>
                <a:cs typeface="Times New Roman" panose="02020603050405020304" pitchFamily="18" charset="0"/>
              </a:rPr>
              <a:t> </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value lies within the uncertainty bounds of the </a:t>
            </a:r>
            <a:r>
              <a:rPr kumimoji="0" lang="en-US" sz="16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NACRE-II</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compilation.</a:t>
            </a:r>
            <a:endParaRPr lang="en-US" dirty="0"/>
          </a:p>
        </p:txBody>
      </p:sp>
      <p:sp>
        <p:nvSpPr>
          <p:cNvPr id="7" name="TextBox 6">
            <a:extLst>
              <a:ext uri="{FF2B5EF4-FFF2-40B4-BE49-F238E27FC236}">
                <a16:creationId xmlns:a16="http://schemas.microsoft.com/office/drawing/2014/main" id="{001F1DFD-79E4-4BA3-9396-C1816FC005F8}"/>
              </a:ext>
            </a:extLst>
          </p:cNvPr>
          <p:cNvSpPr txBox="1"/>
          <p:nvPr/>
        </p:nvSpPr>
        <p:spPr>
          <a:xfrm>
            <a:off x="6452050" y="1260912"/>
            <a:ext cx="4772913" cy="1077218"/>
          </a:xfrm>
          <a:prstGeom prst="rect">
            <a:avLst/>
          </a:prstGeom>
          <a:blipFill>
            <a:blip r:embed="rId5"/>
            <a:tile tx="0" ty="0" sx="100000" sy="100000" flip="none" algn="tl"/>
          </a:blipFill>
        </p:spPr>
        <p:txBody>
          <a:bodyPr wrap="square">
            <a:spAutoFit/>
          </a:bodyPr>
          <a:lstStyle/>
          <a:p>
            <a:pPr algn="just"/>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In</a:t>
            </a:r>
            <a:r>
              <a:rPr lang="en-US" sz="1600" b="1" dirty="0">
                <a:solidFill>
                  <a:srgbClr val="FF0000"/>
                </a:solidFill>
                <a:latin typeface="Times New Roman" panose="02020603050405020304" pitchFamily="18" charset="0"/>
                <a:cs typeface="Times New Roman" panose="02020603050405020304" pitchFamily="18" charset="0"/>
              </a:rPr>
              <a:t> </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DWBA </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calculations, the </a:t>
            </a:r>
            <a:r>
              <a:rPr kumimoji="0" lang="en-US" sz="1600" b="1" i="0" u="none" strike="noStrike" kern="1200" cap="none" spc="0" normalizeH="0" baseline="0" noProof="0" dirty="0">
                <a:ln>
                  <a:noFill/>
                </a:ln>
                <a:solidFill>
                  <a:schemeClr val="accent4"/>
                </a:solidFill>
                <a:effectLst/>
                <a:uLnTx/>
                <a:uFillTx/>
                <a:latin typeface="Times New Roman" panose="02020603050405020304" pitchFamily="18" charset="0"/>
                <a:ea typeface="+mn-ea"/>
                <a:cs typeface="Times New Roman" panose="02020603050405020304" pitchFamily="18" charset="0"/>
              </a:rPr>
              <a:t>zero-range approximation </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has been adopted  (the interaction between the transferred particle and the core of the </a:t>
            </a:r>
            <a:r>
              <a:rPr kumimoji="0" lang="en-US" sz="1600" b="1"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ejectile</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endParaRPr lang="en-US" dirty="0"/>
          </a:p>
        </p:txBody>
      </p:sp>
      <p:sp>
        <p:nvSpPr>
          <p:cNvPr id="9" name="TextBox 8">
            <a:extLst>
              <a:ext uri="{FF2B5EF4-FFF2-40B4-BE49-F238E27FC236}">
                <a16:creationId xmlns:a16="http://schemas.microsoft.com/office/drawing/2014/main" id="{D1D1BBFE-DD62-4C11-9272-DE5635448972}"/>
              </a:ext>
            </a:extLst>
          </p:cNvPr>
          <p:cNvSpPr txBox="1"/>
          <p:nvPr/>
        </p:nvSpPr>
        <p:spPr>
          <a:xfrm>
            <a:off x="175469" y="5426369"/>
            <a:ext cx="6737896" cy="584775"/>
          </a:xfrm>
          <a:prstGeom prst="rect">
            <a:avLst/>
          </a:prstGeom>
          <a:gradFill>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gradFill>
        </p:spPr>
        <p:txBody>
          <a:bodyPr wrap="square">
            <a:spAutoFit/>
          </a:bodyPr>
          <a:lstStyle/>
          <a:p>
            <a:pPr lvl="0" algn="just">
              <a:defRPr/>
            </a:pP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 </a:t>
            </a:r>
            <a:r>
              <a:rPr kumimoji="0" lang="en-US" sz="16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red diamond </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symbol shows the present data points. </a:t>
            </a:r>
            <a:r>
              <a:rPr lang="en-US" sz="1600" b="1" kern="0" dirty="0">
                <a:solidFill>
                  <a:prstClr val="black"/>
                </a:solidFill>
                <a:latin typeface="Times New Roman" panose="02020603050405020304" pitchFamily="18" charset="0"/>
                <a:cs typeface="Times New Roman" panose="02020603050405020304" pitchFamily="18" charset="0"/>
              </a:rPr>
              <a:t>Horizontal errors originate from the uncertainty in energy loss at the target.</a:t>
            </a:r>
          </a:p>
        </p:txBody>
      </p:sp>
      <p:sp>
        <p:nvSpPr>
          <p:cNvPr id="10" name="Slide Number Placeholder 3">
            <a:extLst>
              <a:ext uri="{FF2B5EF4-FFF2-40B4-BE49-F238E27FC236}">
                <a16:creationId xmlns:a16="http://schemas.microsoft.com/office/drawing/2014/main" id="{09B313B4-EEF3-46FA-843E-0526DAFA28F9}"/>
              </a:ext>
            </a:extLst>
          </p:cNvPr>
          <p:cNvSpPr txBox="1">
            <a:spLocks/>
          </p:cNvSpPr>
          <p:nvPr/>
        </p:nvSpPr>
        <p:spPr>
          <a:xfrm>
            <a:off x="9273331"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5F8E8F-E5F5-45AA-9AD4-C831C5AC1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F05CA85B-722B-41F4-AC52-43EAE0656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1000" y="812997"/>
            <a:ext cx="5715000" cy="4305300"/>
          </a:xfrm>
          <a:prstGeom prst="rect">
            <a:avLst/>
          </a:prstGeom>
        </p:spPr>
      </p:pic>
      <p:sp>
        <p:nvSpPr>
          <p:cNvPr id="13" name="TextBox 29">
            <a:extLst>
              <a:ext uri="{FF2B5EF4-FFF2-40B4-BE49-F238E27FC236}">
                <a16:creationId xmlns:a16="http://schemas.microsoft.com/office/drawing/2014/main" id="{516C25C9-FA12-4B9C-B379-F4BE9ECA6E74}"/>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spTree>
    <p:extLst>
      <p:ext uri="{BB962C8B-B14F-4D97-AF65-F5344CB8AC3E}">
        <p14:creationId xmlns:p14="http://schemas.microsoft.com/office/powerpoint/2010/main" val="3011810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56" descr="Logo IFIN-HH"/>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056176" y="58225"/>
            <a:ext cx="751981" cy="75198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7B4FEA66-72A2-49DD-ABC5-4203242F86BD}"/>
              </a:ext>
            </a:extLst>
          </p:cNvPr>
          <p:cNvSpPr>
            <a:spLocks noGrp="1"/>
          </p:cNvSpPr>
          <p:nvPr>
            <p:ph type="title"/>
          </p:nvPr>
        </p:nvSpPr>
        <p:spPr>
          <a:xfrm>
            <a:off x="3415687" y="232360"/>
            <a:ext cx="2995871" cy="495155"/>
          </a:xfrm>
        </p:spPr>
        <p:txBody>
          <a:bodyPr/>
          <a:lstStyle/>
          <a:p>
            <a:r>
              <a:rPr lang="en-US" dirty="0"/>
              <a:t>Reaction rates</a:t>
            </a:r>
          </a:p>
        </p:txBody>
      </p:sp>
      <p:sp>
        <p:nvSpPr>
          <p:cNvPr id="8" name="TextBox 7">
            <a:extLst>
              <a:ext uri="{FF2B5EF4-FFF2-40B4-BE49-F238E27FC236}">
                <a16:creationId xmlns:a16="http://schemas.microsoft.com/office/drawing/2014/main" id="{60640F74-4131-4BE0-BDD4-C937E8520D49}"/>
              </a:ext>
            </a:extLst>
          </p:cNvPr>
          <p:cNvSpPr txBox="1"/>
          <p:nvPr/>
        </p:nvSpPr>
        <p:spPr>
          <a:xfrm>
            <a:off x="6735951" y="1972221"/>
            <a:ext cx="5316199" cy="2339102"/>
          </a:xfrm>
          <a:prstGeom prst="rect">
            <a:avLst/>
          </a:prstGeom>
          <a:blipFill>
            <a:blip r:embed="rId5"/>
            <a:tile tx="0" ty="0" sx="100000" sy="100000" flip="none" algn="tl"/>
          </a:blipFill>
        </p:spPr>
        <p:txBody>
          <a:bodyPr wrap="square">
            <a:spAutoFit/>
          </a:bodyPr>
          <a:lstStyle/>
          <a:p>
            <a:pPr marL="285750" indent="-285750" algn="just">
              <a:buFont typeface="Arial" panose="020B0604020202020204" pitchFamily="34" charset="0"/>
              <a:buChar char="•"/>
            </a:pP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The </a:t>
            </a:r>
            <a:r>
              <a:rPr kumimoji="0" lang="en-US" sz="1600" b="1" i="0" u="none" strike="noStrike" kern="1200" cap="none" spc="0" normalizeH="0" baseline="3000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7</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Li(p,</a:t>
            </a:r>
            <a:r>
              <a:rPr kumimoji="0" lang="el-GR"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α)</a:t>
            </a:r>
            <a:r>
              <a:rPr kumimoji="0" lang="el-GR" sz="1600" b="1" i="0" u="none" strike="noStrike" kern="1200" cap="none" spc="0" normalizeH="0" baseline="3000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4</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e reaction rates at </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0.001≤T9≤10 </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are calculated using the present </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DWBA-predicted</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cross-sections and available experimental data </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1600" b="1" i="0" u="none" strike="noStrike" kern="1200" cap="none" spc="0" normalizeH="0" baseline="0" noProof="0" dirty="0" err="1">
                <a:ln>
                  <a:noFill/>
                </a:ln>
                <a:solidFill>
                  <a:schemeClr val="accent2"/>
                </a:solidFill>
                <a:effectLst/>
                <a:uLnTx/>
                <a:uFillTx/>
                <a:latin typeface="Times New Roman" panose="02020603050405020304" pitchFamily="18" charset="0"/>
                <a:ea typeface="+mn-ea"/>
                <a:cs typeface="Times New Roman" panose="02020603050405020304" pitchFamily="18" charset="0"/>
              </a:rPr>
              <a:t>Nucl</a:t>
            </a:r>
            <a:r>
              <a:rPr kumimoji="0" lang="en-US" sz="1600" b="1" i="0" u="none" strike="noStrike" kern="1200" cap="none" spc="0" normalizeH="0" baseline="0" noProof="0" dirty="0">
                <a:ln>
                  <a:noFill/>
                </a:ln>
                <a:solidFill>
                  <a:schemeClr val="accent2"/>
                </a:solidFill>
                <a:effectLst/>
                <a:uLnTx/>
                <a:uFillTx/>
                <a:latin typeface="Times New Roman" panose="02020603050405020304" pitchFamily="18" charset="0"/>
                <a:ea typeface="+mn-ea"/>
                <a:cs typeface="Times New Roman" panose="02020603050405020304" pitchFamily="18" charset="0"/>
              </a:rPr>
              <a:t>. Phys. 33, 449 (1962)</a:t>
            </a:r>
            <a:r>
              <a:rPr lang="en-US" sz="1600" b="1" dirty="0">
                <a:solidFill>
                  <a:schemeClr val="accent2"/>
                </a:solidFill>
                <a:latin typeface="Times New Roman" panose="02020603050405020304" pitchFamily="18" charset="0"/>
                <a:cs typeface="Times New Roman" panose="02020603050405020304" pitchFamily="18" charset="0"/>
              </a:rPr>
              <a:t>,</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Nucl</a:t>
            </a:r>
            <a:r>
              <a:rPr kumimoji="0" lang="en-US" sz="1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Phys. 60, 588 (1964) </a:t>
            </a:r>
            <a:r>
              <a:rPr kumimoji="0" lang="en-US" sz="16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and </a:t>
            </a:r>
            <a:r>
              <a:rPr kumimoji="0" lang="en-US" sz="16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Nucl</a:t>
            </a:r>
            <a:r>
              <a:rPr kumimoji="0" lang="en-US" sz="16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Instrum</a:t>
            </a:r>
            <a:r>
              <a:rPr kumimoji="0" lang="en-US" sz="16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Methods Phys. Res. Sect. B 267, 478 (2009)</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below and above </a:t>
            </a:r>
            <a:r>
              <a:rPr kumimoji="0" lang="en-US" sz="1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Ecm</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≃0.9 MeV</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respectively.</a:t>
            </a:r>
          </a:p>
          <a:p>
            <a:pPr algn="just"/>
            <a:endPar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a:p>
            <a:pPr marL="285750" indent="-285750" algn="just">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 It was found that the present DWBA prediction results in </a:t>
            </a:r>
            <a:r>
              <a:rPr lang="en-US" sz="1600" b="1" dirty="0">
                <a:solidFill>
                  <a:srgbClr val="FF0000"/>
                </a:solidFill>
                <a:latin typeface="Times New Roman" panose="02020603050405020304" pitchFamily="18" charset="0"/>
                <a:cs typeface="Times New Roman" panose="02020603050405020304" pitchFamily="18" charset="0"/>
              </a:rPr>
              <a:t>5%–25% </a:t>
            </a:r>
            <a:r>
              <a:rPr lang="en-US" sz="1600" b="1" dirty="0">
                <a:latin typeface="Times New Roman" panose="02020603050405020304" pitchFamily="18" charset="0"/>
                <a:cs typeface="Times New Roman" panose="02020603050405020304" pitchFamily="18" charset="0"/>
              </a:rPr>
              <a:t>difference in reaction rate below </a:t>
            </a:r>
            <a:r>
              <a:rPr lang="en-US" sz="1600" b="1" dirty="0">
                <a:solidFill>
                  <a:srgbClr val="FF0000"/>
                </a:solidFill>
                <a:latin typeface="Times New Roman" panose="02020603050405020304" pitchFamily="18" charset="0"/>
                <a:cs typeface="Times New Roman" panose="02020603050405020304" pitchFamily="18" charset="0"/>
              </a:rPr>
              <a:t>T9 = 0.2. </a:t>
            </a:r>
            <a:endParaRPr lang="en-US" sz="1600" dirty="0"/>
          </a:p>
        </p:txBody>
      </p:sp>
      <p:sp>
        <p:nvSpPr>
          <p:cNvPr id="7" name="TextBox 6">
            <a:extLst>
              <a:ext uri="{FF2B5EF4-FFF2-40B4-BE49-F238E27FC236}">
                <a16:creationId xmlns:a16="http://schemas.microsoft.com/office/drawing/2014/main" id="{2D936EBB-4DD7-4BA7-8916-AA170FF36AB2}"/>
              </a:ext>
            </a:extLst>
          </p:cNvPr>
          <p:cNvSpPr txBox="1"/>
          <p:nvPr/>
        </p:nvSpPr>
        <p:spPr>
          <a:xfrm>
            <a:off x="344245" y="1086519"/>
            <a:ext cx="1151068" cy="369332"/>
          </a:xfrm>
          <a:prstGeom prst="rect">
            <a:avLst/>
          </a:prstGeom>
          <a:solidFill>
            <a:schemeClr val="bg1"/>
          </a:solidFill>
        </p:spPr>
        <p:txBody>
          <a:bodyPr wrap="square" rtlCol="0">
            <a:spAutoFit/>
          </a:bodyPr>
          <a:lstStyle/>
          <a:p>
            <a:endParaRPr lang="en-US" dirty="0"/>
          </a:p>
        </p:txBody>
      </p:sp>
      <p:sp>
        <p:nvSpPr>
          <p:cNvPr id="10" name="Slide Number Placeholder 3">
            <a:extLst>
              <a:ext uri="{FF2B5EF4-FFF2-40B4-BE49-F238E27FC236}">
                <a16:creationId xmlns:a16="http://schemas.microsoft.com/office/drawing/2014/main" id="{BB687E5D-004C-4B37-9C52-684B7E7EA6D7}"/>
              </a:ext>
            </a:extLst>
          </p:cNvPr>
          <p:cNvSpPr txBox="1">
            <a:spLocks/>
          </p:cNvSpPr>
          <p:nvPr/>
        </p:nvSpPr>
        <p:spPr>
          <a:xfrm>
            <a:off x="9273331"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5F8E8F-E5F5-45AA-9AD4-C831C5AC1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C35FAB96-A248-4D3B-8F06-7F79C2A968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574" y="870666"/>
            <a:ext cx="6657975" cy="3981450"/>
          </a:xfrm>
          <a:prstGeom prst="rect">
            <a:avLst/>
          </a:prstGeom>
        </p:spPr>
      </p:pic>
      <p:sp>
        <p:nvSpPr>
          <p:cNvPr id="12" name="TextBox 11">
            <a:extLst>
              <a:ext uri="{FF2B5EF4-FFF2-40B4-BE49-F238E27FC236}">
                <a16:creationId xmlns:a16="http://schemas.microsoft.com/office/drawing/2014/main" id="{7E4D4A9D-55F6-4F09-AC86-D0887972ABD8}"/>
              </a:ext>
            </a:extLst>
          </p:cNvPr>
          <p:cNvSpPr txBox="1"/>
          <p:nvPr/>
        </p:nvSpPr>
        <p:spPr>
          <a:xfrm>
            <a:off x="378700" y="4884390"/>
            <a:ext cx="6386850" cy="107721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ratio of the </a:t>
            </a:r>
            <a:r>
              <a:rPr kumimoji="0" lang="en-US" sz="1600" b="1" i="0" u="none" strike="noStrike" kern="1200" cap="none" spc="0" normalizeH="0" baseline="3000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7</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Li(p,</a:t>
            </a:r>
            <a:r>
              <a:rPr kumimoji="0" lang="el-GR"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α)</a:t>
            </a:r>
            <a:r>
              <a:rPr kumimoji="0" lang="el-GR" sz="1600" b="1" i="0" u="none" strike="noStrike" kern="1200" cap="none" spc="0" normalizeH="0" baseline="3000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4</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He</a:t>
            </a: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reaction rates calculated from </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DWBA </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fitting</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plus</a:t>
            </a: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experimental data </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16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Nucl</a:t>
            </a:r>
            <a:r>
              <a:rPr kumimoji="0" lang="en-US" sz="16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Phys. 33, 449 (1962),</a:t>
            </a: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Nucl</a:t>
            </a:r>
            <a:r>
              <a:rPr kumimoji="0" lang="en-US" sz="1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Phys. 60, 588 (1964) </a:t>
            </a:r>
            <a:r>
              <a:rPr kumimoji="0" lang="en-US" sz="16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and </a:t>
            </a:r>
            <a:r>
              <a:rPr kumimoji="0" lang="en-US" sz="16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Nucl</a:t>
            </a:r>
            <a:r>
              <a:rPr kumimoji="0" lang="en-US" sz="16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70C0"/>
                </a:solidFill>
                <a:effectLst/>
                <a:uLnTx/>
                <a:uFillTx/>
                <a:latin typeface="Times New Roman" panose="02020603050405020304" pitchFamily="18" charset="0"/>
                <a:ea typeface="+mn-ea"/>
                <a:cs typeface="Times New Roman" panose="02020603050405020304" pitchFamily="18" charset="0"/>
              </a:rPr>
              <a:t>Instrum</a:t>
            </a:r>
            <a:r>
              <a:rPr kumimoji="0" lang="en-US" sz="16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Methods Phys. Res. Sect. B 267, 478 (2009)</a:t>
            </a: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to those calculated without DWBA results</a:t>
            </a: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1600" b="1" i="0" u="none" strike="noStrike" kern="1200" cap="none" spc="0" normalizeH="0" baseline="0" noProof="0" dirty="0">
              <a:ln>
                <a:noFill/>
              </a:ln>
              <a:solidFill>
                <a:srgbClr val="FF7005"/>
              </a:solidFill>
              <a:effectLst/>
              <a:uLnTx/>
              <a:uFillTx/>
              <a:latin typeface="Times New Roman" panose="02020603050405020304" pitchFamily="18" charset="0"/>
              <a:ea typeface="+mn-ea"/>
              <a:cs typeface="Times New Roman" panose="02020603050405020304" pitchFamily="18" charset="0"/>
            </a:endParaRPr>
          </a:p>
        </p:txBody>
      </p:sp>
      <p:sp>
        <p:nvSpPr>
          <p:cNvPr id="13" name="TextBox 29">
            <a:extLst>
              <a:ext uri="{FF2B5EF4-FFF2-40B4-BE49-F238E27FC236}">
                <a16:creationId xmlns:a16="http://schemas.microsoft.com/office/drawing/2014/main" id="{F6EF5147-2FC8-43D0-B4CF-59DB63239D0F}"/>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spTree>
    <p:extLst>
      <p:ext uri="{BB962C8B-B14F-4D97-AF65-F5344CB8AC3E}">
        <p14:creationId xmlns:p14="http://schemas.microsoft.com/office/powerpoint/2010/main" val="1814248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A4CAE2-BE18-4B59-9B60-8E0791E9E284}"/>
              </a:ext>
            </a:extLst>
          </p:cNvPr>
          <p:cNvSpPr>
            <a:spLocks noGrp="1"/>
          </p:cNvSpPr>
          <p:nvPr>
            <p:ph type="title"/>
          </p:nvPr>
        </p:nvSpPr>
        <p:spPr/>
        <p:txBody>
          <a:bodyPr/>
          <a:lstStyle/>
          <a:p>
            <a:endParaRPr lang="en-US"/>
          </a:p>
        </p:txBody>
      </p:sp>
      <p:sp>
        <p:nvSpPr>
          <p:cNvPr id="4" name="TextBox 29">
            <a:extLst>
              <a:ext uri="{FF2B5EF4-FFF2-40B4-BE49-F238E27FC236}">
                <a16:creationId xmlns:a16="http://schemas.microsoft.com/office/drawing/2014/main" id="{D3626BD1-D7EA-40A4-8102-6CF9C3C03BFB}"/>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pic>
        <p:nvPicPr>
          <p:cNvPr id="6" name="Picture 5">
            <a:extLst>
              <a:ext uri="{FF2B5EF4-FFF2-40B4-BE49-F238E27FC236}">
                <a16:creationId xmlns:a16="http://schemas.microsoft.com/office/drawing/2014/main" id="{A307845D-92E7-4C48-94A1-89B497A9F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6963" y="751279"/>
            <a:ext cx="8970227" cy="5487050"/>
          </a:xfrm>
          <a:prstGeom prst="rect">
            <a:avLst/>
          </a:prstGeom>
        </p:spPr>
      </p:pic>
    </p:spTree>
    <p:extLst>
      <p:ext uri="{BB962C8B-B14F-4D97-AF65-F5344CB8AC3E}">
        <p14:creationId xmlns:p14="http://schemas.microsoft.com/office/powerpoint/2010/main" val="1399753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01FE60-4141-4DE9-9C7B-19E64FCD7F3C}"/>
              </a:ext>
            </a:extLst>
          </p:cNvPr>
          <p:cNvSpPr>
            <a:spLocks noGrp="1"/>
          </p:cNvSpPr>
          <p:nvPr>
            <p:ph type="title"/>
          </p:nvPr>
        </p:nvSpPr>
        <p:spPr>
          <a:xfrm>
            <a:off x="246529" y="178572"/>
            <a:ext cx="7667297" cy="495155"/>
          </a:xfrm>
        </p:spPr>
        <p:txBody>
          <a:bodyPr>
            <a:normAutofit/>
          </a:bodyPr>
          <a:lstStyle/>
          <a:p>
            <a:r>
              <a:rPr lang="en" sz="2000" baseline="30000" dirty="0">
                <a:solidFill>
                  <a:srgbClr val="FFFF00"/>
                </a:solidFill>
                <a:latin typeface="Times"/>
                <a:ea typeface="Times"/>
                <a:cs typeface="Times"/>
                <a:sym typeface="Times"/>
              </a:rPr>
              <a:t>6</a:t>
            </a:r>
            <a:r>
              <a:rPr lang="en" sz="2000" dirty="0">
                <a:solidFill>
                  <a:srgbClr val="FFFF00"/>
                </a:solidFill>
                <a:latin typeface="Times"/>
                <a:ea typeface="Times"/>
                <a:cs typeface="Times"/>
                <a:sym typeface="Times"/>
              </a:rPr>
              <a:t>Li(p,α)</a:t>
            </a:r>
            <a:r>
              <a:rPr lang="en" sz="2000" baseline="30000" dirty="0">
                <a:solidFill>
                  <a:srgbClr val="FFFF00"/>
                </a:solidFill>
                <a:latin typeface="Times"/>
                <a:ea typeface="Times"/>
                <a:cs typeface="Times"/>
                <a:sym typeface="Times"/>
              </a:rPr>
              <a:t>3</a:t>
            </a:r>
            <a:r>
              <a:rPr lang="en" sz="2000" dirty="0">
                <a:solidFill>
                  <a:srgbClr val="FFFF00"/>
                </a:solidFill>
                <a:latin typeface="Times"/>
                <a:ea typeface="Times"/>
                <a:cs typeface="Times"/>
                <a:sym typeface="Times"/>
              </a:rPr>
              <a:t>He</a:t>
            </a:r>
            <a:r>
              <a:rPr lang="en" sz="2000" dirty="0">
                <a:solidFill>
                  <a:srgbClr val="FFFFFF"/>
                </a:solidFill>
                <a:latin typeface="Times"/>
                <a:ea typeface="Times"/>
                <a:cs typeface="Times"/>
                <a:sym typeface="Times"/>
              </a:rPr>
              <a:t> reaction measurement using the ELISSA array</a:t>
            </a:r>
            <a:endParaRPr lang="en-US" sz="2000" dirty="0"/>
          </a:p>
        </p:txBody>
      </p:sp>
      <p:sp>
        <p:nvSpPr>
          <p:cNvPr id="4" name="TextBox 29">
            <a:extLst>
              <a:ext uri="{FF2B5EF4-FFF2-40B4-BE49-F238E27FC236}">
                <a16:creationId xmlns:a16="http://schemas.microsoft.com/office/drawing/2014/main" id="{E3715302-5A0C-4706-9BB5-05AA7F52ACAC}"/>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sp>
        <p:nvSpPr>
          <p:cNvPr id="5" name="TextBox 4">
            <a:extLst>
              <a:ext uri="{FF2B5EF4-FFF2-40B4-BE49-F238E27FC236}">
                <a16:creationId xmlns:a16="http://schemas.microsoft.com/office/drawing/2014/main" id="{DA81C6ED-AEF3-490A-82A6-17C2640425B8}"/>
              </a:ext>
            </a:extLst>
          </p:cNvPr>
          <p:cNvSpPr txBox="1"/>
          <p:nvPr/>
        </p:nvSpPr>
        <p:spPr>
          <a:xfrm>
            <a:off x="268941" y="905703"/>
            <a:ext cx="11676530" cy="369332"/>
          </a:xfrm>
          <a:prstGeom prst="rect">
            <a:avLst/>
          </a:prstGeom>
          <a:gradFill>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gradFill>
        </p:spPr>
        <p:txBody>
          <a:bodyPr wrap="square">
            <a:spAutoFit/>
          </a:bodyPr>
          <a:lstStyle/>
          <a:p>
            <a:pPr algn="ctr"/>
            <a:r>
              <a:rPr lang="en-US" b="1" dirty="0">
                <a:solidFill>
                  <a:prstClr val="black"/>
                </a:solidFill>
                <a:latin typeface="Times New Roman" panose="02020603050405020304" pitchFamily="18" charset="0"/>
                <a:cs typeface="Times New Roman" panose="02020603050405020304" pitchFamily="18" charset="0"/>
              </a:rPr>
              <a:t>We have also successfully measured the </a:t>
            </a:r>
            <a:r>
              <a:rPr lang="en-US" b="1" baseline="30000" dirty="0">
                <a:solidFill>
                  <a:srgbClr val="FF0000"/>
                </a:solidFill>
                <a:latin typeface="Times New Roman" panose="02020603050405020304" pitchFamily="18" charset="0"/>
                <a:ea typeface="Times New Roman" panose="02020603050405020304" pitchFamily="18" charset="0"/>
              </a:rPr>
              <a:t>6</a:t>
            </a:r>
            <a:r>
              <a:rPr lang="en-US" b="1" dirty="0">
                <a:solidFill>
                  <a:srgbClr val="FF0000"/>
                </a:solidFill>
                <a:latin typeface="Times New Roman" panose="02020603050405020304" pitchFamily="18" charset="0"/>
                <a:ea typeface="Times New Roman" panose="02020603050405020304" pitchFamily="18" charset="0"/>
              </a:rPr>
              <a:t>Li(p, α)</a:t>
            </a:r>
            <a:r>
              <a:rPr lang="en-US" b="1" baseline="30000" dirty="0">
                <a:solidFill>
                  <a:srgbClr val="FF0000"/>
                </a:solidFill>
                <a:latin typeface="Times New Roman" panose="02020603050405020304" pitchFamily="18" charset="0"/>
                <a:ea typeface="Times New Roman" panose="02020603050405020304" pitchFamily="18" charset="0"/>
              </a:rPr>
              <a:t>3</a:t>
            </a:r>
            <a:r>
              <a:rPr lang="en-US" b="1" dirty="0">
                <a:solidFill>
                  <a:srgbClr val="FF0000"/>
                </a:solidFill>
                <a:latin typeface="Times New Roman" panose="02020603050405020304" pitchFamily="18" charset="0"/>
                <a:ea typeface="Times New Roman" panose="02020603050405020304" pitchFamily="18" charset="0"/>
              </a:rPr>
              <a:t>He</a:t>
            </a:r>
            <a:r>
              <a:rPr lang="en-US"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reactions at </a:t>
            </a:r>
            <a:r>
              <a:rPr lang="en-US" b="1" dirty="0">
                <a:solidFill>
                  <a:prstClr val="black"/>
                </a:solidFill>
                <a:latin typeface="Times New Roman" panose="02020603050405020304" pitchFamily="18" charset="0"/>
                <a:cs typeface="Times New Roman" panose="02020603050405020304" pitchFamily="18" charset="0"/>
              </a:rPr>
              <a:t>9, 5, 3, and </a:t>
            </a:r>
            <a:r>
              <a:rPr lang="en-US" b="1" dirty="0">
                <a:solidFill>
                  <a:srgbClr val="FF0000"/>
                </a:solidFill>
                <a:latin typeface="Times New Roman" panose="02020603050405020304" pitchFamily="18" charset="0"/>
                <a:cs typeface="Times New Roman" panose="02020603050405020304" pitchFamily="18" charset="0"/>
              </a:rPr>
              <a:t>1</a:t>
            </a:r>
            <a:r>
              <a:rPr lang="en-US" b="1" dirty="0">
                <a:solidFill>
                  <a:prstClr val="black"/>
                </a:solidFill>
                <a:latin typeface="Times New Roman" panose="02020603050405020304" pitchFamily="18" charset="0"/>
                <a:cs typeface="Times New Roman" panose="02020603050405020304" pitchFamily="18" charset="0"/>
              </a:rPr>
              <a:t> MeV (</a:t>
            </a:r>
            <a:r>
              <a:rPr lang="en-US" b="1" dirty="0" err="1">
                <a:solidFill>
                  <a:prstClr val="black"/>
                </a:solidFill>
                <a:latin typeface="Times New Roman" panose="02020603050405020304" pitchFamily="18" charset="0"/>
                <a:cs typeface="Times New Roman" panose="02020603050405020304" pitchFamily="18" charset="0"/>
              </a:rPr>
              <a:t>E</a:t>
            </a:r>
            <a:r>
              <a:rPr lang="en-US" b="1" baseline="-25000" dirty="0" err="1">
                <a:solidFill>
                  <a:prstClr val="black"/>
                </a:solidFill>
                <a:latin typeface="Times New Roman" panose="02020603050405020304" pitchFamily="18" charset="0"/>
                <a:cs typeface="Times New Roman" panose="02020603050405020304" pitchFamily="18" charset="0"/>
              </a:rPr>
              <a:t>lab</a:t>
            </a:r>
            <a:r>
              <a:rPr lang="en-US" b="1" dirty="0">
                <a:solidFill>
                  <a:prstClr val="black"/>
                </a:solidFill>
                <a:latin typeface="Times New Roman" panose="02020603050405020304" pitchFamily="18" charset="0"/>
                <a:cs typeface="Times New Roman" panose="02020603050405020304" pitchFamily="18" charset="0"/>
              </a:rPr>
              <a:t>) energies with a CH</a:t>
            </a:r>
            <a:r>
              <a:rPr lang="en-US" b="1" baseline="-25000" dirty="0">
                <a:solidFill>
                  <a:prstClr val="black"/>
                </a:solidFill>
                <a:latin typeface="Times New Roman" panose="02020603050405020304" pitchFamily="18" charset="0"/>
                <a:cs typeface="Times New Roman" panose="02020603050405020304" pitchFamily="18" charset="0"/>
              </a:rPr>
              <a:t>2</a:t>
            </a:r>
            <a:r>
              <a:rPr lang="en-US" b="1" dirty="0">
                <a:solidFill>
                  <a:prstClr val="black"/>
                </a:solidFill>
                <a:latin typeface="Times New Roman" panose="02020603050405020304" pitchFamily="18" charset="0"/>
                <a:cs typeface="Times New Roman" panose="02020603050405020304" pitchFamily="18" charset="0"/>
              </a:rPr>
              <a:t> target. </a:t>
            </a:r>
          </a:p>
        </p:txBody>
      </p:sp>
      <p:pic>
        <p:nvPicPr>
          <p:cNvPr id="6" name="Google Shape;374;p37">
            <a:extLst>
              <a:ext uri="{FF2B5EF4-FFF2-40B4-BE49-F238E27FC236}">
                <a16:creationId xmlns:a16="http://schemas.microsoft.com/office/drawing/2014/main" id="{B6C9F8E2-A248-4B4E-9923-5070C74DAFDA}"/>
              </a:ext>
            </a:extLst>
          </p:cNvPr>
          <p:cNvPicPr preferRelativeResize="0"/>
          <p:nvPr/>
        </p:nvPicPr>
        <p:blipFill>
          <a:blip r:embed="rId2">
            <a:alphaModFix/>
          </a:blip>
          <a:stretch>
            <a:fillRect/>
          </a:stretch>
        </p:blipFill>
        <p:spPr>
          <a:xfrm>
            <a:off x="2882603" y="1359094"/>
            <a:ext cx="3227400" cy="2420550"/>
          </a:xfrm>
          <a:prstGeom prst="rect">
            <a:avLst/>
          </a:prstGeom>
          <a:noFill/>
          <a:ln>
            <a:noFill/>
          </a:ln>
        </p:spPr>
      </p:pic>
      <p:pic>
        <p:nvPicPr>
          <p:cNvPr id="7" name="Google Shape;376;p37">
            <a:extLst>
              <a:ext uri="{FF2B5EF4-FFF2-40B4-BE49-F238E27FC236}">
                <a16:creationId xmlns:a16="http://schemas.microsoft.com/office/drawing/2014/main" id="{6458760E-7E90-41F0-97D3-AB58E61E940E}"/>
              </a:ext>
            </a:extLst>
          </p:cNvPr>
          <p:cNvPicPr preferRelativeResize="0"/>
          <p:nvPr/>
        </p:nvPicPr>
        <p:blipFill>
          <a:blip r:embed="rId3">
            <a:alphaModFix/>
          </a:blip>
          <a:stretch>
            <a:fillRect/>
          </a:stretch>
        </p:blipFill>
        <p:spPr>
          <a:xfrm>
            <a:off x="246529" y="1289137"/>
            <a:ext cx="2636074" cy="2636074"/>
          </a:xfrm>
          <a:prstGeom prst="rect">
            <a:avLst/>
          </a:prstGeom>
          <a:noFill/>
          <a:ln>
            <a:noFill/>
          </a:ln>
        </p:spPr>
      </p:pic>
      <p:pic>
        <p:nvPicPr>
          <p:cNvPr id="8" name="Google Shape;378;p37" title="blue.png">
            <a:extLst>
              <a:ext uri="{FF2B5EF4-FFF2-40B4-BE49-F238E27FC236}">
                <a16:creationId xmlns:a16="http://schemas.microsoft.com/office/drawing/2014/main" id="{2EF14999-6BC5-4DDF-A212-39076111EEA3}"/>
              </a:ext>
            </a:extLst>
          </p:cNvPr>
          <p:cNvPicPr preferRelativeResize="0"/>
          <p:nvPr/>
        </p:nvPicPr>
        <p:blipFill>
          <a:blip r:embed="rId4">
            <a:alphaModFix/>
          </a:blip>
          <a:stretch>
            <a:fillRect/>
          </a:stretch>
        </p:blipFill>
        <p:spPr>
          <a:xfrm>
            <a:off x="6402013" y="1477429"/>
            <a:ext cx="3023625" cy="2420551"/>
          </a:xfrm>
          <a:prstGeom prst="rect">
            <a:avLst/>
          </a:prstGeom>
          <a:noFill/>
          <a:ln>
            <a:noFill/>
          </a:ln>
        </p:spPr>
      </p:pic>
      <p:sp>
        <p:nvSpPr>
          <p:cNvPr id="9" name="Google Shape;377;p37">
            <a:extLst>
              <a:ext uri="{FF2B5EF4-FFF2-40B4-BE49-F238E27FC236}">
                <a16:creationId xmlns:a16="http://schemas.microsoft.com/office/drawing/2014/main" id="{DA13FE04-A87C-440B-98D6-D27516C54266}"/>
              </a:ext>
            </a:extLst>
          </p:cNvPr>
          <p:cNvSpPr txBox="1"/>
          <p:nvPr/>
        </p:nvSpPr>
        <p:spPr>
          <a:xfrm>
            <a:off x="9629413" y="1712072"/>
            <a:ext cx="2408394" cy="1261854"/>
          </a:xfrm>
          <a:prstGeom prst="rect">
            <a:avLst/>
          </a:prstGeom>
          <a:blipFill>
            <a:blip r:embed="rId5"/>
            <a:tile tx="0" ty="0" sx="100000" sy="100000" flip="none" algn="tl"/>
          </a:blip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 sz="1400" b="1" dirty="0">
                <a:solidFill>
                  <a:schemeClr val="dk1"/>
                </a:solidFill>
                <a:latin typeface="Times"/>
                <a:ea typeface="Times"/>
                <a:cs typeface="Times"/>
                <a:sym typeface="Times"/>
              </a:rPr>
              <a:t>The total cross-sections (</a:t>
            </a:r>
            <a:r>
              <a:rPr lang="en" sz="1400" b="1" dirty="0">
                <a:solidFill>
                  <a:srgbClr val="FF0000"/>
                </a:solidFill>
                <a:latin typeface="Times"/>
                <a:ea typeface="Times"/>
                <a:cs typeface="Times"/>
                <a:sym typeface="Times"/>
              </a:rPr>
              <a:t>σ</a:t>
            </a:r>
            <a:r>
              <a:rPr lang="en" sz="1400" b="1" baseline="-25000" dirty="0">
                <a:solidFill>
                  <a:srgbClr val="FF0000"/>
                </a:solidFill>
                <a:latin typeface="Times"/>
                <a:ea typeface="Times"/>
                <a:cs typeface="Times"/>
                <a:sym typeface="Times"/>
              </a:rPr>
              <a:t>total</a:t>
            </a:r>
            <a:r>
              <a:rPr lang="en" sz="1400" b="1" dirty="0">
                <a:solidFill>
                  <a:schemeClr val="dk1"/>
                </a:solidFill>
                <a:latin typeface="Times"/>
                <a:ea typeface="Times"/>
                <a:cs typeface="Times"/>
                <a:sym typeface="Times"/>
              </a:rPr>
              <a:t>) were obtained </a:t>
            </a:r>
            <a:r>
              <a:rPr lang="en-US" sz="1400" b="1" dirty="0">
                <a:solidFill>
                  <a:schemeClr val="dk1"/>
                </a:solidFill>
                <a:latin typeface="Times"/>
                <a:ea typeface="Times"/>
                <a:cs typeface="Times"/>
                <a:sym typeface="Times"/>
              </a:rPr>
              <a:t>using CRC (coupled-reaction channel) calculations with</a:t>
            </a:r>
            <a:r>
              <a:rPr lang="en" sz="1400" b="1" dirty="0">
                <a:solidFill>
                  <a:schemeClr val="dk1"/>
                </a:solidFill>
                <a:latin typeface="Times"/>
                <a:ea typeface="Times"/>
                <a:cs typeface="Times"/>
                <a:sym typeface="Times"/>
              </a:rPr>
              <a:t> the fresco code.</a:t>
            </a:r>
            <a:endParaRPr sz="1400" b="1" dirty="0">
              <a:solidFill>
                <a:schemeClr val="dk1"/>
              </a:solidFill>
              <a:latin typeface="Times"/>
              <a:ea typeface="Times"/>
              <a:cs typeface="Times"/>
              <a:sym typeface="Times"/>
            </a:endParaRPr>
          </a:p>
        </p:txBody>
      </p:sp>
      <p:grpSp>
        <p:nvGrpSpPr>
          <p:cNvPr id="12" name="Group 11">
            <a:extLst>
              <a:ext uri="{FF2B5EF4-FFF2-40B4-BE49-F238E27FC236}">
                <a16:creationId xmlns:a16="http://schemas.microsoft.com/office/drawing/2014/main" id="{B71B70B3-10D1-4551-A973-DB86E410C109}"/>
              </a:ext>
            </a:extLst>
          </p:cNvPr>
          <p:cNvGrpSpPr/>
          <p:nvPr/>
        </p:nvGrpSpPr>
        <p:grpSpPr>
          <a:xfrm>
            <a:off x="989708" y="3902137"/>
            <a:ext cx="3700631" cy="2582041"/>
            <a:chOff x="807148" y="3935528"/>
            <a:chExt cx="3474396" cy="2537452"/>
          </a:xfrm>
        </p:grpSpPr>
        <p:pic>
          <p:nvPicPr>
            <p:cNvPr id="10" name="Google Shape;385;p38" title="S-f3energies.png">
              <a:extLst>
                <a:ext uri="{FF2B5EF4-FFF2-40B4-BE49-F238E27FC236}">
                  <a16:creationId xmlns:a16="http://schemas.microsoft.com/office/drawing/2014/main" id="{689B314E-4C33-46C3-BF1F-A4F48D179803}"/>
                </a:ext>
              </a:extLst>
            </p:cNvPr>
            <p:cNvPicPr preferRelativeResize="0"/>
            <p:nvPr/>
          </p:nvPicPr>
          <p:blipFill>
            <a:blip r:embed="rId6">
              <a:alphaModFix/>
            </a:blip>
            <a:stretch>
              <a:fillRect/>
            </a:stretch>
          </p:blipFill>
          <p:spPr>
            <a:xfrm>
              <a:off x="807148" y="3935528"/>
              <a:ext cx="3474396" cy="2537452"/>
            </a:xfrm>
            <a:prstGeom prst="rect">
              <a:avLst/>
            </a:prstGeom>
            <a:noFill/>
            <a:ln>
              <a:noFill/>
            </a:ln>
          </p:spPr>
        </p:pic>
        <p:sp>
          <p:nvSpPr>
            <p:cNvPr id="11" name="TextBox 10">
              <a:extLst>
                <a:ext uri="{FF2B5EF4-FFF2-40B4-BE49-F238E27FC236}">
                  <a16:creationId xmlns:a16="http://schemas.microsoft.com/office/drawing/2014/main" id="{BE5FDC16-79B8-463F-ABC0-10FF45870402}"/>
                </a:ext>
              </a:extLst>
            </p:cNvPr>
            <p:cNvSpPr txBox="1"/>
            <p:nvPr/>
          </p:nvSpPr>
          <p:spPr>
            <a:xfrm>
              <a:off x="1871832" y="3982719"/>
              <a:ext cx="1473796" cy="172126"/>
            </a:xfrm>
            <a:prstGeom prst="rect">
              <a:avLst/>
            </a:prstGeom>
            <a:solidFill>
              <a:schemeClr val="bg1"/>
            </a:solidFill>
          </p:spPr>
          <p:txBody>
            <a:bodyPr wrap="square" rtlCol="0">
              <a:spAutoFit/>
            </a:bodyPr>
            <a:lstStyle/>
            <a:p>
              <a:endParaRPr lang="en-US" dirty="0"/>
            </a:p>
          </p:txBody>
        </p:sp>
      </p:grpSp>
      <p:sp>
        <p:nvSpPr>
          <p:cNvPr id="13" name="Google Shape;377;p37">
            <a:extLst>
              <a:ext uri="{FF2B5EF4-FFF2-40B4-BE49-F238E27FC236}">
                <a16:creationId xmlns:a16="http://schemas.microsoft.com/office/drawing/2014/main" id="{1884713D-639F-4B76-B4EE-69F9A6FEED96}"/>
              </a:ext>
            </a:extLst>
          </p:cNvPr>
          <p:cNvSpPr txBox="1"/>
          <p:nvPr/>
        </p:nvSpPr>
        <p:spPr>
          <a:xfrm>
            <a:off x="5555960" y="4945888"/>
            <a:ext cx="5504793" cy="400079"/>
          </a:xfrm>
          <a:prstGeom prst="rect">
            <a:avLst/>
          </a:prstGeom>
          <a:blipFill>
            <a:blip r:embed="rId5"/>
            <a:tile tx="0" ty="0" sx="100000" sy="100000" flip="none" algn="tl"/>
          </a:blipFill>
          <a:ln>
            <a:noFill/>
          </a:ln>
        </p:spPr>
        <p:txBody>
          <a:bodyPr spcFirstLastPara="1" wrap="square" lIns="91425" tIns="91425" rIns="91425" bIns="91425" anchor="t" anchorCtr="0">
            <a:spAutoFit/>
          </a:bodyPr>
          <a:lstStyle/>
          <a:p>
            <a:pPr lvl="0" algn="just"/>
            <a:r>
              <a:rPr lang="en" sz="1400" b="1" dirty="0">
                <a:solidFill>
                  <a:schemeClr val="dk1"/>
                </a:solidFill>
                <a:latin typeface="Times"/>
                <a:ea typeface="Times"/>
                <a:cs typeface="Times"/>
                <a:sym typeface="Times"/>
              </a:rPr>
              <a:t>Please see the poster presentation </a:t>
            </a:r>
            <a:r>
              <a:rPr lang="en-US" sz="1400" b="1" dirty="0">
                <a:solidFill>
                  <a:schemeClr val="dk1"/>
                </a:solidFill>
                <a:latin typeface="Times"/>
                <a:ea typeface="Times"/>
                <a:cs typeface="Times"/>
                <a:sym typeface="Times"/>
              </a:rPr>
              <a:t>by </a:t>
            </a:r>
            <a:r>
              <a:rPr lang="en-US" sz="1400" b="1" dirty="0">
                <a:solidFill>
                  <a:srgbClr val="FF0000"/>
                </a:solidFill>
                <a:latin typeface="Times"/>
                <a:ea typeface="Times"/>
                <a:cs typeface="Times"/>
                <a:sym typeface="Times"/>
              </a:rPr>
              <a:t>Ms. Ana </a:t>
            </a:r>
            <a:r>
              <a:rPr lang="en-US" sz="1400" b="1" dirty="0" err="1">
                <a:solidFill>
                  <a:srgbClr val="FF0000"/>
                </a:solidFill>
                <a:latin typeface="Times"/>
                <a:ea typeface="Times"/>
                <a:cs typeface="Times"/>
                <a:sym typeface="Times"/>
              </a:rPr>
              <a:t>Lupoae</a:t>
            </a:r>
            <a:r>
              <a:rPr lang="en-US" sz="1400" b="1" dirty="0">
                <a:solidFill>
                  <a:srgbClr val="FF0000"/>
                </a:solidFill>
                <a:latin typeface="Times"/>
                <a:ea typeface="Times"/>
                <a:cs typeface="Times"/>
                <a:sym typeface="Times"/>
              </a:rPr>
              <a:t> </a:t>
            </a:r>
            <a:r>
              <a:rPr lang="en-US" sz="1400" b="1" dirty="0">
                <a:solidFill>
                  <a:schemeClr val="dk1"/>
                </a:solidFill>
                <a:latin typeface="Times"/>
                <a:ea typeface="Times"/>
                <a:cs typeface="Times"/>
                <a:sym typeface="Times"/>
              </a:rPr>
              <a:t>on 08/09/206.</a:t>
            </a:r>
            <a:r>
              <a:rPr lang="en" sz="1400" b="1" dirty="0">
                <a:solidFill>
                  <a:schemeClr val="dk1"/>
                </a:solidFill>
                <a:latin typeface="Times"/>
                <a:ea typeface="Times"/>
                <a:cs typeface="Times"/>
                <a:sym typeface="Times"/>
              </a:rPr>
              <a:t> </a:t>
            </a:r>
            <a:endParaRPr sz="1400" b="1" dirty="0">
              <a:solidFill>
                <a:schemeClr val="dk1"/>
              </a:solidFill>
              <a:latin typeface="Times"/>
              <a:ea typeface="Times"/>
              <a:cs typeface="Times"/>
              <a:sym typeface="Times"/>
            </a:endParaRPr>
          </a:p>
        </p:txBody>
      </p:sp>
    </p:spTree>
    <p:extLst>
      <p:ext uri="{BB962C8B-B14F-4D97-AF65-F5344CB8AC3E}">
        <p14:creationId xmlns:p14="http://schemas.microsoft.com/office/powerpoint/2010/main" val="3453291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56" descr="Logo IFIN-HH"/>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056176" y="58225"/>
            <a:ext cx="751981" cy="75198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7B4FEA66-72A2-49DD-ABC5-4203242F86BD}"/>
              </a:ext>
            </a:extLst>
          </p:cNvPr>
          <p:cNvSpPr>
            <a:spLocks noGrp="1"/>
          </p:cNvSpPr>
          <p:nvPr>
            <p:ph type="title"/>
          </p:nvPr>
        </p:nvSpPr>
        <p:spPr/>
        <p:txBody>
          <a:bodyPr>
            <a:normAutofit fontScale="90000"/>
          </a:bodyPr>
          <a:lstStyle/>
          <a:p>
            <a:r>
              <a:rPr lang="en-US" dirty="0"/>
              <a:t>Recent measurements with ELISSA: </a:t>
            </a:r>
            <a:r>
              <a:rPr lang="en-US" baseline="30000" dirty="0"/>
              <a:t>11</a:t>
            </a:r>
            <a:r>
              <a:rPr lang="en-US" dirty="0"/>
              <a:t>B(p,</a:t>
            </a:r>
            <a:r>
              <a:rPr lang="el-GR" dirty="0"/>
              <a:t>α</a:t>
            </a:r>
            <a:r>
              <a:rPr lang="en-US" dirty="0"/>
              <a:t>)αα</a:t>
            </a:r>
          </a:p>
        </p:txBody>
      </p:sp>
      <p:pic>
        <p:nvPicPr>
          <p:cNvPr id="2" name="Picture 1">
            <a:extLst>
              <a:ext uri="{FF2B5EF4-FFF2-40B4-BE49-F238E27FC236}">
                <a16:creationId xmlns:a16="http://schemas.microsoft.com/office/drawing/2014/main" id="{7E5AF49C-538D-4B43-8A3C-F696BA1F3C8E}"/>
              </a:ext>
            </a:extLst>
          </p:cNvPr>
          <p:cNvPicPr>
            <a:picLocks noChangeAspect="1"/>
          </p:cNvPicPr>
          <p:nvPr/>
        </p:nvPicPr>
        <p:blipFill>
          <a:blip r:embed="rId5"/>
          <a:stretch>
            <a:fillRect/>
          </a:stretch>
        </p:blipFill>
        <p:spPr>
          <a:xfrm>
            <a:off x="485875" y="781306"/>
            <a:ext cx="2100265" cy="3431168"/>
          </a:xfrm>
          <a:prstGeom prst="rect">
            <a:avLst/>
          </a:prstGeom>
        </p:spPr>
      </p:pic>
      <p:pic>
        <p:nvPicPr>
          <p:cNvPr id="7" name="Picture 6">
            <a:extLst>
              <a:ext uri="{FF2B5EF4-FFF2-40B4-BE49-F238E27FC236}">
                <a16:creationId xmlns:a16="http://schemas.microsoft.com/office/drawing/2014/main" id="{70E86113-48A9-48BE-BD02-EAE9133CD8E1}"/>
              </a:ext>
            </a:extLst>
          </p:cNvPr>
          <p:cNvPicPr>
            <a:picLocks noChangeAspect="1"/>
          </p:cNvPicPr>
          <p:nvPr/>
        </p:nvPicPr>
        <p:blipFill rotWithShape="1">
          <a:blip r:embed="rId6"/>
          <a:srcRect l="28917" t="23122" r="30167"/>
          <a:stretch/>
        </p:blipFill>
        <p:spPr>
          <a:xfrm>
            <a:off x="2937108" y="845965"/>
            <a:ext cx="3136256" cy="3206370"/>
          </a:xfrm>
          <a:prstGeom prst="rect">
            <a:avLst/>
          </a:prstGeom>
        </p:spPr>
      </p:pic>
      <p:pic>
        <p:nvPicPr>
          <p:cNvPr id="18" name="Picture 17">
            <a:extLst>
              <a:ext uri="{FF2B5EF4-FFF2-40B4-BE49-F238E27FC236}">
                <a16:creationId xmlns:a16="http://schemas.microsoft.com/office/drawing/2014/main" id="{5BE11D61-B8E1-48B9-A54F-D5C17F78B6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10620" y="4312362"/>
            <a:ext cx="3217147" cy="1807251"/>
          </a:xfrm>
          <a:prstGeom prst="rect">
            <a:avLst/>
          </a:prstGeom>
        </p:spPr>
      </p:pic>
      <p:sp>
        <p:nvSpPr>
          <p:cNvPr id="17" name="Slide Number Placeholder 3">
            <a:extLst>
              <a:ext uri="{FF2B5EF4-FFF2-40B4-BE49-F238E27FC236}">
                <a16:creationId xmlns:a16="http://schemas.microsoft.com/office/drawing/2014/main" id="{A1C1C152-7F54-41FE-9ADC-244A529FF0B3}"/>
              </a:ext>
            </a:extLst>
          </p:cNvPr>
          <p:cNvSpPr txBox="1">
            <a:spLocks/>
          </p:cNvSpPr>
          <p:nvPr/>
        </p:nvSpPr>
        <p:spPr>
          <a:xfrm>
            <a:off x="9273331"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5F8E8F-E5F5-45AA-9AD4-C831C5AC1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AC453C79-4F41-493E-9F1A-12479B8DDB93}"/>
              </a:ext>
            </a:extLst>
          </p:cNvPr>
          <p:cNvSpPr txBox="1"/>
          <p:nvPr/>
        </p:nvSpPr>
        <p:spPr>
          <a:xfrm>
            <a:off x="58638" y="4580540"/>
            <a:ext cx="2613193" cy="738664"/>
          </a:xfrm>
          <a:prstGeom prst="rect">
            <a:avLst/>
          </a:prstGeom>
          <a:gradFill>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gradFill>
        </p:spPr>
        <p:txBody>
          <a:bodyPr wrap="square" rtlCol="0">
            <a:spAutoFit/>
          </a:bodyPr>
          <a:lstStyle/>
          <a:p>
            <a:pPr algn="just">
              <a:defRPr/>
            </a:pPr>
            <a:r>
              <a:rPr lang="en-US" sz="1400" b="1" kern="0" dirty="0">
                <a:solidFill>
                  <a:prstClr val="black"/>
                </a:solidFill>
                <a:latin typeface="Times New Roman" panose="02020603050405020304" pitchFamily="18" charset="0"/>
                <a:cs typeface="Times New Roman" panose="02020603050405020304" pitchFamily="18" charset="0"/>
              </a:rPr>
              <a:t>Target: </a:t>
            </a:r>
            <a:r>
              <a:rPr lang="en-US" sz="1400" b="1" baseline="30000" dirty="0">
                <a:latin typeface="Times New Roman"/>
                <a:ea typeface="Times New Roman"/>
                <a:cs typeface="Times New Roman"/>
                <a:sym typeface="Times New Roman"/>
              </a:rPr>
              <a:t>11</a:t>
            </a:r>
            <a:r>
              <a:rPr lang="en-US" sz="1400" b="1" dirty="0">
                <a:latin typeface="Times New Roman"/>
                <a:ea typeface="Times New Roman"/>
                <a:cs typeface="Times New Roman"/>
                <a:sym typeface="Times New Roman"/>
              </a:rPr>
              <a:t>B</a:t>
            </a:r>
            <a:r>
              <a:rPr lang="en-US" sz="1400" dirty="0">
                <a:latin typeface="Times New Roman"/>
                <a:ea typeface="Times New Roman"/>
                <a:cs typeface="Times New Roman"/>
                <a:sym typeface="Times New Roman"/>
              </a:rPr>
              <a:t> ~ 50 - 150 𝜇g/cm</a:t>
            </a:r>
            <a:r>
              <a:rPr lang="en-US" sz="1400" baseline="30000" dirty="0">
                <a:latin typeface="Times New Roman"/>
                <a:ea typeface="Times New Roman"/>
                <a:cs typeface="Times New Roman"/>
                <a:sym typeface="Times New Roman"/>
              </a:rPr>
              <a:t>2</a:t>
            </a:r>
          </a:p>
          <a:p>
            <a:pPr algn="just">
              <a:defRPr/>
            </a:pPr>
            <a:r>
              <a:rPr lang="en-US" sz="1400" b="1" kern="0" dirty="0">
                <a:solidFill>
                  <a:prstClr val="black"/>
                </a:solidFill>
                <a:latin typeface="Times New Roman" panose="02020603050405020304" pitchFamily="18" charset="0"/>
                <a:cs typeface="Times New Roman" panose="02020603050405020304" pitchFamily="18" charset="0"/>
              </a:rPr>
              <a:t>Beam: </a:t>
            </a:r>
            <a:r>
              <a:rPr lang="en-US" sz="1400" dirty="0">
                <a:latin typeface="Times New Roman"/>
                <a:cs typeface="Times New Roman"/>
                <a:sym typeface="Times New Roman"/>
              </a:rPr>
              <a:t>P</a:t>
            </a:r>
            <a:r>
              <a:rPr lang="en-US" sz="1400" dirty="0">
                <a:latin typeface="Times New Roman"/>
                <a:ea typeface="Times New Roman"/>
                <a:cs typeface="Times New Roman"/>
                <a:sym typeface="Times New Roman"/>
              </a:rPr>
              <a:t>roton </a:t>
            </a:r>
          </a:p>
          <a:p>
            <a:pPr algn="just">
              <a:defRPr/>
            </a:pPr>
            <a:r>
              <a:rPr lang="en-US" sz="1400" dirty="0">
                <a:latin typeface="Times New Roman"/>
                <a:ea typeface="Times New Roman"/>
                <a:cs typeface="Times New Roman"/>
                <a:sym typeface="Times New Roman"/>
              </a:rPr>
              <a:t>           (</a:t>
            </a:r>
            <a:r>
              <a:rPr lang="en-US" sz="1400" dirty="0">
                <a:solidFill>
                  <a:schemeClr val="dk1"/>
                </a:solidFill>
                <a:latin typeface="Times New Roman"/>
                <a:ea typeface="Times New Roman"/>
                <a:cs typeface="Times New Roman"/>
                <a:sym typeface="Times New Roman"/>
              </a:rPr>
              <a:t>300 keV to 2600 keV)</a:t>
            </a:r>
            <a:endParaRPr lang="en-US" sz="1400" b="1" dirty="0">
              <a:latin typeface="Times New Roman"/>
              <a:ea typeface="Times New Roman"/>
              <a:cs typeface="Times New Roman"/>
              <a:sym typeface="Times New Roman"/>
            </a:endParaRPr>
          </a:p>
        </p:txBody>
      </p:sp>
      <p:grpSp>
        <p:nvGrpSpPr>
          <p:cNvPr id="6" name="Group 5">
            <a:extLst>
              <a:ext uri="{FF2B5EF4-FFF2-40B4-BE49-F238E27FC236}">
                <a16:creationId xmlns:a16="http://schemas.microsoft.com/office/drawing/2014/main" id="{DF80C8A0-54F0-4BD3-A840-A8F60C7CC85D}"/>
              </a:ext>
            </a:extLst>
          </p:cNvPr>
          <p:cNvGrpSpPr/>
          <p:nvPr/>
        </p:nvGrpSpPr>
        <p:grpSpPr>
          <a:xfrm>
            <a:off x="6424332" y="891802"/>
            <a:ext cx="5547152" cy="2174124"/>
            <a:chOff x="6424332" y="1128474"/>
            <a:chExt cx="5547152" cy="2174124"/>
          </a:xfrm>
        </p:grpSpPr>
        <p:pic>
          <p:nvPicPr>
            <p:cNvPr id="22" name="Google Shape;233;p22">
              <a:extLst>
                <a:ext uri="{FF2B5EF4-FFF2-40B4-BE49-F238E27FC236}">
                  <a16:creationId xmlns:a16="http://schemas.microsoft.com/office/drawing/2014/main" id="{7FA85D7C-922B-4ECA-8BA8-334F8401D71C}"/>
                </a:ext>
              </a:extLst>
            </p:cNvPr>
            <p:cNvPicPr preferRelativeResize="0"/>
            <p:nvPr/>
          </p:nvPicPr>
          <p:blipFill rotWithShape="1">
            <a:blip r:embed="rId8">
              <a:alphaModFix/>
            </a:blip>
            <a:srcRect l="1252" t="4549" r="49069" b="50630"/>
            <a:stretch/>
          </p:blipFill>
          <p:spPr>
            <a:xfrm>
              <a:off x="6424332" y="1128474"/>
              <a:ext cx="2698153" cy="2174124"/>
            </a:xfrm>
            <a:prstGeom prst="rect">
              <a:avLst/>
            </a:prstGeom>
            <a:noFill/>
            <a:ln>
              <a:noFill/>
            </a:ln>
          </p:spPr>
        </p:pic>
        <p:pic>
          <p:nvPicPr>
            <p:cNvPr id="23" name="Google Shape;234;p22">
              <a:extLst>
                <a:ext uri="{FF2B5EF4-FFF2-40B4-BE49-F238E27FC236}">
                  <a16:creationId xmlns:a16="http://schemas.microsoft.com/office/drawing/2014/main" id="{F55A4666-E51D-4659-B5D0-7F265331F4B4}"/>
                </a:ext>
              </a:extLst>
            </p:cNvPr>
            <p:cNvPicPr preferRelativeResize="0"/>
            <p:nvPr/>
          </p:nvPicPr>
          <p:blipFill rotWithShape="1">
            <a:blip r:embed="rId9">
              <a:alphaModFix/>
            </a:blip>
            <a:srcRect t="4151" r="49574" b="51497"/>
            <a:stretch/>
          </p:blipFill>
          <p:spPr>
            <a:xfrm>
              <a:off x="9273331" y="1144301"/>
              <a:ext cx="2698153" cy="2061478"/>
            </a:xfrm>
            <a:prstGeom prst="rect">
              <a:avLst/>
            </a:prstGeom>
            <a:noFill/>
            <a:ln>
              <a:noFill/>
            </a:ln>
          </p:spPr>
        </p:pic>
        <p:sp>
          <p:nvSpPr>
            <p:cNvPr id="24" name="TextBox 23">
              <a:extLst>
                <a:ext uri="{FF2B5EF4-FFF2-40B4-BE49-F238E27FC236}">
                  <a16:creationId xmlns:a16="http://schemas.microsoft.com/office/drawing/2014/main" id="{FA3161E0-D2E6-4DCC-A749-94ABC9247DED}"/>
                </a:ext>
              </a:extLst>
            </p:cNvPr>
            <p:cNvSpPr txBox="1"/>
            <p:nvPr/>
          </p:nvSpPr>
          <p:spPr>
            <a:xfrm>
              <a:off x="7665383" y="1188903"/>
              <a:ext cx="1270615" cy="369332"/>
            </a:xfrm>
            <a:prstGeom prst="rect">
              <a:avLst/>
            </a:prstGeom>
            <a:noFill/>
          </p:spPr>
          <p:txBody>
            <a:bodyPr wrap="square" rtlCol="0">
              <a:spAutoFit/>
            </a:bodyPr>
            <a:lstStyle/>
            <a:p>
              <a:r>
                <a:rPr lang="el-GR" dirty="0"/>
                <a:t>α</a:t>
              </a:r>
              <a:r>
                <a:rPr lang="en-US" baseline="-25000" dirty="0"/>
                <a:t>0</a:t>
              </a:r>
            </a:p>
          </p:txBody>
        </p:sp>
        <p:sp>
          <p:nvSpPr>
            <p:cNvPr id="25" name="TextBox 24">
              <a:extLst>
                <a:ext uri="{FF2B5EF4-FFF2-40B4-BE49-F238E27FC236}">
                  <a16:creationId xmlns:a16="http://schemas.microsoft.com/office/drawing/2014/main" id="{2B6017AD-8531-44FF-8F45-16CF84B1DC07}"/>
                </a:ext>
              </a:extLst>
            </p:cNvPr>
            <p:cNvSpPr txBox="1"/>
            <p:nvPr/>
          </p:nvSpPr>
          <p:spPr>
            <a:xfrm>
              <a:off x="10203359" y="1533199"/>
              <a:ext cx="1270615" cy="369332"/>
            </a:xfrm>
            <a:prstGeom prst="rect">
              <a:avLst/>
            </a:prstGeom>
            <a:noFill/>
          </p:spPr>
          <p:txBody>
            <a:bodyPr wrap="square" rtlCol="0">
              <a:spAutoFit/>
            </a:bodyPr>
            <a:lstStyle/>
            <a:p>
              <a:r>
                <a:rPr lang="el-GR" dirty="0"/>
                <a:t>α</a:t>
              </a:r>
              <a:r>
                <a:rPr lang="en-US" baseline="-25000" dirty="0"/>
                <a:t>0</a:t>
              </a:r>
            </a:p>
          </p:txBody>
        </p:sp>
        <p:pic>
          <p:nvPicPr>
            <p:cNvPr id="26" name="Picture 25">
              <a:extLst>
                <a:ext uri="{FF2B5EF4-FFF2-40B4-BE49-F238E27FC236}">
                  <a16:creationId xmlns:a16="http://schemas.microsoft.com/office/drawing/2014/main" id="{E2FF8112-7CBB-4BEF-9B15-7D08D5FB8CCB}"/>
                </a:ext>
              </a:extLst>
            </p:cNvPr>
            <p:cNvPicPr>
              <a:picLocks noChangeAspect="1"/>
            </p:cNvPicPr>
            <p:nvPr/>
          </p:nvPicPr>
          <p:blipFill>
            <a:blip r:embed="rId10"/>
            <a:stretch>
              <a:fillRect/>
            </a:stretch>
          </p:blipFill>
          <p:spPr>
            <a:xfrm>
              <a:off x="7976149" y="1744217"/>
              <a:ext cx="1322947" cy="499915"/>
            </a:xfrm>
            <a:prstGeom prst="rect">
              <a:avLst/>
            </a:prstGeom>
          </p:spPr>
        </p:pic>
        <p:pic>
          <p:nvPicPr>
            <p:cNvPr id="27" name="Picture 26">
              <a:extLst>
                <a:ext uri="{FF2B5EF4-FFF2-40B4-BE49-F238E27FC236}">
                  <a16:creationId xmlns:a16="http://schemas.microsoft.com/office/drawing/2014/main" id="{C54A90B1-0420-4A63-B57C-928659760AB4}"/>
                </a:ext>
              </a:extLst>
            </p:cNvPr>
            <p:cNvPicPr>
              <a:picLocks noChangeAspect="1"/>
            </p:cNvPicPr>
            <p:nvPr/>
          </p:nvPicPr>
          <p:blipFill>
            <a:blip r:embed="rId10"/>
            <a:stretch>
              <a:fillRect/>
            </a:stretch>
          </p:blipFill>
          <p:spPr>
            <a:xfrm>
              <a:off x="10487699" y="2061646"/>
              <a:ext cx="1322947" cy="499915"/>
            </a:xfrm>
            <a:prstGeom prst="rect">
              <a:avLst/>
            </a:prstGeom>
          </p:spPr>
        </p:pic>
      </p:grpSp>
      <p:sp>
        <p:nvSpPr>
          <p:cNvPr id="28" name="Google Shape;236;p22">
            <a:extLst>
              <a:ext uri="{FF2B5EF4-FFF2-40B4-BE49-F238E27FC236}">
                <a16:creationId xmlns:a16="http://schemas.microsoft.com/office/drawing/2014/main" id="{9B24F6A1-244D-4D05-AA72-58D6ACF1B008}"/>
              </a:ext>
            </a:extLst>
          </p:cNvPr>
          <p:cNvSpPr txBox="1"/>
          <p:nvPr/>
        </p:nvSpPr>
        <p:spPr>
          <a:xfrm>
            <a:off x="6808772" y="2958033"/>
            <a:ext cx="4340400" cy="461700"/>
          </a:xfrm>
          <a:prstGeom prst="rect">
            <a:avLst/>
          </a:prstGeom>
          <a:noFill/>
          <a:ln>
            <a:noFill/>
          </a:ln>
        </p:spPr>
        <p:txBody>
          <a:bodyPr spcFirstLastPara="1" wrap="square" lIns="91425" tIns="91425" rIns="91425" bIns="91425" anchor="t" anchorCtr="0">
            <a:spAutoFit/>
          </a:bodyPr>
          <a:lstStyle/>
          <a:p>
            <a:pPr>
              <a:buClr>
                <a:srgbClr val="000000"/>
              </a:buClr>
              <a:buFont typeface="Arial"/>
              <a:buNone/>
            </a:pPr>
            <a:r>
              <a:rPr lang="en" b="1" kern="0" dirty="0">
                <a:solidFill>
                  <a:srgbClr val="000000"/>
                </a:solidFill>
                <a:latin typeface="Times New Roman"/>
                <a:ea typeface="Times New Roman"/>
                <a:cs typeface="Times New Roman"/>
                <a:sym typeface="Times New Roman"/>
              </a:rPr>
              <a:t>E vs 𝜃 correlation for p+</a:t>
            </a:r>
            <a:r>
              <a:rPr lang="en" b="1" kern="0" baseline="30000" dirty="0">
                <a:solidFill>
                  <a:srgbClr val="000000"/>
                </a:solidFill>
                <a:latin typeface="Times New Roman"/>
                <a:ea typeface="Times New Roman"/>
                <a:cs typeface="Times New Roman"/>
                <a:sym typeface="Times New Roman"/>
              </a:rPr>
              <a:t>11</a:t>
            </a:r>
            <a:r>
              <a:rPr lang="en" b="1" kern="0" dirty="0">
                <a:solidFill>
                  <a:srgbClr val="000000"/>
                </a:solidFill>
                <a:latin typeface="Times New Roman"/>
                <a:ea typeface="Times New Roman"/>
                <a:cs typeface="Times New Roman"/>
                <a:sym typeface="Times New Roman"/>
              </a:rPr>
              <a:t>B at 2.2 MeV</a:t>
            </a:r>
            <a:r>
              <a:rPr lang="en" kern="0" dirty="0">
                <a:solidFill>
                  <a:srgbClr val="595959"/>
                </a:solidFill>
                <a:cs typeface="Arial"/>
                <a:sym typeface="Arial"/>
              </a:rPr>
              <a:t> </a:t>
            </a:r>
            <a:endParaRPr kern="0" dirty="0">
              <a:solidFill>
                <a:srgbClr val="595959"/>
              </a:solidFill>
              <a:cs typeface="Arial"/>
              <a:sym typeface="Arial"/>
            </a:endParaRPr>
          </a:p>
        </p:txBody>
      </p:sp>
      <p:grpSp>
        <p:nvGrpSpPr>
          <p:cNvPr id="9" name="Group 8">
            <a:extLst>
              <a:ext uri="{FF2B5EF4-FFF2-40B4-BE49-F238E27FC236}">
                <a16:creationId xmlns:a16="http://schemas.microsoft.com/office/drawing/2014/main" id="{424CE032-64BF-47CF-91AC-E7751C5033F3}"/>
              </a:ext>
            </a:extLst>
          </p:cNvPr>
          <p:cNvGrpSpPr/>
          <p:nvPr/>
        </p:nvGrpSpPr>
        <p:grpSpPr>
          <a:xfrm>
            <a:off x="6468354" y="3509950"/>
            <a:ext cx="3826714" cy="2516860"/>
            <a:chOff x="6468354" y="3509950"/>
            <a:chExt cx="3826714" cy="2516860"/>
          </a:xfrm>
        </p:grpSpPr>
        <p:pic>
          <p:nvPicPr>
            <p:cNvPr id="29" name="Google Shape;237;p22">
              <a:extLst>
                <a:ext uri="{FF2B5EF4-FFF2-40B4-BE49-F238E27FC236}">
                  <a16:creationId xmlns:a16="http://schemas.microsoft.com/office/drawing/2014/main" id="{EC17C240-C8D7-4916-B4CC-B1167117300A}"/>
                </a:ext>
              </a:extLst>
            </p:cNvPr>
            <p:cNvPicPr preferRelativeResize="0"/>
            <p:nvPr/>
          </p:nvPicPr>
          <p:blipFill>
            <a:blip r:embed="rId11">
              <a:alphaModFix/>
            </a:blip>
            <a:stretch>
              <a:fillRect/>
            </a:stretch>
          </p:blipFill>
          <p:spPr>
            <a:xfrm>
              <a:off x="6468354" y="3509950"/>
              <a:ext cx="3656774" cy="2141180"/>
            </a:xfrm>
            <a:prstGeom prst="rect">
              <a:avLst/>
            </a:prstGeom>
            <a:noFill/>
            <a:ln>
              <a:noFill/>
            </a:ln>
          </p:spPr>
        </p:pic>
        <p:sp>
          <p:nvSpPr>
            <p:cNvPr id="30" name="TextBox 29">
              <a:extLst>
                <a:ext uri="{FF2B5EF4-FFF2-40B4-BE49-F238E27FC236}">
                  <a16:creationId xmlns:a16="http://schemas.microsoft.com/office/drawing/2014/main" id="{D644BCBB-C3E3-4AF0-9868-1A5275C056EB}"/>
                </a:ext>
              </a:extLst>
            </p:cNvPr>
            <p:cNvSpPr txBox="1"/>
            <p:nvPr/>
          </p:nvSpPr>
          <p:spPr>
            <a:xfrm>
              <a:off x="6468354" y="5765200"/>
              <a:ext cx="3826714" cy="261610"/>
            </a:xfrm>
            <a:prstGeom prst="rect">
              <a:avLst/>
            </a:prstGeom>
            <a:noFill/>
          </p:spPr>
          <p:txBody>
            <a:bodyPr wrap="square">
              <a:spAutoFit/>
            </a:bodyPr>
            <a:lstStyle/>
            <a:p>
              <a:r>
                <a:rPr kumimoji="0" lang="en" sz="1100" b="1" i="0" u="none" strike="noStrike" kern="0" cap="none" spc="0" normalizeH="0" baseline="0" noProof="0" dirty="0">
                  <a:ln>
                    <a:noFill/>
                  </a:ln>
                  <a:solidFill>
                    <a:srgbClr val="000000"/>
                  </a:solidFill>
                  <a:effectLst/>
                  <a:uLnTx/>
                  <a:uFillTx/>
                  <a:latin typeface="Times New Roman"/>
                  <a:ea typeface="Times New Roman"/>
                  <a:cs typeface="Times New Roman"/>
                  <a:sym typeface="Times New Roman"/>
                </a:rPr>
                <a:t>Energy spectra in one strip of a detector in the forward ring.  </a:t>
              </a:r>
              <a:endParaRPr lang="en-US" b="1" dirty="0"/>
            </a:p>
          </p:txBody>
        </p:sp>
      </p:grpSp>
      <p:sp>
        <p:nvSpPr>
          <p:cNvPr id="31" name="Google Shape;377;p37">
            <a:extLst>
              <a:ext uri="{FF2B5EF4-FFF2-40B4-BE49-F238E27FC236}">
                <a16:creationId xmlns:a16="http://schemas.microsoft.com/office/drawing/2014/main" id="{C4B90155-A139-48C3-AB38-3E9FCBFC9934}"/>
              </a:ext>
            </a:extLst>
          </p:cNvPr>
          <p:cNvSpPr txBox="1"/>
          <p:nvPr/>
        </p:nvSpPr>
        <p:spPr>
          <a:xfrm>
            <a:off x="9916926" y="4124289"/>
            <a:ext cx="2216436" cy="830966"/>
          </a:xfrm>
          <a:prstGeom prst="rect">
            <a:avLst/>
          </a:prstGeom>
          <a:blipFill>
            <a:blip r:embed="rId12"/>
            <a:tile tx="0" ty="0" sx="100000" sy="100000" flip="none" algn="tl"/>
          </a:blipFill>
          <a:ln>
            <a:noFill/>
          </a:ln>
        </p:spPr>
        <p:txBody>
          <a:bodyPr spcFirstLastPara="1" wrap="square" lIns="91425" tIns="91425" rIns="91425" bIns="91425" anchor="t" anchorCtr="0">
            <a:spAutoFit/>
          </a:bodyPr>
          <a:lstStyle/>
          <a:p>
            <a:pPr lvl="0" algn="just"/>
            <a:r>
              <a:rPr lang="en" sz="1400" b="1" dirty="0">
                <a:solidFill>
                  <a:schemeClr val="dk1"/>
                </a:solidFill>
                <a:latin typeface="Times"/>
                <a:ea typeface="Times"/>
                <a:cs typeface="Times"/>
                <a:sym typeface="Times"/>
              </a:rPr>
              <a:t>Please see the oral presentation </a:t>
            </a:r>
            <a:r>
              <a:rPr lang="en-US" sz="1400" b="1" dirty="0">
                <a:solidFill>
                  <a:schemeClr val="dk1"/>
                </a:solidFill>
                <a:latin typeface="Times"/>
                <a:ea typeface="Times"/>
                <a:cs typeface="Times"/>
                <a:sym typeface="Times"/>
              </a:rPr>
              <a:t>by </a:t>
            </a:r>
            <a:r>
              <a:rPr lang="en-US" sz="1400" b="1" dirty="0">
                <a:solidFill>
                  <a:srgbClr val="FF0000"/>
                </a:solidFill>
                <a:latin typeface="Times"/>
                <a:ea typeface="Times"/>
                <a:cs typeface="Times"/>
                <a:sym typeface="Times"/>
              </a:rPr>
              <a:t>Dr. </a:t>
            </a:r>
            <a:r>
              <a:rPr lang="en" sz="1400" b="1" dirty="0">
                <a:solidFill>
                  <a:srgbClr val="FF0000"/>
                </a:solidFill>
                <a:latin typeface="Times New Roman"/>
                <a:ea typeface="Times New Roman"/>
                <a:cs typeface="Times New Roman"/>
                <a:sym typeface="Times New Roman"/>
              </a:rPr>
              <a:t>Kabita Kundalia</a:t>
            </a:r>
            <a:r>
              <a:rPr lang="en-US" sz="1400" b="1" dirty="0">
                <a:solidFill>
                  <a:srgbClr val="FF0000"/>
                </a:solidFill>
                <a:latin typeface="Times"/>
                <a:ea typeface="Times"/>
                <a:cs typeface="Times"/>
                <a:sym typeface="Times"/>
              </a:rPr>
              <a:t> </a:t>
            </a:r>
            <a:r>
              <a:rPr lang="en-US" sz="1400" b="1" dirty="0">
                <a:solidFill>
                  <a:schemeClr val="dk1"/>
                </a:solidFill>
                <a:latin typeface="Times"/>
                <a:ea typeface="Times"/>
                <a:cs typeface="Times"/>
                <a:sym typeface="Times"/>
              </a:rPr>
              <a:t>on 08/09/206.</a:t>
            </a:r>
            <a:r>
              <a:rPr lang="en" sz="1400" b="1" dirty="0">
                <a:solidFill>
                  <a:schemeClr val="dk1"/>
                </a:solidFill>
                <a:latin typeface="Times"/>
                <a:ea typeface="Times"/>
                <a:cs typeface="Times"/>
                <a:sym typeface="Times"/>
              </a:rPr>
              <a:t> </a:t>
            </a:r>
            <a:endParaRPr sz="1400" b="1" dirty="0">
              <a:solidFill>
                <a:schemeClr val="dk1"/>
              </a:solidFill>
              <a:latin typeface="Times"/>
              <a:ea typeface="Times"/>
              <a:cs typeface="Times"/>
              <a:sym typeface="Times"/>
            </a:endParaRPr>
          </a:p>
        </p:txBody>
      </p:sp>
      <p:sp>
        <p:nvSpPr>
          <p:cNvPr id="32" name="TextBox 29">
            <a:extLst>
              <a:ext uri="{FF2B5EF4-FFF2-40B4-BE49-F238E27FC236}">
                <a16:creationId xmlns:a16="http://schemas.microsoft.com/office/drawing/2014/main" id="{E866EB42-6A5E-4917-95F1-9EBC6DC9906B}"/>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spTree>
    <p:extLst>
      <p:ext uri="{BB962C8B-B14F-4D97-AF65-F5344CB8AC3E}">
        <p14:creationId xmlns:p14="http://schemas.microsoft.com/office/powerpoint/2010/main" val="2326511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56" descr="Logo IFIN-HH"/>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056176" y="58225"/>
            <a:ext cx="751981" cy="75198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7B4FEA66-72A2-49DD-ABC5-4203242F86BD}"/>
              </a:ext>
            </a:extLst>
          </p:cNvPr>
          <p:cNvSpPr>
            <a:spLocks noGrp="1"/>
          </p:cNvSpPr>
          <p:nvPr>
            <p:ph type="title"/>
          </p:nvPr>
        </p:nvSpPr>
        <p:spPr/>
        <p:txBody>
          <a:bodyPr/>
          <a:lstStyle/>
          <a:p>
            <a:endParaRPr lang="en-US"/>
          </a:p>
        </p:txBody>
      </p:sp>
      <p:sp>
        <p:nvSpPr>
          <p:cNvPr id="6" name="Slide Number Placeholder 3">
            <a:extLst>
              <a:ext uri="{FF2B5EF4-FFF2-40B4-BE49-F238E27FC236}">
                <a16:creationId xmlns:a16="http://schemas.microsoft.com/office/drawing/2014/main" id="{3AE25B58-2BF1-408A-9276-DFA84AE6AE5E}"/>
              </a:ext>
            </a:extLst>
          </p:cNvPr>
          <p:cNvSpPr txBox="1">
            <a:spLocks/>
          </p:cNvSpPr>
          <p:nvPr/>
        </p:nvSpPr>
        <p:spPr>
          <a:xfrm>
            <a:off x="9273331"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5F8E8F-E5F5-45AA-9AD4-C831C5AC1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Rectangle 1">
            <a:extLst>
              <a:ext uri="{FF2B5EF4-FFF2-40B4-BE49-F238E27FC236}">
                <a16:creationId xmlns:a16="http://schemas.microsoft.com/office/drawing/2014/main" id="{BC30494D-2EFA-4006-92D8-9829ED25228E}"/>
              </a:ext>
            </a:extLst>
          </p:cNvPr>
          <p:cNvSpPr txBox="1">
            <a:spLocks noChangeArrowheads="1"/>
          </p:cNvSpPr>
          <p:nvPr/>
        </p:nvSpPr>
        <p:spPr bwMode="auto">
          <a:xfrm>
            <a:off x="1855201" y="165961"/>
            <a:ext cx="8228160" cy="730080"/>
          </a:xfrm>
          <a:prstGeom prst="rect">
            <a:avLst/>
          </a:prstGeom>
          <a:noFill/>
          <a:ln w="9525" cap="flat">
            <a:noFill/>
            <a:round/>
            <a:headEnd/>
            <a:tailEnd/>
          </a:ln>
          <a:effectLst/>
        </p:spPr>
        <p:txBody>
          <a:bodyPr vert="horz" wrap="square" lIns="0" tIns="25602" rIns="0" bIns="0" numCol="1" anchor="ctr" anchorCtr="0" compatLnSpc="1">
            <a:prstTxWarp prst="textNoShape">
              <a:avLst/>
            </a:prstTxWarp>
          </a:bodyPr>
          <a:lstStyle>
            <a:lvl1pPr algn="ctr" defTabSz="414726" rtl="0" fontAlgn="base" hangingPunct="0">
              <a:lnSpc>
                <a:spcPct val="93000"/>
              </a:lnSpc>
              <a:spcBef>
                <a:spcPct val="0"/>
              </a:spcBef>
              <a:spcAft>
                <a:spcPct val="0"/>
              </a:spcAft>
              <a:buClr>
                <a:srgbClr val="000000"/>
              </a:buClr>
              <a:buSzPct val="100000"/>
              <a:buFont typeface="Times New Roman" pitchFamily="16" charset="0"/>
              <a:defRPr sz="3991">
                <a:solidFill>
                  <a:srgbClr val="000000"/>
                </a:solidFill>
                <a:latin typeface="+mj-lt"/>
                <a:ea typeface="+mj-ea"/>
                <a:cs typeface="+mj-cs"/>
              </a:defRPr>
            </a:lvl1pPr>
            <a:lvl2pPr marL="673930" indent="-259204" algn="ctr" defTabSz="414726" rtl="0" fontAlgn="base" hangingPunct="0">
              <a:lnSpc>
                <a:spcPct val="93000"/>
              </a:lnSpc>
              <a:spcBef>
                <a:spcPct val="0"/>
              </a:spcBef>
              <a:spcAft>
                <a:spcPct val="0"/>
              </a:spcAft>
              <a:buClr>
                <a:srgbClr val="000000"/>
              </a:buClr>
              <a:buSzPct val="100000"/>
              <a:buFont typeface="Times New Roman" pitchFamily="16" charset="0"/>
              <a:defRPr sz="3991">
                <a:solidFill>
                  <a:srgbClr val="000000"/>
                </a:solidFill>
                <a:latin typeface="Arial" charset="0"/>
                <a:ea typeface="Microsoft YaHei" charset="0"/>
                <a:cs typeface="Microsoft YaHei" charset="0"/>
              </a:defRPr>
            </a:lvl2pPr>
            <a:lvl3pPr marL="1036815" indent="-207363" algn="ctr" defTabSz="414726" rtl="0" fontAlgn="base" hangingPunct="0">
              <a:lnSpc>
                <a:spcPct val="93000"/>
              </a:lnSpc>
              <a:spcBef>
                <a:spcPct val="0"/>
              </a:spcBef>
              <a:spcAft>
                <a:spcPct val="0"/>
              </a:spcAft>
              <a:buClr>
                <a:srgbClr val="000000"/>
              </a:buClr>
              <a:buSzPct val="100000"/>
              <a:buFont typeface="Times New Roman" pitchFamily="16" charset="0"/>
              <a:defRPr sz="3991">
                <a:solidFill>
                  <a:srgbClr val="000000"/>
                </a:solidFill>
                <a:latin typeface="Arial" charset="0"/>
                <a:ea typeface="Microsoft YaHei" charset="0"/>
                <a:cs typeface="Microsoft YaHei" charset="0"/>
              </a:defRPr>
            </a:lvl3pPr>
            <a:lvl4pPr marL="1451541" indent="-207363" algn="ctr" defTabSz="414726" rtl="0" fontAlgn="base" hangingPunct="0">
              <a:lnSpc>
                <a:spcPct val="93000"/>
              </a:lnSpc>
              <a:spcBef>
                <a:spcPct val="0"/>
              </a:spcBef>
              <a:spcAft>
                <a:spcPct val="0"/>
              </a:spcAft>
              <a:buClr>
                <a:srgbClr val="000000"/>
              </a:buClr>
              <a:buSzPct val="100000"/>
              <a:buFont typeface="Times New Roman" pitchFamily="16" charset="0"/>
              <a:defRPr sz="3991">
                <a:solidFill>
                  <a:srgbClr val="000000"/>
                </a:solidFill>
                <a:latin typeface="Arial" charset="0"/>
                <a:ea typeface="Microsoft YaHei" charset="0"/>
                <a:cs typeface="Microsoft YaHei" charset="0"/>
              </a:defRPr>
            </a:lvl4pPr>
            <a:lvl5pPr marL="1866268" indent="-207363" algn="ctr" defTabSz="414726" rtl="0" fontAlgn="base" hangingPunct="0">
              <a:lnSpc>
                <a:spcPct val="93000"/>
              </a:lnSpc>
              <a:spcBef>
                <a:spcPct val="0"/>
              </a:spcBef>
              <a:spcAft>
                <a:spcPct val="0"/>
              </a:spcAft>
              <a:buClr>
                <a:srgbClr val="000000"/>
              </a:buClr>
              <a:buSzPct val="100000"/>
              <a:buFont typeface="Times New Roman" pitchFamily="16" charset="0"/>
              <a:defRPr sz="3991">
                <a:solidFill>
                  <a:srgbClr val="000000"/>
                </a:solidFill>
                <a:latin typeface="Arial" charset="0"/>
                <a:ea typeface="Microsoft YaHei" charset="0"/>
                <a:cs typeface="Microsoft YaHei" charset="0"/>
              </a:defRPr>
            </a:lvl5pPr>
            <a:lvl6pPr marL="2280994" indent="-207363" algn="ctr" defTabSz="414726" rtl="0" fontAlgn="base" hangingPunct="0">
              <a:lnSpc>
                <a:spcPct val="93000"/>
              </a:lnSpc>
              <a:spcBef>
                <a:spcPct val="0"/>
              </a:spcBef>
              <a:spcAft>
                <a:spcPct val="0"/>
              </a:spcAft>
              <a:buClr>
                <a:srgbClr val="000000"/>
              </a:buClr>
              <a:buSzPct val="100000"/>
              <a:buFont typeface="Times New Roman" pitchFamily="16" charset="0"/>
              <a:defRPr sz="3991">
                <a:solidFill>
                  <a:srgbClr val="000000"/>
                </a:solidFill>
                <a:latin typeface="Arial" charset="0"/>
                <a:ea typeface="Microsoft YaHei" charset="0"/>
                <a:cs typeface="Microsoft YaHei" charset="0"/>
              </a:defRPr>
            </a:lvl6pPr>
            <a:lvl7pPr marL="2695720" indent="-207363" algn="ctr" defTabSz="414726" rtl="0" fontAlgn="base" hangingPunct="0">
              <a:lnSpc>
                <a:spcPct val="93000"/>
              </a:lnSpc>
              <a:spcBef>
                <a:spcPct val="0"/>
              </a:spcBef>
              <a:spcAft>
                <a:spcPct val="0"/>
              </a:spcAft>
              <a:buClr>
                <a:srgbClr val="000000"/>
              </a:buClr>
              <a:buSzPct val="100000"/>
              <a:buFont typeface="Times New Roman" pitchFamily="16" charset="0"/>
              <a:defRPr sz="3991">
                <a:solidFill>
                  <a:srgbClr val="000000"/>
                </a:solidFill>
                <a:latin typeface="Arial" charset="0"/>
                <a:ea typeface="Microsoft YaHei" charset="0"/>
                <a:cs typeface="Microsoft YaHei" charset="0"/>
              </a:defRPr>
            </a:lvl7pPr>
            <a:lvl8pPr marL="3110446" indent="-207363" algn="ctr" defTabSz="414726" rtl="0" fontAlgn="base" hangingPunct="0">
              <a:lnSpc>
                <a:spcPct val="93000"/>
              </a:lnSpc>
              <a:spcBef>
                <a:spcPct val="0"/>
              </a:spcBef>
              <a:spcAft>
                <a:spcPct val="0"/>
              </a:spcAft>
              <a:buClr>
                <a:srgbClr val="000000"/>
              </a:buClr>
              <a:buSzPct val="100000"/>
              <a:buFont typeface="Times New Roman" pitchFamily="16" charset="0"/>
              <a:defRPr sz="3991">
                <a:solidFill>
                  <a:srgbClr val="000000"/>
                </a:solidFill>
                <a:latin typeface="Arial" charset="0"/>
                <a:ea typeface="Microsoft YaHei" charset="0"/>
                <a:cs typeface="Microsoft YaHei" charset="0"/>
              </a:defRPr>
            </a:lvl8pPr>
            <a:lvl9pPr marL="3525172" indent="-207363" algn="ctr" defTabSz="414726" rtl="0" fontAlgn="base" hangingPunct="0">
              <a:lnSpc>
                <a:spcPct val="93000"/>
              </a:lnSpc>
              <a:spcBef>
                <a:spcPct val="0"/>
              </a:spcBef>
              <a:spcAft>
                <a:spcPct val="0"/>
              </a:spcAft>
              <a:buClr>
                <a:srgbClr val="000000"/>
              </a:buClr>
              <a:buSzPct val="100000"/>
              <a:buFont typeface="Times New Roman" pitchFamily="16" charset="0"/>
              <a:defRPr sz="3991">
                <a:solidFill>
                  <a:srgbClr val="000000"/>
                </a:solidFill>
                <a:latin typeface="Arial" charset="0"/>
                <a:ea typeface="Microsoft YaHei" charset="0"/>
                <a:cs typeface="Microsoft YaHei" charset="0"/>
              </a:defRPr>
            </a:lvl9pPr>
          </a:lstStyle>
          <a:p>
            <a:pPr marL="0" marR="0" lvl="0" indent="0" algn="l" defTabSz="414726" rtl="0" eaLnBrk="1" fontAlgn="base" latinLnBrk="0" hangingPunct="0">
              <a:lnSpc>
                <a:spcPct val="93000"/>
              </a:lnSpc>
              <a:spcBef>
                <a:spcPct val="0"/>
              </a:spcBef>
              <a:spcAft>
                <a:spcPct val="0"/>
              </a:spcAft>
              <a:buClr>
                <a:srgbClr val="000000"/>
              </a:buClr>
              <a:buSzPct val="100000"/>
              <a:buFont typeface="Times New Roman" pitchFamily="16" charset="0"/>
              <a:buNone/>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defRPr/>
            </a:pPr>
            <a:r>
              <a:rPr kumimoji="0" lang="en-US" sz="2903" b="1" i="0" u="none" strike="noStrike" kern="0" cap="none" spc="0" normalizeH="0" baseline="0" noProof="0">
                <a:ln>
                  <a:noFill/>
                </a:ln>
                <a:solidFill>
                  <a:srgbClr val="2D2DB9">
                    <a:lumMod val="50000"/>
                  </a:srgbClr>
                </a:solidFill>
                <a:effectLst/>
                <a:uLnTx/>
                <a:uFillTx/>
                <a:latin typeface="Arial"/>
                <a:ea typeface="Microsoft YaHei"/>
              </a:rPr>
              <a:t>ELISSA </a:t>
            </a:r>
            <a:r>
              <a:rPr kumimoji="0" lang="mr-IN" sz="2903" b="1" i="0" u="none" strike="noStrike" kern="0" cap="none" spc="0" normalizeH="0" baseline="0" noProof="0">
                <a:ln>
                  <a:noFill/>
                </a:ln>
                <a:solidFill>
                  <a:srgbClr val="2D2DB9">
                    <a:lumMod val="50000"/>
                  </a:srgbClr>
                </a:solidFill>
                <a:effectLst/>
                <a:uLnTx/>
                <a:uFillTx/>
                <a:latin typeface="Arial"/>
                <a:ea typeface="Microsoft YaHei"/>
              </a:rPr>
              <a:t>–</a:t>
            </a:r>
            <a:r>
              <a:rPr kumimoji="0" lang="en-US" sz="2903" b="1" i="0" u="none" strike="noStrike" kern="0" cap="none" spc="0" normalizeH="0" baseline="0" noProof="0">
                <a:ln>
                  <a:noFill/>
                </a:ln>
                <a:solidFill>
                  <a:srgbClr val="2D2DB9">
                    <a:lumMod val="50000"/>
                  </a:srgbClr>
                </a:solidFill>
                <a:effectLst/>
                <a:uLnTx/>
                <a:uFillTx/>
                <a:latin typeface="Arial"/>
                <a:ea typeface="Microsoft YaHei"/>
              </a:rPr>
              <a:t> upgrade</a:t>
            </a:r>
            <a:endParaRPr kumimoji="0" lang="en-US" sz="2903" b="1" i="0" u="none" strike="noStrike" kern="0" cap="none" spc="0" normalizeH="0" baseline="0" noProof="0" dirty="0">
              <a:ln>
                <a:noFill/>
              </a:ln>
              <a:solidFill>
                <a:srgbClr val="2D2DB9">
                  <a:lumMod val="50000"/>
                </a:srgbClr>
              </a:solidFill>
              <a:effectLst/>
              <a:uLnTx/>
              <a:uFillTx/>
              <a:latin typeface="Arial"/>
              <a:ea typeface="Microsoft YaHei"/>
            </a:endParaRPr>
          </a:p>
        </p:txBody>
      </p:sp>
      <p:pic>
        <p:nvPicPr>
          <p:cNvPr id="10" name="Picture 2" descr="rain_ban">
            <a:extLst>
              <a:ext uri="{FF2B5EF4-FFF2-40B4-BE49-F238E27FC236}">
                <a16:creationId xmlns:a16="http://schemas.microsoft.com/office/drawing/2014/main" id="{D45B2C5A-B1A5-4C9E-8B47-D96BA25F1D09}"/>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842067"/>
            <a:ext cx="8305800" cy="53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E7D16871-2BC9-4A1B-9D0D-D5AE861F0F89}"/>
              </a:ext>
            </a:extLst>
          </p:cNvPr>
          <p:cNvSpPr txBox="1"/>
          <p:nvPr/>
        </p:nvSpPr>
        <p:spPr>
          <a:xfrm>
            <a:off x="6527802" y="1793510"/>
            <a:ext cx="4572000" cy="1867178"/>
          </a:xfrm>
          <a:prstGeom prst="rect">
            <a:avLst/>
          </a:prstGeom>
          <a:noFill/>
          <a:ln w="28575" cmpd="sng">
            <a:solidFill>
              <a:srgbClr val="008000"/>
            </a:solidFill>
          </a:ln>
        </p:spPr>
        <p:txBody>
          <a:bodyPr wrap="square" rtlCol="0">
            <a:spAutoFit/>
          </a:bodyPr>
          <a:lstStyle/>
          <a:p>
            <a:pPr marL="285750" indent="-285750" defTabSz="414726" fontAlgn="base" hangingPunct="0">
              <a:lnSpc>
                <a:spcPct val="93000"/>
              </a:lnSpc>
              <a:spcBef>
                <a:spcPct val="0"/>
              </a:spcBef>
              <a:spcAft>
                <a:spcPct val="0"/>
              </a:spcAft>
              <a:buClr>
                <a:srgbClr val="000000"/>
              </a:buClr>
              <a:buSzPct val="100000"/>
              <a:buFont typeface="Arial" panose="020B0604020202020204" pitchFamily="34" charset="0"/>
              <a:buChar char="•"/>
            </a:pPr>
            <a:r>
              <a:rPr lang="en-US" dirty="0">
                <a:solidFill>
                  <a:srgbClr val="000000"/>
                </a:solidFill>
                <a:ea typeface="Microsoft YaHei"/>
                <a:cs typeface="Times New Roman" panose="02020603050405020304" pitchFamily="18" charset="0"/>
              </a:rPr>
              <a:t>ELISSA needs to upgrade to a DN320 chamber, as mini-ELISSA has limitations in detector configurations</a:t>
            </a:r>
          </a:p>
          <a:p>
            <a:pPr marL="285750" indent="-285750" defTabSz="414726" fontAlgn="base" hangingPunct="0">
              <a:lnSpc>
                <a:spcPct val="93000"/>
              </a:lnSpc>
              <a:spcBef>
                <a:spcPct val="0"/>
              </a:spcBef>
              <a:spcAft>
                <a:spcPct val="0"/>
              </a:spcAft>
              <a:buClr>
                <a:srgbClr val="000000"/>
              </a:buClr>
              <a:buSzPct val="100000"/>
              <a:buFont typeface="Arial" panose="020B0604020202020204" pitchFamily="34" charset="0"/>
              <a:buChar char="•"/>
            </a:pPr>
            <a:endParaRPr lang="en-US" sz="800" dirty="0">
              <a:solidFill>
                <a:srgbClr val="000000"/>
              </a:solidFill>
              <a:ea typeface="Microsoft YaHei"/>
            </a:endParaRPr>
          </a:p>
          <a:p>
            <a:pPr marL="285750" indent="-285750" defTabSz="414726" fontAlgn="base" hangingPunct="0">
              <a:lnSpc>
                <a:spcPct val="93000"/>
              </a:lnSpc>
              <a:spcBef>
                <a:spcPct val="0"/>
              </a:spcBef>
              <a:spcAft>
                <a:spcPct val="0"/>
              </a:spcAft>
              <a:buClr>
                <a:srgbClr val="000000"/>
              </a:buClr>
              <a:buSzPct val="100000"/>
              <a:buFont typeface="Arial"/>
              <a:buChar char="•"/>
            </a:pPr>
            <a:r>
              <a:rPr lang="en-US" dirty="0">
                <a:solidFill>
                  <a:srgbClr val="000000"/>
                </a:solidFill>
                <a:ea typeface="Microsoft YaHei"/>
              </a:rPr>
              <a:t>Multiple configurations possible with the X3, YY1, MMM, and QQQ3 detectors</a:t>
            </a:r>
          </a:p>
          <a:p>
            <a:pPr defTabSz="414726" fontAlgn="base" hangingPunct="0">
              <a:lnSpc>
                <a:spcPct val="93000"/>
              </a:lnSpc>
              <a:spcBef>
                <a:spcPct val="0"/>
              </a:spcBef>
              <a:spcAft>
                <a:spcPct val="0"/>
              </a:spcAft>
              <a:buClr>
                <a:srgbClr val="000000"/>
              </a:buClr>
              <a:buSzPct val="100000"/>
            </a:pPr>
            <a:endParaRPr lang="en-US" sz="800" dirty="0">
              <a:solidFill>
                <a:srgbClr val="000000"/>
              </a:solidFill>
              <a:ea typeface="Microsoft YaHei"/>
            </a:endParaRPr>
          </a:p>
          <a:p>
            <a:pPr marL="285750" indent="-285750" defTabSz="414726" fontAlgn="base" hangingPunct="0">
              <a:lnSpc>
                <a:spcPct val="93000"/>
              </a:lnSpc>
              <a:spcBef>
                <a:spcPct val="0"/>
              </a:spcBef>
              <a:spcAft>
                <a:spcPct val="0"/>
              </a:spcAft>
              <a:buClr>
                <a:srgbClr val="000000"/>
              </a:buClr>
              <a:buSzPct val="100000"/>
              <a:buFont typeface="Arial"/>
              <a:buChar char="•"/>
            </a:pPr>
            <a:endParaRPr lang="en-US" dirty="0">
              <a:solidFill>
                <a:srgbClr val="000000"/>
              </a:solidFill>
              <a:ea typeface="Microsoft YaHei"/>
            </a:endParaRPr>
          </a:p>
        </p:txBody>
      </p:sp>
      <p:pic>
        <p:nvPicPr>
          <p:cNvPr id="12" name="Immagine 1">
            <a:extLst>
              <a:ext uri="{FF2B5EF4-FFF2-40B4-BE49-F238E27FC236}">
                <a16:creationId xmlns:a16="http://schemas.microsoft.com/office/drawing/2014/main" id="{31D634CD-8795-4794-95CB-46AE20F81D8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0078" t="7417" r="22082" b="44132"/>
          <a:stretch/>
        </p:blipFill>
        <p:spPr>
          <a:xfrm>
            <a:off x="1785410" y="1159432"/>
            <a:ext cx="3803521" cy="3186067"/>
          </a:xfrm>
          <a:prstGeom prst="rect">
            <a:avLst/>
          </a:prstGeom>
        </p:spPr>
      </p:pic>
      <p:sp>
        <p:nvSpPr>
          <p:cNvPr id="16" name="TextBox 29">
            <a:extLst>
              <a:ext uri="{FF2B5EF4-FFF2-40B4-BE49-F238E27FC236}">
                <a16:creationId xmlns:a16="http://schemas.microsoft.com/office/drawing/2014/main" id="{2D2F867F-1AB6-4603-BDC7-0D058A4E84E0}"/>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pic>
        <p:nvPicPr>
          <p:cNvPr id="13" name="Picture 12" descr="SSD-00-00.0_SET_UP_SSD_2.JPG">
            <a:extLst>
              <a:ext uri="{FF2B5EF4-FFF2-40B4-BE49-F238E27FC236}">
                <a16:creationId xmlns:a16="http://schemas.microsoft.com/office/drawing/2014/main" id="{A5965AB1-E961-4BA3-B96E-900471D69F75}"/>
              </a:ext>
            </a:extLst>
          </p:cNvPr>
          <p:cNvPicPr>
            <a:picLocks noChangeAspect="1"/>
          </p:cNvPicPr>
          <p:nvPr/>
        </p:nvPicPr>
        <p:blipFill rotWithShape="1">
          <a:blip r:embed="rId7">
            <a:extLst>
              <a:ext uri="{28A0092B-C50C-407E-A947-70E740481C1C}">
                <a14:useLocalDpi xmlns:a14="http://schemas.microsoft.com/office/drawing/2010/main" val="0"/>
              </a:ext>
            </a:extLst>
          </a:blip>
          <a:srcRect l="24259" t="8986" r="21482" b="8090"/>
          <a:stretch/>
        </p:blipFill>
        <p:spPr>
          <a:xfrm>
            <a:off x="5796413" y="4173189"/>
            <a:ext cx="2383611" cy="2139555"/>
          </a:xfrm>
          <a:prstGeom prst="rect">
            <a:avLst/>
          </a:prstGeom>
        </p:spPr>
      </p:pic>
    </p:spTree>
    <p:extLst>
      <p:ext uri="{BB962C8B-B14F-4D97-AF65-F5344CB8AC3E}">
        <p14:creationId xmlns:p14="http://schemas.microsoft.com/office/powerpoint/2010/main" val="38320953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56" descr="Logo IFIN-HH"/>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056176" y="58225"/>
            <a:ext cx="751981" cy="75198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1AB25A2-21F5-423B-AA48-B538D7E5BCF7}"/>
              </a:ext>
            </a:extLst>
          </p:cNvPr>
          <p:cNvSpPr txBox="1"/>
          <p:nvPr/>
        </p:nvSpPr>
        <p:spPr>
          <a:xfrm>
            <a:off x="337335" y="2151342"/>
            <a:ext cx="11517330" cy="707886"/>
          </a:xfrm>
          <a:prstGeom prst="rect">
            <a:avLst/>
          </a:prstGeom>
          <a:blipFill dpi="0" rotWithShape="1">
            <a:blip r:embed="rId5">
              <a:alphaModFix amt="90000"/>
            </a:blip>
            <a:srcRect/>
            <a:tile tx="0" ty="0" sx="100000" sy="100000" flip="none" algn="tl"/>
          </a:blipFill>
        </p:spPr>
        <p:txBody>
          <a:bodyPr wrap="square" rtlCol="0">
            <a:spAutoFit/>
          </a:bodyPr>
          <a:lstStyle/>
          <a:p>
            <a:pPr marL="285750" indent="-285750" algn="just">
              <a:buFont typeface="Arial" panose="020B0604020202020204" pitchFamily="34" charset="0"/>
              <a:buChar char="•"/>
            </a:pPr>
            <a:r>
              <a:rPr lang="en-US" sz="2000" b="1" dirty="0">
                <a:solidFill>
                  <a:prstClr val="black"/>
                </a:solidFill>
                <a:latin typeface="Times New Roman" panose="02020603050405020304" pitchFamily="18" charset="0"/>
                <a:ea typeface="Times New Roman" panose="02020603050405020304" pitchFamily="18" charset="0"/>
              </a:rPr>
              <a:t>The</a:t>
            </a:r>
            <a:r>
              <a:rPr lang="en-US" sz="2000" b="1" baseline="30000" dirty="0">
                <a:solidFill>
                  <a:prstClr val="black"/>
                </a:solidFill>
                <a:latin typeface="Times New Roman" panose="02020603050405020304" pitchFamily="18" charset="0"/>
                <a:ea typeface="Times New Roman" panose="02020603050405020304" pitchFamily="18" charset="0"/>
              </a:rPr>
              <a:t> </a:t>
            </a:r>
            <a:r>
              <a:rPr lang="en-US" sz="2000" b="1" baseline="30000" dirty="0">
                <a:solidFill>
                  <a:srgbClr val="FF0000"/>
                </a:solidFill>
                <a:latin typeface="Times New Roman" panose="02020603050405020304" pitchFamily="18" charset="0"/>
                <a:ea typeface="Calibri" panose="020F0502020204030204" pitchFamily="34" charset="0"/>
              </a:rPr>
              <a:t>7</a:t>
            </a:r>
            <a:r>
              <a:rPr lang="en-US" sz="2000" b="1" dirty="0">
                <a:solidFill>
                  <a:srgbClr val="FF0000"/>
                </a:solidFill>
                <a:latin typeface="Times New Roman" panose="02020603050405020304" pitchFamily="18" charset="0"/>
                <a:ea typeface="SimSun" panose="02010600030101010101" pitchFamily="2" charset="-122"/>
              </a:rPr>
              <a:t>Li(p, α)</a:t>
            </a:r>
            <a:r>
              <a:rPr lang="en-US" sz="2000" b="1" baseline="30000" dirty="0">
                <a:solidFill>
                  <a:srgbClr val="FF0000"/>
                </a:solidFill>
                <a:latin typeface="Times New Roman" panose="02020603050405020304" pitchFamily="18" charset="0"/>
                <a:ea typeface="SimSun" panose="02010600030101010101" pitchFamily="2" charset="-122"/>
              </a:rPr>
              <a:t>4</a:t>
            </a:r>
            <a:r>
              <a:rPr lang="en-US" sz="2000" b="1" dirty="0">
                <a:solidFill>
                  <a:srgbClr val="FF0000"/>
                </a:solidFill>
                <a:latin typeface="Times New Roman" panose="02020603050405020304" pitchFamily="18" charset="0"/>
                <a:ea typeface="SimSun" panose="02010600030101010101" pitchFamily="2" charset="-122"/>
              </a:rPr>
              <a:t>He, </a:t>
            </a:r>
            <a:r>
              <a:rPr lang="en-US" sz="2000" b="1" baseline="30000" dirty="0">
                <a:solidFill>
                  <a:srgbClr val="FF0000"/>
                </a:solidFill>
                <a:latin typeface="Times New Roman" panose="02020603050405020304" pitchFamily="18" charset="0"/>
                <a:ea typeface="Times New Roman" panose="02020603050405020304" pitchFamily="18" charset="0"/>
              </a:rPr>
              <a:t>6</a:t>
            </a:r>
            <a:r>
              <a:rPr lang="en-US" sz="2000" b="1" dirty="0">
                <a:solidFill>
                  <a:srgbClr val="FF0000"/>
                </a:solidFill>
                <a:latin typeface="Times New Roman" panose="02020603050405020304" pitchFamily="18" charset="0"/>
                <a:ea typeface="Times New Roman" panose="02020603050405020304" pitchFamily="18" charset="0"/>
              </a:rPr>
              <a:t>Li(p, α)</a:t>
            </a:r>
            <a:r>
              <a:rPr lang="en-US" sz="2000" b="1" baseline="30000" dirty="0">
                <a:solidFill>
                  <a:srgbClr val="FF0000"/>
                </a:solidFill>
                <a:latin typeface="Times New Roman" panose="02020603050405020304" pitchFamily="18" charset="0"/>
                <a:ea typeface="Times New Roman" panose="02020603050405020304" pitchFamily="18" charset="0"/>
              </a:rPr>
              <a:t>3</a:t>
            </a:r>
            <a:r>
              <a:rPr lang="en-US" sz="2000" b="1" dirty="0">
                <a:solidFill>
                  <a:srgbClr val="FF0000"/>
                </a:solidFill>
                <a:latin typeface="Times New Roman" panose="02020603050405020304" pitchFamily="18" charset="0"/>
                <a:ea typeface="Times New Roman" panose="02020603050405020304" pitchFamily="18" charset="0"/>
              </a:rPr>
              <a:t>He, </a:t>
            </a:r>
            <a:r>
              <a:rPr lang="en-US" sz="2000" b="1" dirty="0">
                <a:solidFill>
                  <a:schemeClr val="accent6">
                    <a:lumMod val="75000"/>
                  </a:schemeClr>
                </a:solidFill>
                <a:latin typeface="Times New Roman" panose="02020603050405020304" pitchFamily="18" charset="0"/>
                <a:ea typeface="Times New Roman" panose="02020603050405020304" pitchFamily="18" charset="0"/>
              </a:rPr>
              <a:t>and</a:t>
            </a:r>
            <a:r>
              <a:rPr lang="en-US" sz="2000" b="1" dirty="0">
                <a:solidFill>
                  <a:srgbClr val="FF0000"/>
                </a:solidFill>
                <a:latin typeface="Times New Roman" panose="02020603050405020304" pitchFamily="18" charset="0"/>
                <a:ea typeface="Times New Roman" panose="02020603050405020304" pitchFamily="18" charset="0"/>
              </a:rPr>
              <a:t> </a:t>
            </a:r>
            <a:r>
              <a:rPr lang="en-US" sz="2000" b="1" baseline="30000" dirty="0">
                <a:solidFill>
                  <a:srgbClr val="7030A0"/>
                </a:solidFill>
                <a:latin typeface="Times New Roman" panose="02020603050405020304" pitchFamily="18" charset="0"/>
                <a:cs typeface="Times New Roman" panose="02020603050405020304" pitchFamily="18" charset="0"/>
              </a:rPr>
              <a:t>11</a:t>
            </a:r>
            <a:r>
              <a:rPr lang="en-US" sz="2000" b="1" dirty="0">
                <a:solidFill>
                  <a:srgbClr val="7030A0"/>
                </a:solidFill>
                <a:latin typeface="Times New Roman" panose="02020603050405020304" pitchFamily="18" charset="0"/>
                <a:cs typeface="Times New Roman" panose="02020603050405020304" pitchFamily="18" charset="0"/>
              </a:rPr>
              <a:t>B(p,</a:t>
            </a:r>
            <a:r>
              <a:rPr lang="el-GR" sz="2000" b="1" dirty="0">
                <a:solidFill>
                  <a:srgbClr val="7030A0"/>
                </a:solidFill>
                <a:latin typeface="Times New Roman" panose="02020603050405020304" pitchFamily="18" charset="0"/>
                <a:cs typeface="Times New Roman" panose="02020603050405020304" pitchFamily="18" charset="0"/>
              </a:rPr>
              <a:t>α</a:t>
            </a:r>
            <a:r>
              <a:rPr lang="en-US" sz="2000" b="1" dirty="0">
                <a:solidFill>
                  <a:srgbClr val="7030A0"/>
                </a:solidFill>
                <a:latin typeface="Times New Roman" panose="02020603050405020304" pitchFamily="18" charset="0"/>
                <a:cs typeface="Times New Roman" panose="02020603050405020304" pitchFamily="18" charset="0"/>
              </a:rPr>
              <a:t>)αα</a:t>
            </a:r>
            <a:r>
              <a:rPr lang="en-US" sz="2000" b="1" dirty="0">
                <a:solidFill>
                  <a:srgbClr val="7030A0"/>
                </a:solidFill>
                <a:latin typeface="Times New Roman" panose="02020603050405020304" pitchFamily="18" charset="0"/>
                <a:ea typeface="SimSun" panose="02010600030101010101" pitchFamily="2" charset="-122"/>
                <a:cs typeface="Times New Roman" panose="02020603050405020304" pitchFamily="18" charset="0"/>
              </a:rPr>
              <a:t> </a:t>
            </a:r>
            <a:r>
              <a:rPr lang="en-US" sz="2000" b="1" dirty="0">
                <a:solidFill>
                  <a:prstClr val="black"/>
                </a:solidFill>
                <a:latin typeface="Times New Roman" panose="02020603050405020304" pitchFamily="18" charset="0"/>
                <a:ea typeface="Times New Roman" panose="02020603050405020304" pitchFamily="18" charset="0"/>
              </a:rPr>
              <a:t>experiment was successfully carried out at </a:t>
            </a:r>
            <a:r>
              <a:rPr lang="ro-RO" sz="2000" b="1" dirty="0">
                <a:solidFill>
                  <a:prstClr val="black"/>
                </a:solidFill>
                <a:latin typeface="Times New Roman" panose="02020603050405020304" pitchFamily="18" charset="0"/>
                <a:ea typeface="Times New Roman" panose="02020603050405020304" pitchFamily="18" charset="0"/>
              </a:rPr>
              <a:t>the IFIN-HH 3 MV Tandem</a:t>
            </a:r>
            <a:r>
              <a:rPr lang="en-US" sz="2000" b="1" dirty="0">
                <a:solidFill>
                  <a:prstClr val="black"/>
                </a:solidFill>
                <a:latin typeface="Times New Roman" panose="02020603050405020304" pitchFamily="18" charset="0"/>
                <a:ea typeface="Times New Roman" panose="02020603050405020304" pitchFamily="18" charset="0"/>
              </a:rPr>
              <a:t> using the mini-ELISSA </a:t>
            </a:r>
            <a:r>
              <a:rPr lang="en-US" sz="2000" b="1">
                <a:solidFill>
                  <a:prstClr val="black"/>
                </a:solidFill>
                <a:latin typeface="Times New Roman" panose="02020603050405020304" pitchFamily="18" charset="0"/>
                <a:ea typeface="Times New Roman" panose="02020603050405020304" pitchFamily="18" charset="0"/>
              </a:rPr>
              <a:t>reaction chamber. </a:t>
            </a:r>
            <a:endParaRPr lang="en-US" sz="2000" dirty="0">
              <a:solidFill>
                <a:prstClr val="black"/>
              </a:solidFill>
              <a:latin typeface="Calibri" panose="020F0502020204030204"/>
            </a:endParaRPr>
          </a:p>
        </p:txBody>
      </p:sp>
      <p:sp>
        <p:nvSpPr>
          <p:cNvPr id="9" name="TextBox 8">
            <a:extLst>
              <a:ext uri="{FF2B5EF4-FFF2-40B4-BE49-F238E27FC236}">
                <a16:creationId xmlns:a16="http://schemas.microsoft.com/office/drawing/2014/main" id="{F9C5C0EB-AD5E-4E9E-93CE-9B3F5FFBEAB5}"/>
              </a:ext>
            </a:extLst>
          </p:cNvPr>
          <p:cNvSpPr txBox="1"/>
          <p:nvPr/>
        </p:nvSpPr>
        <p:spPr>
          <a:xfrm>
            <a:off x="290827" y="3453488"/>
            <a:ext cx="11297402" cy="1938992"/>
          </a:xfrm>
          <a:prstGeom prst="rect">
            <a:avLst/>
          </a:prstGeom>
          <a:blipFill dpi="0" rotWithShape="1">
            <a:blip r:embed="rId5">
              <a:alphaModFix amt="90000"/>
            </a:blip>
            <a:srcRect/>
            <a:tile tx="0" ty="0" sx="100000" sy="100000" flip="none" algn="tl"/>
          </a:blipFill>
        </p:spPr>
        <p:txBody>
          <a:bodyPr wrap="square" rtlCol="0">
            <a:spAutoFit/>
          </a:bodyPr>
          <a:lstStyle/>
          <a:p>
            <a:pPr marL="342900" indent="-342900" algn="just">
              <a:buFont typeface="Arial" panose="020B0604020202020204" pitchFamily="34" charset="0"/>
              <a:buChar char="•"/>
              <a:defRPr/>
            </a:pPr>
            <a:r>
              <a:rPr lang="en-US" sz="2000" b="1" dirty="0">
                <a:latin typeface="Times New Roman" panose="02020603050405020304" pitchFamily="18" charset="0"/>
                <a:cs typeface="Times New Roman" panose="02020603050405020304" pitchFamily="18" charset="0"/>
              </a:rPr>
              <a:t>The </a:t>
            </a:r>
            <a:r>
              <a:rPr lang="en-US" sz="2000" b="1" baseline="30000" dirty="0">
                <a:solidFill>
                  <a:srgbClr val="FF0000"/>
                </a:solidFill>
                <a:latin typeface="Times New Roman" panose="02020603050405020304" pitchFamily="18" charset="0"/>
                <a:cs typeface="Times New Roman" panose="02020603050405020304" pitchFamily="18" charset="0"/>
              </a:rPr>
              <a:t>7</a:t>
            </a:r>
            <a:r>
              <a:rPr lang="en-US" sz="2000" b="1" dirty="0">
                <a:solidFill>
                  <a:srgbClr val="FF0000"/>
                </a:solidFill>
                <a:latin typeface="Times New Roman" panose="02020603050405020304" pitchFamily="18" charset="0"/>
                <a:cs typeface="Times New Roman" panose="02020603050405020304" pitchFamily="18" charset="0"/>
              </a:rPr>
              <a:t>Li(p,</a:t>
            </a:r>
            <a:r>
              <a:rPr lang="el-GR" sz="2000" b="1" dirty="0">
                <a:solidFill>
                  <a:srgbClr val="FF0000"/>
                </a:solidFill>
                <a:latin typeface="Times New Roman" panose="02020603050405020304" pitchFamily="18" charset="0"/>
                <a:cs typeface="Times New Roman" panose="02020603050405020304" pitchFamily="18" charset="0"/>
              </a:rPr>
              <a:t>α)</a:t>
            </a:r>
            <a:r>
              <a:rPr lang="el-GR" sz="2000" b="1" baseline="30000" dirty="0">
                <a:solidFill>
                  <a:srgbClr val="FF0000"/>
                </a:solidFill>
                <a:latin typeface="Times New Roman" panose="02020603050405020304" pitchFamily="18" charset="0"/>
                <a:cs typeface="Times New Roman" panose="02020603050405020304" pitchFamily="18" charset="0"/>
              </a:rPr>
              <a:t>4</a:t>
            </a:r>
            <a:r>
              <a:rPr lang="en-US" sz="2000" b="1" dirty="0">
                <a:solidFill>
                  <a:srgbClr val="FF0000"/>
                </a:solidFill>
                <a:latin typeface="Times New Roman" panose="02020603050405020304" pitchFamily="18" charset="0"/>
                <a:cs typeface="Times New Roman" panose="02020603050405020304" pitchFamily="18" charset="0"/>
              </a:rPr>
              <a:t>He</a:t>
            </a:r>
            <a:r>
              <a:rPr lang="en-US" sz="2000" b="1" dirty="0">
                <a:latin typeface="Times New Roman" panose="02020603050405020304" pitchFamily="18" charset="0"/>
                <a:cs typeface="Times New Roman" panose="02020603050405020304" pitchFamily="18" charset="0"/>
              </a:rPr>
              <a:t> reaction rates at </a:t>
            </a:r>
            <a:r>
              <a:rPr lang="en-US" sz="2000" b="1" dirty="0">
                <a:solidFill>
                  <a:srgbClr val="FF0000"/>
                </a:solidFill>
                <a:latin typeface="Times New Roman" panose="02020603050405020304" pitchFamily="18" charset="0"/>
                <a:cs typeface="Times New Roman" panose="02020603050405020304" pitchFamily="18" charset="0"/>
              </a:rPr>
              <a:t>0.001≤T9≤10 </a:t>
            </a:r>
            <a:r>
              <a:rPr lang="en-US" sz="2000" b="1" dirty="0">
                <a:latin typeface="Times New Roman" panose="02020603050405020304" pitchFamily="18" charset="0"/>
                <a:cs typeface="Times New Roman" panose="02020603050405020304" pitchFamily="18" charset="0"/>
              </a:rPr>
              <a:t>are calculated using the present </a:t>
            </a:r>
            <a:r>
              <a:rPr lang="en-US" sz="2000" b="1" dirty="0">
                <a:solidFill>
                  <a:srgbClr val="FF0000"/>
                </a:solidFill>
                <a:latin typeface="Times New Roman" panose="02020603050405020304" pitchFamily="18" charset="0"/>
                <a:cs typeface="Times New Roman" panose="02020603050405020304" pitchFamily="18" charset="0"/>
              </a:rPr>
              <a:t>DWBA-predicted</a:t>
            </a:r>
            <a:r>
              <a:rPr lang="en-US" sz="2000" b="1" dirty="0">
                <a:latin typeface="Times New Roman" panose="02020603050405020304" pitchFamily="18" charset="0"/>
                <a:cs typeface="Times New Roman" panose="02020603050405020304" pitchFamily="18" charset="0"/>
              </a:rPr>
              <a:t> cross-sections and available experimental data [literature] below and above </a:t>
            </a:r>
            <a:r>
              <a:rPr lang="en-US" sz="2000" b="1" dirty="0" err="1">
                <a:solidFill>
                  <a:srgbClr val="FF0000"/>
                </a:solidFill>
                <a:latin typeface="Times New Roman" panose="02020603050405020304" pitchFamily="18" charset="0"/>
                <a:cs typeface="Times New Roman" panose="02020603050405020304" pitchFamily="18" charset="0"/>
              </a:rPr>
              <a:t>Ecm</a:t>
            </a:r>
            <a:r>
              <a:rPr lang="en-US" sz="2000" b="1" dirty="0">
                <a:solidFill>
                  <a:srgbClr val="FF0000"/>
                </a:solidFill>
                <a:latin typeface="Times New Roman" panose="02020603050405020304" pitchFamily="18" charset="0"/>
                <a:cs typeface="Times New Roman" panose="02020603050405020304" pitchFamily="18" charset="0"/>
              </a:rPr>
              <a:t> ≃0.9 MeV</a:t>
            </a:r>
            <a:r>
              <a:rPr lang="en-US" sz="2000" b="1" dirty="0">
                <a:latin typeface="Times New Roman" panose="02020603050405020304" pitchFamily="18" charset="0"/>
                <a:cs typeface="Times New Roman" panose="02020603050405020304" pitchFamily="18" charset="0"/>
              </a:rPr>
              <a:t>, respectively.</a:t>
            </a:r>
          </a:p>
          <a:p>
            <a:pPr marL="285750" indent="-285750" algn="just">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 It was found that the present DWBA prediction results in a 5%–25% difference in reaction rate below </a:t>
            </a:r>
            <a:r>
              <a:rPr lang="en-US" sz="2000" b="1" dirty="0">
                <a:solidFill>
                  <a:srgbClr val="FF0000"/>
                </a:solidFill>
                <a:latin typeface="Times New Roman" panose="02020603050405020304" pitchFamily="18" charset="0"/>
                <a:cs typeface="Times New Roman" panose="02020603050405020304" pitchFamily="18" charset="0"/>
              </a:rPr>
              <a:t>T9 = 0.2. </a:t>
            </a:r>
            <a:endParaRPr lang="en-US" sz="2000" dirty="0"/>
          </a:p>
          <a:p>
            <a:pPr marL="285750" indent="-285750" algn="just">
              <a:buFont typeface="Arial" panose="020B0604020202020204" pitchFamily="34" charset="0"/>
              <a:buChar char="•"/>
            </a:pPr>
            <a:endParaRPr lang="en-US" sz="2000" b="1" dirty="0">
              <a:solidFill>
                <a:prstClr val="black"/>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46E97BC5-DA25-40AF-B569-3DF0271328BC}"/>
              </a:ext>
            </a:extLst>
          </p:cNvPr>
          <p:cNvSpPr txBox="1"/>
          <p:nvPr/>
        </p:nvSpPr>
        <p:spPr>
          <a:xfrm>
            <a:off x="290827" y="983499"/>
            <a:ext cx="11517330" cy="707886"/>
          </a:xfrm>
          <a:prstGeom prst="rect">
            <a:avLst/>
          </a:prstGeom>
          <a:blipFill dpi="0" rotWithShape="1">
            <a:blip r:embed="rId5">
              <a:alphaModFix amt="90000"/>
            </a:blip>
            <a:srcRect/>
            <a:tile tx="0" ty="0" sx="100000" sy="100000" flip="none" algn="tl"/>
          </a:blipFill>
        </p:spPr>
        <p:txBody>
          <a:bodyPr wrap="square" rtlCol="0">
            <a:spAutoFit/>
          </a:bodyPr>
          <a:lstStyle/>
          <a:p>
            <a:pPr marL="342900" indent="-342900" algn="just">
              <a:buFont typeface="Arial" panose="020B0604020202020204" pitchFamily="34" charset="0"/>
              <a:buChar char="•"/>
              <a:defRPr/>
            </a:pPr>
            <a:r>
              <a:rPr lang="en-US" sz="2000" b="1" dirty="0">
                <a:latin typeface="Times New Roman" panose="02020603050405020304" pitchFamily="18" charset="0"/>
                <a:cs typeface="Times New Roman" panose="02020603050405020304" pitchFamily="18" charset="0"/>
              </a:rPr>
              <a:t>The first in-beam characterization of the ELISSA silicon strip array with one ring has been carried out.</a:t>
            </a:r>
            <a:endParaRPr lang="en-US" sz="2000" b="1" dirty="0">
              <a:solidFill>
                <a:prstClr val="black"/>
              </a:solidFill>
              <a:latin typeface="Times New Roman" panose="02020603050405020304" pitchFamily="18" charset="0"/>
              <a:cs typeface="Times New Roman" panose="02020603050405020304" pitchFamily="18" charset="0"/>
            </a:endParaRPr>
          </a:p>
        </p:txBody>
      </p:sp>
      <p:sp>
        <p:nvSpPr>
          <p:cNvPr id="12" name="Title 11">
            <a:extLst>
              <a:ext uri="{FF2B5EF4-FFF2-40B4-BE49-F238E27FC236}">
                <a16:creationId xmlns:a16="http://schemas.microsoft.com/office/drawing/2014/main" id="{E097B533-1A2C-4B77-B3B8-1EC4C7D4D2C3}"/>
              </a:ext>
            </a:extLst>
          </p:cNvPr>
          <p:cNvSpPr>
            <a:spLocks noGrp="1"/>
          </p:cNvSpPr>
          <p:nvPr>
            <p:ph type="title"/>
          </p:nvPr>
        </p:nvSpPr>
        <p:spPr/>
        <p:txBody>
          <a:bodyPr/>
          <a:lstStyle/>
          <a:p>
            <a:r>
              <a:rPr lang="en-US" dirty="0"/>
              <a:t>CONCLUSIONS…..</a:t>
            </a:r>
          </a:p>
        </p:txBody>
      </p:sp>
      <p:sp>
        <p:nvSpPr>
          <p:cNvPr id="14" name="Slide Number Placeholder 3">
            <a:extLst>
              <a:ext uri="{FF2B5EF4-FFF2-40B4-BE49-F238E27FC236}">
                <a16:creationId xmlns:a16="http://schemas.microsoft.com/office/drawing/2014/main" id="{B886C3C2-6CAD-4D46-8A98-25E6958C5722}"/>
              </a:ext>
            </a:extLst>
          </p:cNvPr>
          <p:cNvSpPr txBox="1">
            <a:spLocks/>
          </p:cNvSpPr>
          <p:nvPr/>
        </p:nvSpPr>
        <p:spPr>
          <a:xfrm>
            <a:off x="9273331"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5F8E8F-E5F5-45AA-9AD4-C831C5AC1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7" name="TextBox 29">
            <a:extLst>
              <a:ext uri="{FF2B5EF4-FFF2-40B4-BE49-F238E27FC236}">
                <a16:creationId xmlns:a16="http://schemas.microsoft.com/office/drawing/2014/main" id="{0E608165-3E74-4956-822D-24048646D7C8}"/>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spTree>
    <p:extLst>
      <p:ext uri="{BB962C8B-B14F-4D97-AF65-F5344CB8AC3E}">
        <p14:creationId xmlns:p14="http://schemas.microsoft.com/office/powerpoint/2010/main" val="2200789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56" descr="Logo IFIN-HH"/>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056176" y="58225"/>
            <a:ext cx="751981" cy="7519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34685FA-C660-46EE-AE52-EEE5256D9A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494" y="807651"/>
            <a:ext cx="10928706" cy="5136333"/>
          </a:xfrm>
          <a:prstGeom prst="rect">
            <a:avLst/>
          </a:prstGeom>
        </p:spPr>
      </p:pic>
      <p:sp>
        <p:nvSpPr>
          <p:cNvPr id="6" name="Slide Number Placeholder 3">
            <a:extLst>
              <a:ext uri="{FF2B5EF4-FFF2-40B4-BE49-F238E27FC236}">
                <a16:creationId xmlns:a16="http://schemas.microsoft.com/office/drawing/2014/main" id="{A5B80930-C6AD-4B0C-A8E2-914FEB308236}"/>
              </a:ext>
            </a:extLst>
          </p:cNvPr>
          <p:cNvSpPr txBox="1">
            <a:spLocks/>
          </p:cNvSpPr>
          <p:nvPr/>
        </p:nvSpPr>
        <p:spPr>
          <a:xfrm>
            <a:off x="9273331"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5F8E8F-E5F5-45AA-9AD4-C831C5AC1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F5BA869E-9225-413C-B42D-D8CE3F81708C}"/>
              </a:ext>
            </a:extLst>
          </p:cNvPr>
          <p:cNvSpPr>
            <a:spLocks noGrp="1"/>
          </p:cNvSpPr>
          <p:nvPr>
            <p:ph type="title"/>
          </p:nvPr>
        </p:nvSpPr>
        <p:spPr/>
        <p:txBody>
          <a:bodyPr/>
          <a:lstStyle/>
          <a:p>
            <a:endParaRPr lang="en-US"/>
          </a:p>
        </p:txBody>
      </p:sp>
      <p:sp>
        <p:nvSpPr>
          <p:cNvPr id="12" name="TextBox 29">
            <a:extLst>
              <a:ext uri="{FF2B5EF4-FFF2-40B4-BE49-F238E27FC236}">
                <a16:creationId xmlns:a16="http://schemas.microsoft.com/office/drawing/2014/main" id="{0B15DEC5-9FD3-48BD-A254-70FE6ADBD2AF}"/>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sp>
        <p:nvSpPr>
          <p:cNvPr id="13" name="TextBox 12">
            <a:extLst>
              <a:ext uri="{FF2B5EF4-FFF2-40B4-BE49-F238E27FC236}">
                <a16:creationId xmlns:a16="http://schemas.microsoft.com/office/drawing/2014/main" id="{46BB423F-3350-4E81-BF12-142C7A69486C}"/>
              </a:ext>
            </a:extLst>
          </p:cNvPr>
          <p:cNvSpPr txBox="1"/>
          <p:nvPr/>
        </p:nvSpPr>
        <p:spPr>
          <a:xfrm>
            <a:off x="2416965" y="6016733"/>
            <a:ext cx="7538421" cy="461665"/>
          </a:xfrm>
          <a:prstGeom prst="rect">
            <a:avLst/>
          </a:prstGeom>
          <a:gradFill>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gradFill>
        </p:spPr>
        <p:txBody>
          <a:bodyPr wrap="square">
            <a:spAutoFit/>
          </a:bodyPr>
          <a:lstStyle/>
          <a:p>
            <a:r>
              <a:rPr lang="en-US" sz="2400" b="1" dirty="0">
                <a:latin typeface="Times New Roman" panose="02020603050405020304" pitchFamily="18" charset="0"/>
                <a:cs typeface="Times New Roman" panose="02020603050405020304" pitchFamily="18" charset="0"/>
              </a:rPr>
              <a:t>I would like to thank all the </a:t>
            </a:r>
            <a:r>
              <a:rPr lang="en-US" sz="2400" b="1" dirty="0">
                <a:solidFill>
                  <a:srgbClr val="F1592A"/>
                </a:solidFill>
                <a:latin typeface="Times New Roman" panose="02020603050405020304" pitchFamily="18" charset="0"/>
                <a:cs typeface="Times New Roman" panose="02020603050405020304" pitchFamily="18" charset="0"/>
              </a:rPr>
              <a:t>ELISSA collaborators</a:t>
            </a:r>
          </a:p>
        </p:txBody>
      </p:sp>
    </p:spTree>
    <p:extLst>
      <p:ext uri="{BB962C8B-B14F-4D97-AF65-F5344CB8AC3E}">
        <p14:creationId xmlns:p14="http://schemas.microsoft.com/office/powerpoint/2010/main" val="3463471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56" descr="Logo IFIN-HH"/>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056176" y="58225"/>
            <a:ext cx="751981" cy="75198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7B4FEA66-72A2-49DD-ABC5-4203242F86BD}"/>
              </a:ext>
            </a:extLst>
          </p:cNvPr>
          <p:cNvSpPr>
            <a:spLocks noGrp="1"/>
          </p:cNvSpPr>
          <p:nvPr>
            <p:ph type="title"/>
          </p:nvPr>
        </p:nvSpPr>
        <p:spPr/>
        <p:txBody>
          <a:bodyPr/>
          <a:lstStyle/>
          <a:p>
            <a:endParaRPr lang="en-US" dirty="0"/>
          </a:p>
        </p:txBody>
      </p:sp>
      <p:sp>
        <p:nvSpPr>
          <p:cNvPr id="7" name="Title 1">
            <a:extLst>
              <a:ext uri="{FF2B5EF4-FFF2-40B4-BE49-F238E27FC236}">
                <a16:creationId xmlns:a16="http://schemas.microsoft.com/office/drawing/2014/main" id="{ECAA65EF-9B3C-416F-90B6-0870EEF8F7E4}"/>
              </a:ext>
            </a:extLst>
          </p:cNvPr>
          <p:cNvSpPr txBox="1">
            <a:spLocks/>
          </p:cNvSpPr>
          <p:nvPr/>
        </p:nvSpPr>
        <p:spPr>
          <a:xfrm>
            <a:off x="3342663" y="753365"/>
            <a:ext cx="452117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j-ea"/>
                <a:cs typeface="Times New Roman" panose="02020603050405020304" pitchFamily="18" charset="0"/>
              </a:rPr>
              <a:t>ELISSA TEAM</a:t>
            </a:r>
            <a:endParaRPr kumimoji="0" lang="en-US" sz="4400" b="0" i="1" u="none" strike="noStrike" kern="1200" cap="none" spc="0" normalizeH="0" baseline="0" noProof="0" dirty="0">
              <a:ln>
                <a:noFill/>
              </a:ln>
              <a:solidFill>
                <a:sysClr val="windowText" lastClr="000000"/>
              </a:solidFill>
              <a:effectLst/>
              <a:uLnTx/>
              <a:uFillTx/>
              <a:latin typeface="Times New Roman" panose="02020603050405020304" pitchFamily="18" charset="0"/>
              <a:ea typeface="+mj-ea"/>
              <a:cs typeface="Times New Roman" panose="02020603050405020304" pitchFamily="18" charset="0"/>
            </a:endParaRPr>
          </a:p>
        </p:txBody>
      </p:sp>
      <p:sp>
        <p:nvSpPr>
          <p:cNvPr id="8" name="TextBox 7">
            <a:extLst>
              <a:ext uri="{FF2B5EF4-FFF2-40B4-BE49-F238E27FC236}">
                <a16:creationId xmlns:a16="http://schemas.microsoft.com/office/drawing/2014/main" id="{DB6D3F8C-7AFC-4424-954F-8B03418087D7}"/>
              </a:ext>
            </a:extLst>
          </p:cNvPr>
          <p:cNvSpPr txBox="1"/>
          <p:nvPr/>
        </p:nvSpPr>
        <p:spPr>
          <a:xfrm>
            <a:off x="0" y="2223161"/>
            <a:ext cx="12016531" cy="579967"/>
          </a:xfrm>
          <a:prstGeom prst="rect">
            <a:avLst/>
          </a:prstGeom>
          <a:noFill/>
        </p:spPr>
        <p:txBody>
          <a:bodyPr wrap="square">
            <a:spAutoFit/>
          </a:bodyPr>
          <a:lstStyle/>
          <a:p>
            <a:pPr algn="ctr">
              <a:lnSpc>
                <a:spcPct val="150000"/>
              </a:lnSpc>
            </a:pPr>
            <a:r>
              <a:rPr lang="en-US" sz="2400" b="1" dirty="0">
                <a:solidFill>
                  <a:prstClr val="black"/>
                </a:solidFill>
                <a:latin typeface="Times New Roman" panose="02020603050405020304" pitchFamily="18" charset="0"/>
                <a:cs typeface="Times New Roman" panose="02020603050405020304" pitchFamily="18" charset="0"/>
              </a:rPr>
              <a:t>I. </a:t>
            </a:r>
            <a:r>
              <a:rPr lang="en-US" sz="2400" b="1" dirty="0" err="1">
                <a:solidFill>
                  <a:prstClr val="black"/>
                </a:solidFill>
                <a:latin typeface="Times New Roman" panose="02020603050405020304" pitchFamily="18" charset="0"/>
                <a:cs typeface="Times New Roman" panose="02020603050405020304" pitchFamily="18" charset="0"/>
              </a:rPr>
              <a:t>Kuncser</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K. </a:t>
            </a:r>
            <a:r>
              <a:rPr lang="en" sz="2400" b="1" dirty="0">
                <a:latin typeface="Times New Roman"/>
                <a:ea typeface="Times New Roman"/>
                <a:cs typeface="Times New Roman"/>
                <a:sym typeface="Times New Roman"/>
              </a:rPr>
              <a:t>Kundalia,  </a:t>
            </a:r>
            <a:r>
              <a:rPr lang="en-US" sz="2400" b="1" dirty="0">
                <a:solidFill>
                  <a:prstClr val="black"/>
                </a:solidFill>
                <a:latin typeface="Times New Roman" panose="02020603050405020304" pitchFamily="18" charset="0"/>
                <a:cs typeface="Times New Roman" panose="02020603050405020304" pitchFamily="18" charset="0"/>
              </a:rPr>
              <a:t>A. </a:t>
            </a:r>
            <a:r>
              <a:rPr lang="en-US" sz="2400" b="1" dirty="0" err="1">
                <a:solidFill>
                  <a:prstClr val="black"/>
                </a:solidFill>
                <a:latin typeface="Times New Roman" panose="02020603050405020304" pitchFamily="18" charset="0"/>
                <a:cs typeface="Times New Roman" panose="02020603050405020304" pitchFamily="18" charset="0"/>
              </a:rPr>
              <a:t>Lupoae</a:t>
            </a:r>
            <a:r>
              <a:rPr lang="en-US" sz="2400" b="1" dirty="0">
                <a:solidFill>
                  <a:prstClr val="black"/>
                </a:solidFill>
                <a:latin typeface="Times New Roman" panose="02020603050405020304" pitchFamily="18" charset="0"/>
                <a:cs typeface="Times New Roman" panose="02020603050405020304" pitchFamily="18" charset="0"/>
              </a:rPr>
              <a:t>, T. </a:t>
            </a:r>
            <a:r>
              <a:rPr lang="en-US" sz="2400" b="1" dirty="0" err="1">
                <a:solidFill>
                  <a:prstClr val="black"/>
                </a:solidFill>
                <a:latin typeface="Times New Roman" panose="02020603050405020304" pitchFamily="18" charset="0"/>
                <a:cs typeface="Times New Roman" panose="02020603050405020304" pitchFamily="18" charset="0"/>
              </a:rPr>
              <a:t>Petruse</a:t>
            </a:r>
            <a:r>
              <a:rPr lang="en-US" sz="2400" b="1" dirty="0">
                <a:solidFill>
                  <a:prstClr val="black"/>
                </a:solidFill>
                <a:latin typeface="Times New Roman" panose="02020603050405020304" pitchFamily="18" charset="0"/>
                <a:cs typeface="Times New Roman" panose="02020603050405020304" pitchFamily="18" charset="0"/>
              </a:rPr>
              <a:t>, C. </a:t>
            </a:r>
            <a:r>
              <a:rPr lang="en-US" sz="2400" b="1" dirty="0" err="1">
                <a:solidFill>
                  <a:prstClr val="black"/>
                </a:solidFill>
                <a:latin typeface="Times New Roman" panose="02020603050405020304" pitchFamily="18" charset="0"/>
                <a:cs typeface="Times New Roman" panose="02020603050405020304" pitchFamily="18" charset="0"/>
              </a:rPr>
              <a:t>Matei</a:t>
            </a:r>
            <a:r>
              <a:rPr lang="en-US" sz="2400" b="1" dirty="0">
                <a:solidFill>
                  <a:prstClr val="black"/>
                </a:solidFill>
                <a:latin typeface="Times New Roman" panose="02020603050405020304" pitchFamily="18" charset="0"/>
                <a:cs typeface="Times New Roman" panose="02020603050405020304" pitchFamily="18" charset="0"/>
              </a:rPr>
              <a:t>, H. Pai, Yi Xu, D. L. </a:t>
            </a:r>
            <a:r>
              <a:rPr lang="en-US" sz="2400" b="1" dirty="0" err="1">
                <a:solidFill>
                  <a:prstClr val="black"/>
                </a:solidFill>
                <a:latin typeface="Times New Roman" panose="02020603050405020304" pitchFamily="18" charset="0"/>
                <a:cs typeface="Times New Roman" panose="02020603050405020304" pitchFamily="18" charset="0"/>
              </a:rPr>
              <a:t>Balabanski</a:t>
            </a:r>
            <a:endParaRPr lang="en-US" sz="2400" b="1" dirty="0">
              <a:solidFill>
                <a:prstClr val="black"/>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3B92B376-BAE6-4B40-81C0-4D34FE5320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3927" y="3375423"/>
            <a:ext cx="3181350"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0" name="TextBox 9">
            <a:extLst>
              <a:ext uri="{FF2B5EF4-FFF2-40B4-BE49-F238E27FC236}">
                <a16:creationId xmlns:a16="http://schemas.microsoft.com/office/drawing/2014/main" id="{C080A82B-8438-474F-8AFB-EED57894CA57}"/>
              </a:ext>
            </a:extLst>
          </p:cNvPr>
          <p:cNvSpPr txBox="1"/>
          <p:nvPr/>
        </p:nvSpPr>
        <p:spPr>
          <a:xfrm>
            <a:off x="838200" y="4848748"/>
            <a:ext cx="11088206" cy="1477328"/>
          </a:xfrm>
          <a:prstGeom prst="rect">
            <a:avLst/>
          </a:prstGeom>
          <a:blipFill>
            <a:blip r:embed="rId6"/>
            <a:tile tx="0" ty="0" sx="100000" sy="100000" flip="none" algn="tl"/>
          </a:blipFill>
        </p:spPr>
        <p:txBody>
          <a:bodyPr wrap="square">
            <a:spAutoFit/>
          </a:bodyPr>
          <a:lstStyle/>
          <a:p>
            <a:pPr algn="just"/>
            <a:r>
              <a:rPr lang="en-US" b="1" dirty="0">
                <a:solidFill>
                  <a:srgbClr val="FF0000"/>
                </a:solidFill>
              </a:rPr>
              <a:t>Acknowledgement </a:t>
            </a:r>
            <a:r>
              <a:rPr lang="en-US" dirty="0">
                <a:solidFill>
                  <a:srgbClr val="FF0000"/>
                </a:solidFill>
              </a:rPr>
              <a:t>:</a:t>
            </a:r>
            <a:r>
              <a:rPr lang="en-US" dirty="0"/>
              <a:t> </a:t>
            </a:r>
            <a:r>
              <a:rPr lang="en-US" b="1" i="1" dirty="0"/>
              <a:t>This work was supported by a grant of the Ministry of Research, Innovation and Digitization, CNCS - UEFISCDI, project number PN-IV-P2-2.1-TE-2023-0144, within PNCDI IV. Partial support was received under contract PN 23 21 01 06, also sponsored by the Romanian Ministry of Research, Innovation and Digitalization, as well as from the European Union's Horizon Europe Research and Innovation </a:t>
            </a:r>
            <a:r>
              <a:rPr lang="en-US" b="1" i="1" dirty="0" err="1"/>
              <a:t>Programme</a:t>
            </a:r>
            <a:r>
              <a:rPr lang="en-US" b="1" i="1" dirty="0"/>
              <a:t> under Grant Agreement No. 101057511 (EURO-LABS). </a:t>
            </a:r>
            <a:endParaRPr lang="en-US" b="1" dirty="0"/>
          </a:p>
        </p:txBody>
      </p:sp>
      <p:sp>
        <p:nvSpPr>
          <p:cNvPr id="12" name="Slide Number Placeholder 3">
            <a:extLst>
              <a:ext uri="{FF2B5EF4-FFF2-40B4-BE49-F238E27FC236}">
                <a16:creationId xmlns:a16="http://schemas.microsoft.com/office/drawing/2014/main" id="{F48110B0-601B-4274-835F-A7C54C1693FA}"/>
              </a:ext>
            </a:extLst>
          </p:cNvPr>
          <p:cNvSpPr txBox="1">
            <a:spLocks/>
          </p:cNvSpPr>
          <p:nvPr/>
        </p:nvSpPr>
        <p:spPr>
          <a:xfrm>
            <a:off x="9273331"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5F8E8F-E5F5-45AA-9AD4-C831C5AC1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1" name="TextBox 29">
            <a:extLst>
              <a:ext uri="{FF2B5EF4-FFF2-40B4-BE49-F238E27FC236}">
                <a16:creationId xmlns:a16="http://schemas.microsoft.com/office/drawing/2014/main" id="{0E3759C3-CD4A-49D1-AC65-B58357C4F3EB}"/>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spTree>
    <p:extLst>
      <p:ext uri="{BB962C8B-B14F-4D97-AF65-F5344CB8AC3E}">
        <p14:creationId xmlns:p14="http://schemas.microsoft.com/office/powerpoint/2010/main" val="183077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56" descr="Logo IFIN-HH"/>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056176" y="58225"/>
            <a:ext cx="751981" cy="75198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7B4FEA66-72A2-49DD-ABC5-4203242F86BD}"/>
              </a:ext>
            </a:extLst>
          </p:cNvPr>
          <p:cNvSpPr>
            <a:spLocks noGrp="1"/>
          </p:cNvSpPr>
          <p:nvPr>
            <p:ph type="title"/>
          </p:nvPr>
        </p:nvSpPr>
        <p:spPr/>
        <p:txBody>
          <a:bodyPr/>
          <a:lstStyle/>
          <a:p>
            <a:endParaRPr lang="en-US"/>
          </a:p>
        </p:txBody>
      </p:sp>
      <p:sp>
        <p:nvSpPr>
          <p:cNvPr id="63" name="TextBox 62">
            <a:extLst>
              <a:ext uri="{FF2B5EF4-FFF2-40B4-BE49-F238E27FC236}">
                <a16:creationId xmlns:a16="http://schemas.microsoft.com/office/drawing/2014/main" id="{F0BC9619-1967-486C-8FB4-CBD1A0F571B4}"/>
              </a:ext>
            </a:extLst>
          </p:cNvPr>
          <p:cNvSpPr txBox="1"/>
          <p:nvPr/>
        </p:nvSpPr>
        <p:spPr>
          <a:xfrm>
            <a:off x="760618" y="2576088"/>
            <a:ext cx="10934700" cy="1755417"/>
          </a:xfrm>
          <a:prstGeom prst="rect">
            <a:avLst/>
          </a:prstGeom>
          <a:blipFill>
            <a:blip r:embed="rId5">
              <a:alphaModFix amt="40000"/>
            </a:blip>
            <a:tile tx="0" ty="0" sx="100000" sy="100000" flip="none" algn="tl"/>
          </a:blipFill>
        </p:spPr>
        <p:txBody>
          <a:bodyPr wrap="square">
            <a:spAutoFit/>
          </a:bodyPr>
          <a:lstStyle/>
          <a:p>
            <a:pPr algn="just">
              <a:lnSpc>
                <a:spcPct val="115000"/>
              </a:lnSpc>
              <a:spcAft>
                <a:spcPts val="1000"/>
              </a:spcAft>
              <a:defRPr/>
            </a:pPr>
            <a:r>
              <a:rPr lang="en-US" sz="3200" b="1" dirty="0">
                <a:solidFill>
                  <a:prstClr val="black"/>
                </a:solidFill>
                <a:latin typeface="Times New Roman" panose="02020603050405020304" pitchFamily="18" charset="0"/>
              </a:rPr>
              <a:t>One of the proposed research topics at ELI-NP is </a:t>
            </a:r>
            <a:r>
              <a:rPr lang="en-US" sz="3200" b="1" dirty="0">
                <a:solidFill>
                  <a:srgbClr val="ED7D31"/>
                </a:solidFill>
                <a:latin typeface="Times New Roman" panose="02020603050405020304" pitchFamily="18" charset="0"/>
              </a:rPr>
              <a:t>nuclear astrophysics</a:t>
            </a:r>
            <a:r>
              <a:rPr lang="en-US" sz="3200" b="1" dirty="0">
                <a:solidFill>
                  <a:prstClr val="black"/>
                </a:solidFill>
                <a:latin typeface="Times New Roman" panose="02020603050405020304" pitchFamily="18" charset="0"/>
              </a:rPr>
              <a:t> through the detection of </a:t>
            </a:r>
            <a:r>
              <a:rPr lang="en-US" sz="3200" b="1" dirty="0">
                <a:solidFill>
                  <a:srgbClr val="548235"/>
                </a:solidFill>
                <a:latin typeface="Times New Roman" panose="02020603050405020304" pitchFamily="18" charset="0"/>
              </a:rPr>
              <a:t>charged particles </a:t>
            </a:r>
            <a:r>
              <a:rPr lang="en-US" sz="3200" b="1" dirty="0">
                <a:solidFill>
                  <a:prstClr val="black"/>
                </a:solidFill>
                <a:latin typeface="Times New Roman" panose="02020603050405020304" pitchFamily="18" charset="0"/>
              </a:rPr>
              <a:t>from the photodissociation reactions using the gamma beam.</a:t>
            </a:r>
            <a:endParaRPr lang="en-US" sz="3200" b="1" dirty="0">
              <a:solidFill>
                <a:prstClr val="black"/>
              </a:solidFill>
              <a:latin typeface="Calibri" panose="020F0502020204030204" pitchFamily="34" charset="0"/>
              <a:ea typeface="Calibri" panose="020F0502020204030204" pitchFamily="34" charset="0"/>
            </a:endParaRPr>
          </a:p>
        </p:txBody>
      </p:sp>
      <p:sp>
        <p:nvSpPr>
          <p:cNvPr id="7" name="Slide Number Placeholder 3">
            <a:extLst>
              <a:ext uri="{FF2B5EF4-FFF2-40B4-BE49-F238E27FC236}">
                <a16:creationId xmlns:a16="http://schemas.microsoft.com/office/drawing/2014/main" id="{404D7211-5F26-4C3A-9290-A7DCE98BC7C9}"/>
              </a:ext>
            </a:extLst>
          </p:cNvPr>
          <p:cNvSpPr txBox="1">
            <a:spLocks/>
          </p:cNvSpPr>
          <p:nvPr/>
        </p:nvSpPr>
        <p:spPr>
          <a:xfrm>
            <a:off x="9273331"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5F8E8F-E5F5-45AA-9AD4-C831C5AC1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TextBox 29">
            <a:extLst>
              <a:ext uri="{FF2B5EF4-FFF2-40B4-BE49-F238E27FC236}">
                <a16:creationId xmlns:a16="http://schemas.microsoft.com/office/drawing/2014/main" id="{0E456731-4372-4A2F-8A6A-EDEBDD87D778}"/>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spTree>
    <p:extLst>
      <p:ext uri="{BB962C8B-B14F-4D97-AF65-F5344CB8AC3E}">
        <p14:creationId xmlns:p14="http://schemas.microsoft.com/office/powerpoint/2010/main" val="3717787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8D94A2-0182-4DF2-A182-5779005E12ED}"/>
              </a:ext>
            </a:extLst>
          </p:cNvPr>
          <p:cNvSpPr>
            <a:spLocks noGrp="1"/>
          </p:cNvSpPr>
          <p:nvPr>
            <p:ph type="sldNum" sz="quarter" idx="12"/>
          </p:nvPr>
        </p:nvSpPr>
        <p:spPr>
          <a:xfrm>
            <a:off x="9172663" y="648218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F8E8F-E5F5-45AA-9AD4-C831C5AC1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6D29780-956D-4F45-8B16-D6464AD01E0F}"/>
              </a:ext>
            </a:extLst>
          </p:cNvPr>
          <p:cNvSpPr txBox="1"/>
          <p:nvPr/>
        </p:nvSpPr>
        <p:spPr>
          <a:xfrm>
            <a:off x="2978795" y="182428"/>
            <a:ext cx="6421310" cy="36933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Recent </a:t>
            </a:r>
            <a:r>
              <a:rPr kumimoji="0" lang="ro-RO" sz="1800" b="1" i="0" u="none" strike="noStrike" kern="1200" cap="none" spc="0" normalizeH="0" baseline="3000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19</a:t>
            </a:r>
            <a:r>
              <a:rPr kumimoji="0" lang="ro-RO" sz="1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F(p,</a:t>
            </a:r>
            <a:r>
              <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ro-RO" sz="1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α)</a:t>
            </a:r>
            <a:r>
              <a:rPr kumimoji="0" lang="ro-RO" sz="1800" b="1" i="0" u="none" strike="noStrike" kern="1200" cap="none" spc="0" normalizeH="0" baseline="3000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16</a:t>
            </a:r>
            <a:r>
              <a:rPr kumimoji="0" lang="ro-RO" sz="1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O </a:t>
            </a:r>
            <a:r>
              <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experiment at </a:t>
            </a: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the IFIN-HH 3 MV Tandem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pSp>
        <p:nvGrpSpPr>
          <p:cNvPr id="39" name="Group 38">
            <a:extLst>
              <a:ext uri="{FF2B5EF4-FFF2-40B4-BE49-F238E27FC236}">
                <a16:creationId xmlns:a16="http://schemas.microsoft.com/office/drawing/2014/main" id="{18CE7FDB-A938-4595-809A-9C9B3ECB9CB0}"/>
              </a:ext>
            </a:extLst>
          </p:cNvPr>
          <p:cNvGrpSpPr/>
          <p:nvPr/>
        </p:nvGrpSpPr>
        <p:grpSpPr>
          <a:xfrm>
            <a:off x="551603" y="1254183"/>
            <a:ext cx="4597057" cy="2253484"/>
            <a:chOff x="50445" y="1254183"/>
            <a:chExt cx="4597057" cy="2253484"/>
          </a:xfrm>
        </p:grpSpPr>
        <p:pic>
          <p:nvPicPr>
            <p:cNvPr id="13" name="Picture 12">
              <a:extLst>
                <a:ext uri="{FF2B5EF4-FFF2-40B4-BE49-F238E27FC236}">
                  <a16:creationId xmlns:a16="http://schemas.microsoft.com/office/drawing/2014/main" id="{0378D71A-E91C-45BE-87A6-182020D105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45" y="1254183"/>
              <a:ext cx="2250548" cy="2088983"/>
            </a:xfrm>
            <a:prstGeom prst="rect">
              <a:avLst/>
            </a:prstGeom>
          </p:spPr>
        </p:pic>
        <p:sp>
          <p:nvSpPr>
            <p:cNvPr id="14" name="TextBox 13">
              <a:extLst>
                <a:ext uri="{FF2B5EF4-FFF2-40B4-BE49-F238E27FC236}">
                  <a16:creationId xmlns:a16="http://schemas.microsoft.com/office/drawing/2014/main" id="{A72219C1-29C7-4A6E-B228-50F90C08FE06}"/>
                </a:ext>
              </a:extLst>
            </p:cNvPr>
            <p:cNvSpPr txBox="1"/>
            <p:nvPr/>
          </p:nvSpPr>
          <p:spPr>
            <a:xfrm>
              <a:off x="2958712" y="2081143"/>
              <a:ext cx="1688790"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 X3 detectors from ELISSA</a:t>
              </a:r>
            </a:p>
          </p:txBody>
        </p:sp>
        <p:sp>
          <p:nvSpPr>
            <p:cNvPr id="15" name="TextBox 14">
              <a:extLst>
                <a:ext uri="{FF2B5EF4-FFF2-40B4-BE49-F238E27FC236}">
                  <a16:creationId xmlns:a16="http://schemas.microsoft.com/office/drawing/2014/main" id="{41EF4B4E-20F5-4AE0-9CAA-1891F51FC0FF}"/>
                </a:ext>
              </a:extLst>
            </p:cNvPr>
            <p:cNvSpPr txBox="1"/>
            <p:nvPr/>
          </p:nvSpPr>
          <p:spPr>
            <a:xfrm>
              <a:off x="2435298" y="2984447"/>
              <a:ext cx="1775976"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YY1 detectors from LHASA</a:t>
              </a:r>
            </a:p>
          </p:txBody>
        </p:sp>
        <p:cxnSp>
          <p:nvCxnSpPr>
            <p:cNvPr id="16" name="Straight Arrow Connector 15">
              <a:extLst>
                <a:ext uri="{FF2B5EF4-FFF2-40B4-BE49-F238E27FC236}">
                  <a16:creationId xmlns:a16="http://schemas.microsoft.com/office/drawing/2014/main" id="{FF721E99-4AF8-4F6E-A0A9-10F385B424CF}"/>
                </a:ext>
              </a:extLst>
            </p:cNvPr>
            <p:cNvCxnSpPr>
              <a:cxnSpLocks/>
            </p:cNvCxnSpPr>
            <p:nvPr/>
          </p:nvCxnSpPr>
          <p:spPr>
            <a:xfrm flipH="1" flipV="1">
              <a:off x="2168421" y="2298675"/>
              <a:ext cx="790290" cy="1"/>
            </a:xfrm>
            <a:prstGeom prst="straightConnector1">
              <a:avLst/>
            </a:prstGeom>
            <a:ln w="539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8794867-3D00-4E4C-9738-D975F49F6ACD}"/>
                </a:ext>
              </a:extLst>
            </p:cNvPr>
            <p:cNvCxnSpPr>
              <a:cxnSpLocks/>
            </p:cNvCxnSpPr>
            <p:nvPr/>
          </p:nvCxnSpPr>
          <p:spPr>
            <a:xfrm flipH="1" flipV="1">
              <a:off x="1513132" y="2472811"/>
              <a:ext cx="1358880" cy="371057"/>
            </a:xfrm>
            <a:prstGeom prst="straightConnector1">
              <a:avLst/>
            </a:prstGeom>
            <a:ln w="539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04E803EB-1DEE-48A9-80A2-EAB64082E7BD}"/>
              </a:ext>
            </a:extLst>
          </p:cNvPr>
          <p:cNvSpPr txBox="1"/>
          <p:nvPr/>
        </p:nvSpPr>
        <p:spPr>
          <a:xfrm>
            <a:off x="633619" y="4208001"/>
            <a:ext cx="4407407" cy="156966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X3 detectors are placed at a distance of ~ 6 cm from the target center. The diameter of the barrel is ∼ 19.54 cm.</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Target: CH</a:t>
            </a:r>
            <a:r>
              <a:rPr kumimoji="0" lang="en-US" sz="1600" b="1"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Beam: </a:t>
            </a:r>
            <a:r>
              <a:rPr kumimoji="0" lang="en-US" sz="1600" b="1" i="0" u="none" strike="noStrike" kern="1200" cap="none" spc="0" normalizeH="0" baseline="3000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19</a:t>
            </a: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F</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Beam Energy: </a:t>
            </a:r>
            <a:r>
              <a:rPr kumimoji="0" lang="en-US" sz="1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7 to 15 </a:t>
            </a: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MeV</a:t>
            </a:r>
          </a:p>
        </p:txBody>
      </p:sp>
      <p:sp>
        <p:nvSpPr>
          <p:cNvPr id="28" name="TextBox 27">
            <a:extLst>
              <a:ext uri="{FF2B5EF4-FFF2-40B4-BE49-F238E27FC236}">
                <a16:creationId xmlns:a16="http://schemas.microsoft.com/office/drawing/2014/main" id="{3B6A3FE8-A908-4C93-B1AD-9885D2A93BF2}"/>
              </a:ext>
            </a:extLst>
          </p:cNvPr>
          <p:cNvSpPr txBox="1"/>
          <p:nvPr/>
        </p:nvSpPr>
        <p:spPr>
          <a:xfrm>
            <a:off x="9539654" y="1430579"/>
            <a:ext cx="2464818" cy="1200329"/>
          </a:xfrm>
          <a:prstGeom prst="rect">
            <a:avLst/>
          </a:prstGeom>
          <a:blipFill dpi="0" rotWithShape="1">
            <a:blip r:embed="rId3">
              <a:alphaModFix amt="46000"/>
            </a:blip>
            <a:srcRect/>
            <a:tile tx="0" ty="0" sx="100000" sy="100000" flip="none" algn="tl"/>
          </a:blip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new direct measurement of  </a:t>
            </a:r>
            <a:r>
              <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α</a:t>
            </a:r>
            <a:r>
              <a:rPr kumimoji="0" lang="en-US" sz="1800" b="1" i="0" u="none" strike="noStrike" kern="1200" cap="none" spc="0" normalizeH="0" baseline="-2500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0</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α</a:t>
            </a:r>
            <a:r>
              <a:rPr kumimoji="0" lang="en-US" sz="1800" b="1" i="0" u="none" strike="noStrike" kern="1200" cap="none" spc="0" normalizeH="0" baseline="-2500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π</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and </a:t>
            </a:r>
            <a:r>
              <a:rPr kumimoji="0" lang="en-US" sz="18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α</a:t>
            </a:r>
            <a:r>
              <a:rPr kumimoji="0" lang="en-US" sz="1800" b="1" i="0" u="none" strike="noStrike" kern="1200" cap="none" spc="0" normalizeH="0" baseline="-2500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γ</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channels has been carried out.</a:t>
            </a:r>
          </a:p>
        </p:txBody>
      </p:sp>
      <p:pic>
        <p:nvPicPr>
          <p:cNvPr id="5" name="Picture 4">
            <a:extLst>
              <a:ext uri="{FF2B5EF4-FFF2-40B4-BE49-F238E27FC236}">
                <a16:creationId xmlns:a16="http://schemas.microsoft.com/office/drawing/2014/main" id="{4E077854-58F2-458E-994A-FD92761A6D8F}"/>
              </a:ext>
            </a:extLst>
          </p:cNvPr>
          <p:cNvPicPr>
            <a:picLocks noChangeAspect="1"/>
          </p:cNvPicPr>
          <p:nvPr/>
        </p:nvPicPr>
        <p:blipFill>
          <a:blip r:embed="rId4"/>
          <a:stretch>
            <a:fillRect/>
          </a:stretch>
        </p:blipFill>
        <p:spPr>
          <a:xfrm>
            <a:off x="5283024" y="666594"/>
            <a:ext cx="3739416" cy="3116841"/>
          </a:xfrm>
          <a:prstGeom prst="rect">
            <a:avLst/>
          </a:prstGeom>
        </p:spPr>
      </p:pic>
      <p:grpSp>
        <p:nvGrpSpPr>
          <p:cNvPr id="38" name="Group 37">
            <a:extLst>
              <a:ext uri="{FF2B5EF4-FFF2-40B4-BE49-F238E27FC236}">
                <a16:creationId xmlns:a16="http://schemas.microsoft.com/office/drawing/2014/main" id="{6E6C6866-8BE4-4679-A9DB-23A769B43BDC}"/>
              </a:ext>
            </a:extLst>
          </p:cNvPr>
          <p:cNvGrpSpPr/>
          <p:nvPr/>
        </p:nvGrpSpPr>
        <p:grpSpPr>
          <a:xfrm>
            <a:off x="5749018" y="3884927"/>
            <a:ext cx="5529830" cy="2760299"/>
            <a:chOff x="5283024" y="3761835"/>
            <a:chExt cx="5529830" cy="2760299"/>
          </a:xfrm>
        </p:grpSpPr>
        <p:pic>
          <p:nvPicPr>
            <p:cNvPr id="9" name="Picture 8">
              <a:extLst>
                <a:ext uri="{FF2B5EF4-FFF2-40B4-BE49-F238E27FC236}">
                  <a16:creationId xmlns:a16="http://schemas.microsoft.com/office/drawing/2014/main" id="{FDE19DA4-EC41-44B7-B03E-C36512279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3024" y="3761835"/>
              <a:ext cx="5529830" cy="2760299"/>
            </a:xfrm>
            <a:prstGeom prst="rect">
              <a:avLst/>
            </a:prstGeom>
          </p:spPr>
        </p:pic>
        <p:sp>
          <p:nvSpPr>
            <p:cNvPr id="30" name="TextBox 29">
              <a:extLst>
                <a:ext uri="{FF2B5EF4-FFF2-40B4-BE49-F238E27FC236}">
                  <a16:creationId xmlns:a16="http://schemas.microsoft.com/office/drawing/2014/main" id="{9F09BD43-D86E-4849-95F4-E630D7320BE5}"/>
                </a:ext>
              </a:extLst>
            </p:cNvPr>
            <p:cNvSpPr txBox="1"/>
            <p:nvPr/>
          </p:nvSpPr>
          <p:spPr>
            <a:xfrm>
              <a:off x="5790504" y="5704408"/>
              <a:ext cx="576743"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30000" noProof="0" dirty="0">
                  <a:ln>
                    <a:noFill/>
                  </a:ln>
                  <a:solidFill>
                    <a:srgbClr val="CE02D3"/>
                  </a:solidFill>
                  <a:effectLst/>
                  <a:uLnTx/>
                  <a:uFillTx/>
                  <a:latin typeface="Times New Roman" panose="02020603050405020304" pitchFamily="18" charset="0"/>
                  <a:ea typeface="+mn-ea"/>
                  <a:cs typeface="Times New Roman" panose="02020603050405020304" pitchFamily="18" charset="0"/>
                </a:rPr>
                <a:t>19</a:t>
              </a:r>
              <a:r>
                <a:rPr kumimoji="0" lang="en-US" sz="1600" b="1" i="0" u="none" strike="noStrike" kern="1200" cap="none" spc="0" normalizeH="0" baseline="0" noProof="0" dirty="0">
                  <a:ln>
                    <a:noFill/>
                  </a:ln>
                  <a:solidFill>
                    <a:srgbClr val="CE02D3"/>
                  </a:solidFill>
                  <a:effectLst/>
                  <a:uLnTx/>
                  <a:uFillTx/>
                  <a:latin typeface="Times New Roman" panose="02020603050405020304" pitchFamily="18" charset="0"/>
                  <a:ea typeface="+mn-ea"/>
                  <a:cs typeface="Times New Roman" panose="02020603050405020304" pitchFamily="18" charset="0"/>
                </a:rPr>
                <a:t>F</a:t>
              </a:r>
              <a:endParaRPr kumimoji="0" lang="en-US" sz="1600" b="0" i="0" u="none" strike="noStrike" kern="1200" cap="none" spc="0" normalizeH="0" baseline="0" noProof="0" dirty="0">
                <a:ln>
                  <a:noFill/>
                </a:ln>
                <a:solidFill>
                  <a:srgbClr val="CE02D3"/>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908A80E6-543A-47A8-8AFD-56C2126208FF}"/>
                </a:ext>
              </a:extLst>
            </p:cNvPr>
            <p:cNvSpPr txBox="1"/>
            <p:nvPr/>
          </p:nvSpPr>
          <p:spPr>
            <a:xfrm>
              <a:off x="5884181" y="3835059"/>
              <a:ext cx="665775"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12</a:t>
              </a: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8CB44FB4-8A46-4BA7-90E0-935202A43C99}"/>
                </a:ext>
              </a:extLst>
            </p:cNvPr>
            <p:cNvSpPr txBox="1"/>
            <p:nvPr/>
          </p:nvSpPr>
          <p:spPr>
            <a:xfrm>
              <a:off x="9959830" y="5726149"/>
              <a:ext cx="392185"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α</a:t>
              </a:r>
              <a:r>
                <a:rPr kumimoji="0" lang="en-US" sz="1600" b="1" i="0" u="none" strike="noStrike" kern="1200" cap="none" spc="0" normalizeH="0" baseline="-2500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γ</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C0E63FA9-5C7C-480E-9A0B-936F8F70C769}"/>
                </a:ext>
              </a:extLst>
            </p:cNvPr>
            <p:cNvSpPr txBox="1"/>
            <p:nvPr/>
          </p:nvSpPr>
          <p:spPr>
            <a:xfrm>
              <a:off x="10001782" y="5444349"/>
              <a:ext cx="44530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α</a:t>
              </a:r>
              <a:r>
                <a:rPr kumimoji="0" lang="en-US" sz="1600" b="1" i="0" u="none" strike="noStrike" kern="1200" cap="none" spc="0" normalizeH="0" baseline="-2500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π</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7" name="TextBox 36">
            <a:extLst>
              <a:ext uri="{FF2B5EF4-FFF2-40B4-BE49-F238E27FC236}">
                <a16:creationId xmlns:a16="http://schemas.microsoft.com/office/drawing/2014/main" id="{D738829A-D93D-4B16-A5C7-11485F118FED}"/>
              </a:ext>
            </a:extLst>
          </p:cNvPr>
          <p:cNvSpPr txBox="1"/>
          <p:nvPr/>
        </p:nvSpPr>
        <p:spPr>
          <a:xfrm>
            <a:off x="642497" y="6323805"/>
            <a:ext cx="4407407" cy="338554"/>
          </a:xfrm>
          <a:prstGeom prst="rect">
            <a:avLst/>
          </a:prstGeom>
          <a:blipFill>
            <a:blip r:embed="rId3"/>
            <a:tile tx="0" ty="0" sx="100000" sy="100000" flip="none" algn="tl"/>
          </a:blip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Part of the Ph. D. Work of  Ms. Teodora </a:t>
            </a:r>
            <a:r>
              <a:rPr kumimoji="0" lang="en-US" sz="16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Petruse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4209E18C-13F3-077D-D5BD-45CF228E056A}"/>
              </a:ext>
            </a:extLst>
          </p:cNvPr>
          <p:cNvSpPr txBox="1"/>
          <p:nvPr/>
        </p:nvSpPr>
        <p:spPr>
          <a:xfrm rot="20372059">
            <a:off x="7717589" y="3882659"/>
            <a:ext cx="4143375"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rPr>
              <a:t>PRELIMINARY RESULTS</a:t>
            </a:r>
          </a:p>
        </p:txBody>
      </p:sp>
    </p:spTree>
    <p:extLst>
      <p:ext uri="{BB962C8B-B14F-4D97-AF65-F5344CB8AC3E}">
        <p14:creationId xmlns:p14="http://schemas.microsoft.com/office/powerpoint/2010/main" val="3232854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56" descr="Logo IFIN-HH"/>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056176" y="58225"/>
            <a:ext cx="751981" cy="751983"/>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29299D1F-5A86-4BC5-BAAF-E1DC133B7A65}"/>
              </a:ext>
            </a:extLst>
          </p:cNvPr>
          <p:cNvSpPr txBox="1"/>
          <p:nvPr/>
        </p:nvSpPr>
        <p:spPr>
          <a:xfrm>
            <a:off x="818492" y="6304160"/>
            <a:ext cx="337265" cy="96553"/>
          </a:xfrm>
          <a:prstGeom prst="rect">
            <a:avLst/>
          </a:prstGeom>
          <a:solidFill>
            <a:sysClr val="window" lastClr="FFFFFF"/>
          </a:solidFill>
          <a:ln>
            <a:solidFill>
              <a:sysClr val="window" lastClr="FFFFFF"/>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30" name="TextBox 29">
            <a:extLst>
              <a:ext uri="{FF2B5EF4-FFF2-40B4-BE49-F238E27FC236}">
                <a16:creationId xmlns:a16="http://schemas.microsoft.com/office/drawing/2014/main" id="{92F152FB-DBBC-4763-8A2E-C7EB91D970A1}"/>
              </a:ext>
            </a:extLst>
          </p:cNvPr>
          <p:cNvSpPr txBox="1"/>
          <p:nvPr/>
        </p:nvSpPr>
        <p:spPr>
          <a:xfrm>
            <a:off x="2537293" y="6465352"/>
            <a:ext cx="337265" cy="96553"/>
          </a:xfrm>
          <a:prstGeom prst="rect">
            <a:avLst/>
          </a:prstGeom>
          <a:solidFill>
            <a:sysClr val="window" lastClr="FFFFFF"/>
          </a:solidFill>
          <a:ln>
            <a:solidFill>
              <a:sysClr val="window" lastClr="FFFFFF"/>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31" name="TextBox 30">
            <a:extLst>
              <a:ext uri="{FF2B5EF4-FFF2-40B4-BE49-F238E27FC236}">
                <a16:creationId xmlns:a16="http://schemas.microsoft.com/office/drawing/2014/main" id="{F001C1E5-6135-4E06-9E2C-07A5E7552E4B}"/>
              </a:ext>
            </a:extLst>
          </p:cNvPr>
          <p:cNvSpPr txBox="1"/>
          <p:nvPr/>
        </p:nvSpPr>
        <p:spPr>
          <a:xfrm>
            <a:off x="6055747" y="6157713"/>
            <a:ext cx="468144" cy="102409"/>
          </a:xfrm>
          <a:prstGeom prst="rect">
            <a:avLst/>
          </a:prstGeom>
          <a:solidFill>
            <a:sysClr val="window" lastClr="FFFFFF"/>
          </a:solidFill>
          <a:ln>
            <a:solidFill>
              <a:sysClr val="window" lastClr="FFFFFF"/>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32" name="TextBox 31">
            <a:extLst>
              <a:ext uri="{FF2B5EF4-FFF2-40B4-BE49-F238E27FC236}">
                <a16:creationId xmlns:a16="http://schemas.microsoft.com/office/drawing/2014/main" id="{E6B21FBE-921B-4BE6-94E5-892AF08A1033}"/>
              </a:ext>
            </a:extLst>
          </p:cNvPr>
          <p:cNvSpPr txBox="1"/>
          <p:nvPr/>
        </p:nvSpPr>
        <p:spPr>
          <a:xfrm>
            <a:off x="7799553" y="6283737"/>
            <a:ext cx="468144" cy="102409"/>
          </a:xfrm>
          <a:prstGeom prst="rect">
            <a:avLst/>
          </a:prstGeom>
          <a:solidFill>
            <a:sysClr val="window" lastClr="FFFFFF"/>
          </a:solidFill>
          <a:ln>
            <a:solidFill>
              <a:sysClr val="window" lastClr="FFFFFF"/>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ndParaRPr>
          </a:p>
        </p:txBody>
      </p:sp>
      <p:sp>
        <p:nvSpPr>
          <p:cNvPr id="33" name="Slide Number Placeholder 3">
            <a:extLst>
              <a:ext uri="{FF2B5EF4-FFF2-40B4-BE49-F238E27FC236}">
                <a16:creationId xmlns:a16="http://schemas.microsoft.com/office/drawing/2014/main" id="{CD565E6B-E9B8-4621-AD5F-D9FFD4F506D1}"/>
              </a:ext>
            </a:extLst>
          </p:cNvPr>
          <p:cNvSpPr txBox="1">
            <a:spLocks/>
          </p:cNvSpPr>
          <p:nvPr/>
        </p:nvSpPr>
        <p:spPr>
          <a:xfrm>
            <a:off x="8996494" y="642346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C5F8E8F-E5F5-45AA-9AD4-C831C5AC1D79}" type="slidenum">
              <a:rPr lang="en-US" smtClean="0">
                <a:solidFill>
                  <a:prstClr val="black">
                    <a:tint val="75000"/>
                  </a:prstClr>
                </a:solidFill>
                <a:latin typeface="Calibri" panose="020F0502020204030204"/>
              </a:rPr>
              <a:pPr>
                <a:defRPr/>
              </a:pPr>
              <a:t>21</a:t>
            </a:fld>
            <a:endParaRPr lang="en-US" dirty="0">
              <a:solidFill>
                <a:prstClr val="black">
                  <a:tint val="75000"/>
                </a:prstClr>
              </a:solidFill>
              <a:latin typeface="Calibri" panose="020F0502020204030204"/>
            </a:endParaRPr>
          </a:p>
        </p:txBody>
      </p:sp>
      <p:pic>
        <p:nvPicPr>
          <p:cNvPr id="5" name="Picture 4">
            <a:extLst>
              <a:ext uri="{FF2B5EF4-FFF2-40B4-BE49-F238E27FC236}">
                <a16:creationId xmlns:a16="http://schemas.microsoft.com/office/drawing/2014/main" id="{9E580749-B09C-449B-9A97-4432575BC5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083" y="1046092"/>
            <a:ext cx="10683240" cy="5288849"/>
          </a:xfrm>
          <a:prstGeom prst="rect">
            <a:avLst/>
          </a:prstGeom>
        </p:spPr>
      </p:pic>
      <p:sp>
        <p:nvSpPr>
          <p:cNvPr id="37" name="Title 36">
            <a:extLst>
              <a:ext uri="{FF2B5EF4-FFF2-40B4-BE49-F238E27FC236}">
                <a16:creationId xmlns:a16="http://schemas.microsoft.com/office/drawing/2014/main" id="{31749AEF-30C7-4087-BCCB-FFB85B36058E}"/>
              </a:ext>
            </a:extLst>
          </p:cNvPr>
          <p:cNvSpPr>
            <a:spLocks noGrp="1"/>
          </p:cNvSpPr>
          <p:nvPr>
            <p:ph type="title"/>
          </p:nvPr>
        </p:nvSpPr>
        <p:spPr>
          <a:xfrm>
            <a:off x="128195" y="180330"/>
            <a:ext cx="8058374" cy="495155"/>
          </a:xfrm>
        </p:spPr>
        <p:txBody>
          <a:bodyPr>
            <a:noAutofit/>
          </a:bodyPr>
          <a:lstStyle/>
          <a:p>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Simulation of </a:t>
            </a:r>
            <a:r>
              <a:rPr kumimoji="0" lang="en-US" sz="20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ELISSA</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using the Monte Carlo simulation code </a:t>
            </a:r>
            <a:r>
              <a:rPr kumimoji="0" lang="en-US" sz="2000" b="1"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NPTool</a:t>
            </a:r>
            <a:endParaRPr lang="en-US" sz="2000" dirty="0"/>
          </a:p>
        </p:txBody>
      </p:sp>
      <p:sp>
        <p:nvSpPr>
          <p:cNvPr id="11" name="TextBox 29">
            <a:extLst>
              <a:ext uri="{FF2B5EF4-FFF2-40B4-BE49-F238E27FC236}">
                <a16:creationId xmlns:a16="http://schemas.microsoft.com/office/drawing/2014/main" id="{01129B6C-D38B-4A65-B1AF-63F5CA8ED756}"/>
              </a:ext>
            </a:extLst>
          </p:cNvPr>
          <p:cNvSpPr txBox="1"/>
          <p:nvPr/>
        </p:nvSpPr>
        <p:spPr>
          <a:xfrm>
            <a:off x="3415687" y="6581001"/>
            <a:ext cx="5839347" cy="461665"/>
          </a:xfrm>
          <a:prstGeom prst="rect">
            <a:avLst/>
          </a:prstGeom>
          <a:noFill/>
        </p:spPr>
        <p:txBody>
          <a:bodyPr wrap="square" rtlCol="0">
            <a:spAutoFit/>
          </a:bodyPr>
          <a:lstStyle/>
          <a:p>
            <a:pPr algn="ctr"/>
            <a:r>
              <a:rPr lang="en-US" sz="1200" b="1" dirty="0"/>
              <a:t>INP-NPG 2026</a:t>
            </a:r>
          </a:p>
          <a:p>
            <a:pPr algn="ctr"/>
            <a:endParaRPr lang="aa-ET" sz="1200" dirty="0">
              <a:ea typeface="Baskerville" panose="02020502070401020303" pitchFamily="18" charset="0"/>
            </a:endParaRPr>
          </a:p>
        </p:txBody>
      </p:sp>
    </p:spTree>
    <p:extLst>
      <p:ext uri="{BB962C8B-B14F-4D97-AF65-F5344CB8AC3E}">
        <p14:creationId xmlns:p14="http://schemas.microsoft.com/office/powerpoint/2010/main" val="34596673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56" descr="Logo IFIN-HH"/>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056176" y="58225"/>
            <a:ext cx="751981" cy="75198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7B4FEA66-72A2-49DD-ABC5-4203242F86BD}"/>
              </a:ext>
            </a:extLst>
          </p:cNvPr>
          <p:cNvSpPr>
            <a:spLocks noGrp="1"/>
          </p:cNvSpPr>
          <p:nvPr>
            <p:ph type="title"/>
          </p:nvPr>
        </p:nvSpPr>
        <p:spPr>
          <a:xfrm>
            <a:off x="172117" y="434216"/>
            <a:ext cx="8165055" cy="533972"/>
          </a:xfrm>
        </p:spPr>
        <p:txBody>
          <a:bodyPr>
            <a:normAutofit fontScale="90000"/>
          </a:bodyPr>
          <a:lstStyle/>
          <a:p>
            <a:r>
              <a:rPr lang="en-GB" sz="2800" b="1" baseline="30000" dirty="0">
                <a:solidFill>
                  <a:srgbClr val="92D050"/>
                </a:solidFill>
                <a:latin typeface="Times New Roman" panose="02020603050405020304" pitchFamily="18" charset="0"/>
                <a:ea typeface="SimSun" panose="02010600030101010101" pitchFamily="2" charset="-122"/>
              </a:rPr>
              <a:t>7</a:t>
            </a:r>
            <a:r>
              <a:rPr lang="en-GB" sz="2800" b="1" dirty="0">
                <a:solidFill>
                  <a:srgbClr val="92D050"/>
                </a:solidFill>
                <a:latin typeface="Times New Roman" panose="02020603050405020304" pitchFamily="18" charset="0"/>
                <a:ea typeface="SimSun" panose="02010600030101010101" pitchFamily="2" charset="-122"/>
              </a:rPr>
              <a:t>Li(p, α)</a:t>
            </a:r>
            <a:r>
              <a:rPr lang="en-GB" sz="2800" b="1" baseline="30000" dirty="0">
                <a:solidFill>
                  <a:srgbClr val="92D050"/>
                </a:solidFill>
                <a:latin typeface="Times New Roman" panose="02020603050405020304" pitchFamily="18" charset="0"/>
                <a:ea typeface="SimSun" panose="02010600030101010101" pitchFamily="2" charset="-122"/>
              </a:rPr>
              <a:t>4</a:t>
            </a:r>
            <a:r>
              <a:rPr lang="en-GB" sz="2800" b="1" dirty="0">
                <a:solidFill>
                  <a:srgbClr val="92D050"/>
                </a:solidFill>
                <a:latin typeface="Times New Roman" panose="02020603050405020304" pitchFamily="18" charset="0"/>
                <a:ea typeface="SimSun" panose="02010600030101010101" pitchFamily="2" charset="-122"/>
              </a:rPr>
              <a:t>He </a:t>
            </a:r>
            <a:r>
              <a:rPr lang="en-US" sz="2800" b="1" dirty="0">
                <a:effectLst/>
                <a:latin typeface="Times New Roman" panose="02020603050405020304" pitchFamily="18" charset="0"/>
                <a:ea typeface="Times New Roman" panose="02020603050405020304" pitchFamily="18" charset="0"/>
              </a:rPr>
              <a:t>experiment at </a:t>
            </a:r>
            <a:r>
              <a:rPr lang="ro-RO" sz="2800" b="1" dirty="0">
                <a:effectLst/>
                <a:latin typeface="Times New Roman" panose="02020603050405020304" pitchFamily="18" charset="0"/>
                <a:ea typeface="Times New Roman" panose="02020603050405020304" pitchFamily="18" charset="0"/>
              </a:rPr>
              <a:t>the IFIN-HH 3 MV Tandem</a:t>
            </a:r>
            <a:r>
              <a:rPr lang="en-GB" sz="2800" b="1" dirty="0">
                <a:solidFill>
                  <a:srgbClr val="FF0000"/>
                </a:solidFill>
                <a:latin typeface="Times New Roman" panose="02020603050405020304" pitchFamily="18" charset="0"/>
                <a:ea typeface="SimSun" panose="02010600030101010101" pitchFamily="2" charset="-122"/>
              </a:rPr>
              <a:t> </a:t>
            </a:r>
            <a:r>
              <a:rPr lang="en-US" sz="2800" b="1" dirty="0">
                <a:solidFill>
                  <a:srgbClr val="FF0000"/>
                </a:solidFill>
                <a:latin typeface="Times New Roman" panose="02020603050405020304" pitchFamily="18" charset="0"/>
                <a:ea typeface="SimSun" panose="02010600030101010101" pitchFamily="2" charset="-122"/>
              </a:rPr>
              <a:t> </a:t>
            </a:r>
            <a:r>
              <a:rPr lang="en-US" sz="2800" b="1" kern="0" dirty="0">
                <a:solidFill>
                  <a:prstClr val="black"/>
                </a:solidFill>
                <a:latin typeface="Times New Roman" panose="02020603050405020304" pitchFamily="18" charset="0"/>
                <a:ea typeface="Times New Roman" panose="02020603050405020304" pitchFamily="18" charset="0"/>
              </a:rPr>
              <a:t> </a:t>
            </a:r>
            <a:br>
              <a:rPr lang="en-US" sz="2800" dirty="0">
                <a:solidFill>
                  <a:prstClr val="black"/>
                </a:solidFill>
                <a:latin typeface="Calibri"/>
              </a:rPr>
            </a:br>
            <a:endParaRPr lang="en-US" dirty="0"/>
          </a:p>
        </p:txBody>
      </p:sp>
      <p:pic>
        <p:nvPicPr>
          <p:cNvPr id="6" name="Picture 5">
            <a:extLst>
              <a:ext uri="{FF2B5EF4-FFF2-40B4-BE49-F238E27FC236}">
                <a16:creationId xmlns:a16="http://schemas.microsoft.com/office/drawing/2014/main" id="{6AF15E5B-836B-48AE-80FC-286F8770CF8A}"/>
              </a:ext>
            </a:extLst>
          </p:cNvPr>
          <p:cNvPicPr/>
          <p:nvPr/>
        </p:nvPicPr>
        <p:blipFill>
          <a:blip r:embed="rId5"/>
          <a:stretch>
            <a:fillRect/>
          </a:stretch>
        </p:blipFill>
        <p:spPr>
          <a:xfrm>
            <a:off x="9497568" y="1695564"/>
            <a:ext cx="2252472" cy="2986163"/>
          </a:xfrm>
          <a:prstGeom prst="rect">
            <a:avLst/>
          </a:prstGeom>
        </p:spPr>
      </p:pic>
      <p:pic>
        <p:nvPicPr>
          <p:cNvPr id="7" name="Picture 6">
            <a:extLst>
              <a:ext uri="{FF2B5EF4-FFF2-40B4-BE49-F238E27FC236}">
                <a16:creationId xmlns:a16="http://schemas.microsoft.com/office/drawing/2014/main" id="{CDA954BA-35F9-4985-A91B-88CF955146F1}"/>
              </a:ext>
            </a:extLst>
          </p:cNvPr>
          <p:cNvPicPr>
            <a:picLocks noChangeAspect="1"/>
          </p:cNvPicPr>
          <p:nvPr/>
        </p:nvPicPr>
        <p:blipFill rotWithShape="1">
          <a:blip r:embed="rId6">
            <a:extLst>
              <a:ext uri="{28A0092B-C50C-407E-A947-70E740481C1C}">
                <a14:useLocalDpi xmlns:a14="http://schemas.microsoft.com/office/drawing/2010/main" val="0"/>
              </a:ext>
            </a:extLst>
          </a:blip>
          <a:srcRect l="12428" r="4676"/>
          <a:stretch/>
        </p:blipFill>
        <p:spPr>
          <a:xfrm>
            <a:off x="246861" y="1286644"/>
            <a:ext cx="4617510" cy="4177687"/>
          </a:xfrm>
          <a:prstGeom prst="rect">
            <a:avLst/>
          </a:prstGeom>
        </p:spPr>
      </p:pic>
      <p:sp>
        <p:nvSpPr>
          <p:cNvPr id="8" name="TextBox 7">
            <a:extLst>
              <a:ext uri="{FF2B5EF4-FFF2-40B4-BE49-F238E27FC236}">
                <a16:creationId xmlns:a16="http://schemas.microsoft.com/office/drawing/2014/main" id="{B7C2A9B8-EC0F-4D55-A17F-2FD126025EFD}"/>
              </a:ext>
            </a:extLst>
          </p:cNvPr>
          <p:cNvSpPr txBox="1"/>
          <p:nvPr/>
        </p:nvSpPr>
        <p:spPr>
          <a:xfrm>
            <a:off x="945442" y="5846593"/>
            <a:ext cx="2464266" cy="369332"/>
          </a:xfrm>
          <a:prstGeom prst="rect">
            <a:avLst/>
          </a:prstGeom>
          <a:noFill/>
        </p:spPr>
        <p:txBody>
          <a:bodyPr wrap="square">
            <a:spAutoFit/>
          </a:bodyPr>
          <a:lstStyle/>
          <a:p>
            <a:r>
              <a:rPr lang="en-US" b="1" dirty="0">
                <a:solidFill>
                  <a:srgbClr val="70AD47">
                    <a:lumMod val="75000"/>
                  </a:srgbClr>
                </a:solidFill>
                <a:latin typeface="Times New Roman" panose="02020603050405020304" pitchFamily="18" charset="0"/>
                <a:cs typeface="Times New Roman" panose="02020603050405020304" pitchFamily="18" charset="0"/>
              </a:rPr>
              <a:t>mini-ELISSA chamber</a:t>
            </a:r>
          </a:p>
        </p:txBody>
      </p:sp>
      <p:pic>
        <p:nvPicPr>
          <p:cNvPr id="9" name="Picture 8">
            <a:extLst>
              <a:ext uri="{FF2B5EF4-FFF2-40B4-BE49-F238E27FC236}">
                <a16:creationId xmlns:a16="http://schemas.microsoft.com/office/drawing/2014/main" id="{B975A1A2-C3AD-4348-BA1C-949B4E3C922C}"/>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857280" y="2167451"/>
            <a:ext cx="2647379" cy="2416072"/>
          </a:xfrm>
          <a:prstGeom prst="rect">
            <a:avLst/>
          </a:prstGeom>
          <a:noFill/>
          <a:ln>
            <a:noFill/>
          </a:ln>
        </p:spPr>
      </p:pic>
      <p:sp>
        <p:nvSpPr>
          <p:cNvPr id="10" name="TextBox 9">
            <a:extLst>
              <a:ext uri="{FF2B5EF4-FFF2-40B4-BE49-F238E27FC236}">
                <a16:creationId xmlns:a16="http://schemas.microsoft.com/office/drawing/2014/main" id="{BE25EDA8-30B8-4A57-9EDC-871CF6A2E2E9}"/>
              </a:ext>
            </a:extLst>
          </p:cNvPr>
          <p:cNvSpPr txBox="1"/>
          <p:nvPr/>
        </p:nvSpPr>
        <p:spPr>
          <a:xfrm>
            <a:off x="5085785" y="4955672"/>
            <a:ext cx="3813771" cy="923330"/>
          </a:xfrm>
          <a:prstGeom prst="rect">
            <a:avLst/>
          </a:prstGeom>
          <a:gradFill>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gradFill>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A scaled-down version of the ELISSA detector array in the </a:t>
            </a:r>
            <a:r>
              <a:rPr kumimoji="0" lang="en-US" sz="1800" b="1" i="0" u="none" strike="noStrike" kern="0" cap="none" spc="0" normalizeH="0" baseline="0" noProof="0" dirty="0">
                <a:ln>
                  <a:noFill/>
                </a:ln>
                <a:solidFill>
                  <a:srgbClr val="70AD47">
                    <a:lumMod val="75000"/>
                  </a:srgbClr>
                </a:solidFill>
                <a:effectLst/>
                <a:uLnTx/>
                <a:uFillTx/>
                <a:latin typeface="Times New Roman" panose="02020603050405020304" pitchFamily="18" charset="0"/>
                <a:cs typeface="Times New Roman" panose="02020603050405020304" pitchFamily="18" charset="0"/>
              </a:rPr>
              <a:t>mini-ELISSA chamber</a:t>
            </a:r>
          </a:p>
        </p:txBody>
      </p:sp>
      <p:sp>
        <p:nvSpPr>
          <p:cNvPr id="11" name="TextBox 10">
            <a:extLst>
              <a:ext uri="{FF2B5EF4-FFF2-40B4-BE49-F238E27FC236}">
                <a16:creationId xmlns:a16="http://schemas.microsoft.com/office/drawing/2014/main" id="{5F40640F-7AAD-41B0-A4B8-078046A78189}"/>
              </a:ext>
            </a:extLst>
          </p:cNvPr>
          <p:cNvSpPr txBox="1"/>
          <p:nvPr/>
        </p:nvSpPr>
        <p:spPr>
          <a:xfrm>
            <a:off x="9470934" y="4955672"/>
            <a:ext cx="2398510" cy="923330"/>
          </a:xfrm>
          <a:prstGeom prst="rect">
            <a:avLst/>
          </a:prstGeom>
          <a:blipFill>
            <a:blip r:embed="rId8">
              <a:alphaModFix amt="40000"/>
            </a:blip>
            <a:tile tx="0" ty="0" sx="100000" sy="100000" flip="none" algn="tl"/>
          </a:blipFill>
        </p:spPr>
        <p:txBody>
          <a:bodyPr wrap="square">
            <a:spAutoFit/>
          </a:bodyPr>
          <a:lstStyle/>
          <a:p>
            <a:pPr algn="just"/>
            <a:r>
              <a:rPr lang="en-US" b="1" dirty="0">
                <a:solidFill>
                  <a:srgbClr val="70AD47">
                    <a:lumMod val="75000"/>
                  </a:srgbClr>
                </a:solidFill>
                <a:latin typeface="Times New Roman" panose="02020603050405020304" pitchFamily="18" charset="0"/>
                <a:cs typeface="Times New Roman" panose="02020603050405020304" pitchFamily="18" charset="0"/>
              </a:rPr>
              <a:t>A scaled-down version of the full ELISSA array (one ring). </a:t>
            </a:r>
          </a:p>
        </p:txBody>
      </p:sp>
      <p:sp>
        <p:nvSpPr>
          <p:cNvPr id="13" name="Slide Number Placeholder 3">
            <a:extLst>
              <a:ext uri="{FF2B5EF4-FFF2-40B4-BE49-F238E27FC236}">
                <a16:creationId xmlns:a16="http://schemas.microsoft.com/office/drawing/2014/main" id="{010BD5D2-B7B7-4236-A034-89BFD1684D0F}"/>
              </a:ext>
            </a:extLst>
          </p:cNvPr>
          <p:cNvSpPr txBox="1">
            <a:spLocks/>
          </p:cNvSpPr>
          <p:nvPr/>
        </p:nvSpPr>
        <p:spPr>
          <a:xfrm>
            <a:off x="9273331"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5F8E8F-E5F5-45AA-9AD4-C831C5AC1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4" name="TextBox 29">
            <a:extLst>
              <a:ext uri="{FF2B5EF4-FFF2-40B4-BE49-F238E27FC236}">
                <a16:creationId xmlns:a16="http://schemas.microsoft.com/office/drawing/2014/main" id="{BD737B95-02C8-4267-871C-96D9B7840A69}"/>
              </a:ext>
            </a:extLst>
          </p:cNvPr>
          <p:cNvSpPr txBox="1"/>
          <p:nvPr/>
        </p:nvSpPr>
        <p:spPr>
          <a:xfrm>
            <a:off x="3415687" y="6581001"/>
            <a:ext cx="5839347" cy="461665"/>
          </a:xfrm>
          <a:prstGeom prst="rect">
            <a:avLst/>
          </a:prstGeom>
          <a:noFill/>
        </p:spPr>
        <p:txBody>
          <a:bodyPr wrap="square" rtlCol="0">
            <a:spAutoFit/>
          </a:bodyPr>
          <a:lstStyle/>
          <a:p>
            <a:pPr algn="ctr"/>
            <a:r>
              <a:rPr lang="en-US" sz="1200" b="1" dirty="0"/>
              <a:t>INP-NPG 2026</a:t>
            </a:r>
          </a:p>
          <a:p>
            <a:pPr algn="ctr"/>
            <a:endParaRPr lang="aa-ET" sz="1200" dirty="0">
              <a:ea typeface="Baskerville" panose="02020502070401020303" pitchFamily="18" charset="0"/>
            </a:endParaRPr>
          </a:p>
        </p:txBody>
      </p:sp>
    </p:spTree>
    <p:extLst>
      <p:ext uri="{BB962C8B-B14F-4D97-AF65-F5344CB8AC3E}">
        <p14:creationId xmlns:p14="http://schemas.microsoft.com/office/powerpoint/2010/main" val="3313501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56" descr="Logo IFIN-HH"/>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056176" y="58225"/>
            <a:ext cx="751981" cy="75198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7B4FEA66-72A2-49DD-ABC5-4203242F86BD}"/>
              </a:ext>
            </a:extLst>
          </p:cNvPr>
          <p:cNvSpPr>
            <a:spLocks noGrp="1"/>
          </p:cNvSpPr>
          <p:nvPr>
            <p:ph type="title"/>
          </p:nvPr>
        </p:nvSpPr>
        <p:spPr/>
        <p:txBody>
          <a:bodyPr/>
          <a:lstStyle/>
          <a:p>
            <a:r>
              <a:rPr lang="en-US" sz="2800" b="1" dirty="0">
                <a:solidFill>
                  <a:prstClr val="black"/>
                </a:solidFill>
                <a:latin typeface="Times New Roman" panose="02020603050405020304" pitchFamily="18" charset="0"/>
                <a:cs typeface="Times New Roman" panose="02020603050405020304" pitchFamily="18" charset="0"/>
              </a:rPr>
              <a:t>ELI-NP Silicon Strip Detectors Array (</a:t>
            </a:r>
            <a:r>
              <a:rPr lang="en-US" sz="2800" b="1" dirty="0">
                <a:solidFill>
                  <a:srgbClr val="FFFF00"/>
                </a:solidFill>
                <a:latin typeface="Times New Roman" panose="02020603050405020304" pitchFamily="18" charset="0"/>
                <a:cs typeface="Times New Roman" panose="02020603050405020304" pitchFamily="18" charset="0"/>
              </a:rPr>
              <a:t>ELISSA</a:t>
            </a:r>
            <a:r>
              <a:rPr lang="en-US" sz="2800" b="1" dirty="0">
                <a:solidFill>
                  <a:prstClr val="black"/>
                </a:solidFill>
                <a:latin typeface="Times New Roman" panose="02020603050405020304" pitchFamily="18" charset="0"/>
                <a:cs typeface="Times New Roman" panose="02020603050405020304" pitchFamily="18" charset="0"/>
              </a:rPr>
              <a:t>) </a:t>
            </a:r>
          </a:p>
        </p:txBody>
      </p:sp>
      <p:sp>
        <p:nvSpPr>
          <p:cNvPr id="7" name="TextBox 6">
            <a:extLst>
              <a:ext uri="{FF2B5EF4-FFF2-40B4-BE49-F238E27FC236}">
                <a16:creationId xmlns:a16="http://schemas.microsoft.com/office/drawing/2014/main" id="{A95A3E21-F2FA-44EF-99B3-8142AF10E0F3}"/>
              </a:ext>
            </a:extLst>
          </p:cNvPr>
          <p:cNvSpPr txBox="1"/>
          <p:nvPr/>
        </p:nvSpPr>
        <p:spPr>
          <a:xfrm>
            <a:off x="872454" y="913617"/>
            <a:ext cx="10628851" cy="1077218"/>
          </a:xfrm>
          <a:prstGeom prst="rect">
            <a:avLst/>
          </a:prstGeom>
          <a:noFill/>
        </p:spPr>
        <p:txBody>
          <a:bodyPr wrap="square" rtlCol="0">
            <a:spAutoFit/>
          </a:bodyPr>
          <a:lstStyle/>
          <a:p>
            <a:pPr marL="285750" indent="-285750" algn="just">
              <a:buFont typeface="Wingdings" panose="05000000000000000000" pitchFamily="2" charset="2"/>
              <a:buChar char="§"/>
            </a:pPr>
            <a:r>
              <a:rPr lang="en-US" sz="1600" b="1" dirty="0">
                <a:solidFill>
                  <a:prstClr val="black"/>
                </a:solidFill>
                <a:latin typeface="Times New Roman" panose="02020603050405020304" pitchFamily="18" charset="0"/>
                <a:cs typeface="Times New Roman" panose="02020603050405020304" pitchFamily="18" charset="0"/>
              </a:rPr>
              <a:t>ELISSA is a 4π silicon-strip detector array.</a:t>
            </a:r>
          </a:p>
          <a:p>
            <a:pPr marL="285750" indent="-285750" algn="just">
              <a:buFont typeface="Wingdings" panose="05000000000000000000" pitchFamily="2" charset="2"/>
              <a:buChar char="§"/>
            </a:pPr>
            <a:endParaRPr lang="en-US" sz="1600" b="1" dirty="0">
              <a:solidFill>
                <a:prstClr val="black"/>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b="1" dirty="0">
                <a:solidFill>
                  <a:prstClr val="black"/>
                </a:solidFill>
                <a:latin typeface="Times New Roman" panose="02020603050405020304" pitchFamily="18" charset="0"/>
                <a:cs typeface="Times New Roman" panose="02020603050405020304" pitchFamily="18" charset="0"/>
              </a:rPr>
              <a:t>The array is expected to consist of three rings of </a:t>
            </a:r>
            <a:r>
              <a:rPr lang="en-US" sz="1600" b="1" dirty="0">
                <a:solidFill>
                  <a:srgbClr val="FF0000"/>
                </a:solidFill>
                <a:latin typeface="Times New Roman" panose="02020603050405020304" pitchFamily="18" charset="0"/>
                <a:cs typeface="Times New Roman" panose="02020603050405020304" pitchFamily="18" charset="0"/>
              </a:rPr>
              <a:t>35 single-sided X3 </a:t>
            </a:r>
            <a:r>
              <a:rPr lang="en-US" sz="1600" b="1" dirty="0">
                <a:solidFill>
                  <a:prstClr val="black"/>
                </a:solidFill>
                <a:latin typeface="Times New Roman" panose="02020603050405020304" pitchFamily="18" charset="0"/>
                <a:cs typeface="Times New Roman" panose="02020603050405020304" pitchFamily="18" charset="0"/>
              </a:rPr>
              <a:t>detectors and two end-caps made up of eight double-sided </a:t>
            </a:r>
            <a:r>
              <a:rPr lang="en-US" sz="1600" b="1" dirty="0">
                <a:solidFill>
                  <a:srgbClr val="FF0000"/>
                </a:solidFill>
                <a:latin typeface="Times New Roman" panose="02020603050405020304" pitchFamily="18" charset="0"/>
                <a:cs typeface="Times New Roman" panose="02020603050405020304" pitchFamily="18" charset="0"/>
              </a:rPr>
              <a:t>QQQ3</a:t>
            </a:r>
            <a:r>
              <a:rPr lang="en-US" sz="1600" b="1" dirty="0">
                <a:solidFill>
                  <a:prstClr val="black"/>
                </a:solidFill>
                <a:latin typeface="Times New Roman" panose="02020603050405020304" pitchFamily="18" charset="0"/>
                <a:cs typeface="Times New Roman" panose="02020603050405020304" pitchFamily="18" charset="0"/>
              </a:rPr>
              <a:t> detectors manufactured by Micron Semiconductor Ltd. </a:t>
            </a:r>
          </a:p>
        </p:txBody>
      </p:sp>
      <p:pic>
        <p:nvPicPr>
          <p:cNvPr id="8" name="Picture 7">
            <a:extLst>
              <a:ext uri="{FF2B5EF4-FFF2-40B4-BE49-F238E27FC236}">
                <a16:creationId xmlns:a16="http://schemas.microsoft.com/office/drawing/2014/main" id="{811BC9E2-2616-40AB-B302-7459FF14FF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4115" y="1960451"/>
            <a:ext cx="4742505" cy="3525950"/>
          </a:xfrm>
          <a:prstGeom prst="rect">
            <a:avLst/>
          </a:prstGeom>
        </p:spPr>
      </p:pic>
      <p:sp>
        <p:nvSpPr>
          <p:cNvPr id="9" name="TextBox 8">
            <a:extLst>
              <a:ext uri="{FF2B5EF4-FFF2-40B4-BE49-F238E27FC236}">
                <a16:creationId xmlns:a16="http://schemas.microsoft.com/office/drawing/2014/main" id="{D571526B-C10A-4EAC-B6F5-9FD0832523BA}"/>
              </a:ext>
            </a:extLst>
          </p:cNvPr>
          <p:cNvSpPr txBox="1"/>
          <p:nvPr/>
        </p:nvSpPr>
        <p:spPr>
          <a:xfrm>
            <a:off x="6726964" y="5332512"/>
            <a:ext cx="4572000" cy="307777"/>
          </a:xfrm>
          <a:prstGeom prst="rect">
            <a:avLst/>
          </a:prstGeom>
          <a:noFill/>
        </p:spPr>
        <p:txBody>
          <a:bodyPr wrap="square">
            <a:spAutoFit/>
          </a:bodyPr>
          <a:lstStyle/>
          <a:p>
            <a:r>
              <a:rPr lang="en-US" sz="1400" b="1" dirty="0">
                <a:latin typeface="Times New Roman" panose="02020603050405020304" pitchFamily="18" charset="0"/>
                <a:cs typeface="Times New Roman" panose="02020603050405020304" pitchFamily="18" charset="0"/>
              </a:rPr>
              <a:t>EPJ Web of Conferences 165, 01026 (2017)</a:t>
            </a:r>
          </a:p>
        </p:txBody>
      </p:sp>
      <p:sp>
        <p:nvSpPr>
          <p:cNvPr id="10" name="TextBox 9">
            <a:extLst>
              <a:ext uri="{FF2B5EF4-FFF2-40B4-BE49-F238E27FC236}">
                <a16:creationId xmlns:a16="http://schemas.microsoft.com/office/drawing/2014/main" id="{A1EA3184-6F96-4375-B9F6-514E616626BE}"/>
              </a:ext>
            </a:extLst>
          </p:cNvPr>
          <p:cNvSpPr txBox="1"/>
          <p:nvPr/>
        </p:nvSpPr>
        <p:spPr>
          <a:xfrm>
            <a:off x="429006" y="5147847"/>
            <a:ext cx="5666994" cy="33855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r>
              <a:rPr lang="en-US" sz="1600" b="1" dirty="0">
                <a:latin typeface="Times New Roman" panose="02020603050405020304" pitchFamily="18" charset="0"/>
                <a:cs typeface="Times New Roman" panose="02020603050405020304" pitchFamily="18" charset="0"/>
              </a:rPr>
              <a:t>It has been designed in collaboration with INFN-LNS, Catania.</a:t>
            </a:r>
          </a:p>
        </p:txBody>
      </p:sp>
      <p:sp>
        <p:nvSpPr>
          <p:cNvPr id="11" name="TextBox 10">
            <a:extLst>
              <a:ext uri="{FF2B5EF4-FFF2-40B4-BE49-F238E27FC236}">
                <a16:creationId xmlns:a16="http://schemas.microsoft.com/office/drawing/2014/main" id="{334DBEF2-8795-4DCA-B24E-08680BF045A6}"/>
              </a:ext>
            </a:extLst>
          </p:cNvPr>
          <p:cNvSpPr txBox="1"/>
          <p:nvPr/>
        </p:nvSpPr>
        <p:spPr>
          <a:xfrm>
            <a:off x="907095" y="5942135"/>
            <a:ext cx="10352014" cy="36933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r>
              <a:rPr lang="en-US" b="1" dirty="0">
                <a:latin typeface="Times New Roman" panose="02020603050405020304" pitchFamily="18" charset="0"/>
                <a:cs typeface="Times New Roman" panose="02020603050405020304" pitchFamily="18" charset="0"/>
              </a:rPr>
              <a:t>Multiple configurations are possible with the </a:t>
            </a:r>
            <a:r>
              <a:rPr lang="en-US" b="1" dirty="0">
                <a:solidFill>
                  <a:srgbClr val="FF0000"/>
                </a:solidFill>
                <a:latin typeface="Times New Roman" panose="02020603050405020304" pitchFamily="18" charset="0"/>
                <a:cs typeface="Times New Roman" panose="02020603050405020304" pitchFamily="18" charset="0"/>
              </a:rPr>
              <a:t>YY1</a:t>
            </a:r>
            <a:r>
              <a:rPr lang="en-US" b="1" dirty="0">
                <a:latin typeface="Times New Roman" panose="02020603050405020304" pitchFamily="18" charset="0"/>
                <a:cs typeface="Times New Roman" panose="02020603050405020304" pitchFamily="18" charset="0"/>
              </a:rPr>
              <a:t>, </a:t>
            </a:r>
            <a:r>
              <a:rPr lang="en-US" b="1" dirty="0">
                <a:solidFill>
                  <a:srgbClr val="C00000"/>
                </a:solidFill>
                <a:latin typeface="Times New Roman" panose="02020603050405020304" pitchFamily="18" charset="0"/>
                <a:cs typeface="Times New Roman" panose="02020603050405020304" pitchFamily="18" charset="0"/>
              </a:rPr>
              <a:t>MMM</a:t>
            </a:r>
            <a:r>
              <a:rPr lang="en-US" b="1" dirty="0">
                <a:latin typeface="Times New Roman" panose="02020603050405020304" pitchFamily="18" charset="0"/>
                <a:cs typeface="Times New Roman" panose="02020603050405020304" pitchFamily="18" charset="0"/>
              </a:rPr>
              <a:t>, and </a:t>
            </a:r>
            <a:r>
              <a:rPr lang="en-US" b="1" dirty="0">
                <a:solidFill>
                  <a:srgbClr val="CE02D3"/>
                </a:solidFill>
                <a:latin typeface="Times New Roman" panose="02020603050405020304" pitchFamily="18" charset="0"/>
                <a:cs typeface="Times New Roman" panose="02020603050405020304" pitchFamily="18" charset="0"/>
              </a:rPr>
              <a:t>QQQ3</a:t>
            </a:r>
            <a:r>
              <a:rPr lang="en-US" b="1" dirty="0">
                <a:latin typeface="Times New Roman" panose="02020603050405020304" pitchFamily="18" charset="0"/>
                <a:cs typeface="Times New Roman" panose="02020603050405020304" pitchFamily="18" charset="0"/>
              </a:rPr>
              <a:t> detectors as end-caps detectors.</a:t>
            </a:r>
          </a:p>
        </p:txBody>
      </p:sp>
      <p:sp>
        <p:nvSpPr>
          <p:cNvPr id="13" name="Slide Number Placeholder 3">
            <a:extLst>
              <a:ext uri="{FF2B5EF4-FFF2-40B4-BE49-F238E27FC236}">
                <a16:creationId xmlns:a16="http://schemas.microsoft.com/office/drawing/2014/main" id="{8D54996E-9EE7-4D51-957C-73EC92406A84}"/>
              </a:ext>
            </a:extLst>
          </p:cNvPr>
          <p:cNvSpPr txBox="1">
            <a:spLocks/>
          </p:cNvSpPr>
          <p:nvPr/>
        </p:nvSpPr>
        <p:spPr>
          <a:xfrm>
            <a:off x="9273331"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5F8E8F-E5F5-45AA-9AD4-C831C5AC1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2" name="TextBox 29">
            <a:extLst>
              <a:ext uri="{FF2B5EF4-FFF2-40B4-BE49-F238E27FC236}">
                <a16:creationId xmlns:a16="http://schemas.microsoft.com/office/drawing/2014/main" id="{7713B1AD-50F9-4E33-BE64-A34C0C81E9B4}"/>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spTree>
    <p:extLst>
      <p:ext uri="{BB962C8B-B14F-4D97-AF65-F5344CB8AC3E}">
        <p14:creationId xmlns:p14="http://schemas.microsoft.com/office/powerpoint/2010/main" val="623124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56" descr="Logo IFIN-HH"/>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056176" y="58225"/>
            <a:ext cx="751981" cy="75198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7B4FEA66-72A2-49DD-ABC5-4203242F86BD}"/>
              </a:ext>
            </a:extLst>
          </p:cNvPr>
          <p:cNvSpPr>
            <a:spLocks noGrp="1"/>
          </p:cNvSpPr>
          <p:nvPr>
            <p:ph type="title"/>
          </p:nvPr>
        </p:nvSpPr>
        <p:spPr>
          <a:xfrm>
            <a:off x="924262" y="562630"/>
            <a:ext cx="2862430" cy="495155"/>
          </a:xfrm>
        </p:spPr>
        <p:txBody>
          <a:bodyPr>
            <a:normAutofit fontScale="90000"/>
          </a:bodyPr>
          <a:lstStyle/>
          <a:p>
            <a:r>
              <a:rPr kumimoji="0" lang="en-US" sz="2800" b="1" i="0" u="none" strike="noStrike" kern="1200" cap="none" spc="0" normalizeH="0" baseline="0" noProof="0" dirty="0">
                <a:ln>
                  <a:noFill/>
                </a:ln>
                <a:solidFill>
                  <a:schemeClr val="bg2"/>
                </a:solidFill>
                <a:effectLst/>
                <a:uLnTx/>
                <a:uFillTx/>
                <a:latin typeface="Times New Roman" panose="02020603050405020304" pitchFamily="18" charset="0"/>
                <a:ea typeface="+mn-ea"/>
                <a:cs typeface="Times New Roman" panose="02020603050405020304" pitchFamily="18" charset="0"/>
              </a:rPr>
              <a:t>X3</a:t>
            </a:r>
            <a:r>
              <a:rPr kumimoji="0" lang="en-US" sz="2800" b="1"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detector</a:t>
            </a:r>
            <a:br>
              <a:rPr lang="en-US" sz="2800" dirty="0"/>
            </a:br>
            <a:endParaRPr lang="en-US" dirty="0"/>
          </a:p>
        </p:txBody>
      </p:sp>
      <p:pic>
        <p:nvPicPr>
          <p:cNvPr id="9" name="Picture 8">
            <a:extLst>
              <a:ext uri="{FF2B5EF4-FFF2-40B4-BE49-F238E27FC236}">
                <a16:creationId xmlns:a16="http://schemas.microsoft.com/office/drawing/2014/main" id="{78B5108F-0140-436E-891F-D17219E13B41}"/>
              </a:ext>
            </a:extLst>
          </p:cNvPr>
          <p:cNvPicPr>
            <a:picLocks noChangeAspect="1"/>
          </p:cNvPicPr>
          <p:nvPr/>
        </p:nvPicPr>
        <p:blipFill>
          <a:blip r:embed="rId5"/>
          <a:stretch>
            <a:fillRect/>
          </a:stretch>
        </p:blipFill>
        <p:spPr>
          <a:xfrm>
            <a:off x="875435" y="1192662"/>
            <a:ext cx="5098369" cy="2957495"/>
          </a:xfrm>
          <a:prstGeom prst="rect">
            <a:avLst/>
          </a:prstGeom>
        </p:spPr>
      </p:pic>
      <p:sp>
        <p:nvSpPr>
          <p:cNvPr id="10" name="TextBox 9">
            <a:extLst>
              <a:ext uri="{FF2B5EF4-FFF2-40B4-BE49-F238E27FC236}">
                <a16:creationId xmlns:a16="http://schemas.microsoft.com/office/drawing/2014/main" id="{5068100F-B5EE-428E-9FEC-D056336C01EC}"/>
              </a:ext>
            </a:extLst>
          </p:cNvPr>
          <p:cNvSpPr txBox="1"/>
          <p:nvPr/>
        </p:nvSpPr>
        <p:spPr>
          <a:xfrm>
            <a:off x="1393857" y="5765600"/>
            <a:ext cx="9274093" cy="584775"/>
          </a:xfrm>
          <a:prstGeom prst="rect">
            <a:avLst/>
          </a:prstGeom>
          <a:noFill/>
        </p:spPr>
        <p:txBody>
          <a:bodyPr wrap="square" rtlCol="0">
            <a:spAutoFit/>
          </a:bodyPr>
          <a:lstStyle/>
          <a:p>
            <a:r>
              <a:rPr lang="en-US" sz="1600" b="1" dirty="0">
                <a:solidFill>
                  <a:srgbClr val="000000"/>
                </a:solidFill>
                <a:latin typeface="Times New Roman" panose="02020603050405020304" pitchFamily="18" charset="0"/>
                <a:cs typeface="Times New Roman" panose="02020603050405020304" pitchFamily="18" charset="0"/>
              </a:rPr>
              <a:t>The X3 position-sensitive detectors (1000 </a:t>
            </a:r>
            <a:r>
              <a:rPr lang="el-GR" sz="1600" b="1" dirty="0">
                <a:solidFill>
                  <a:srgbClr val="000000"/>
                </a:solidFill>
                <a:latin typeface="Times New Roman" panose="02020603050405020304" pitchFamily="18" charset="0"/>
                <a:cs typeface="Times New Roman" panose="02020603050405020304" pitchFamily="18" charset="0"/>
              </a:rPr>
              <a:t>μ</a:t>
            </a:r>
            <a:r>
              <a:rPr lang="en-US" sz="1600" b="1" dirty="0">
                <a:solidFill>
                  <a:srgbClr val="000000"/>
                </a:solidFill>
                <a:latin typeface="Times New Roman" panose="02020603050405020304" pitchFamily="18" charset="0"/>
                <a:cs typeface="Times New Roman" panose="02020603050405020304" pitchFamily="18" charset="0"/>
              </a:rPr>
              <a:t>m thick) have </a:t>
            </a:r>
            <a:r>
              <a:rPr lang="en-US" sz="1600" b="1" dirty="0">
                <a:solidFill>
                  <a:srgbClr val="FF0000"/>
                </a:solidFill>
                <a:latin typeface="Times New Roman" panose="02020603050405020304" pitchFamily="18" charset="0"/>
                <a:cs typeface="Times New Roman" panose="02020603050405020304" pitchFamily="18" charset="0"/>
              </a:rPr>
              <a:t>four resistive strips</a:t>
            </a:r>
            <a:r>
              <a:rPr lang="en-US" sz="1600" b="1" dirty="0">
                <a:solidFill>
                  <a:srgbClr val="000000"/>
                </a:solidFill>
                <a:latin typeface="Times New Roman" panose="02020603050405020304" pitchFamily="18" charset="0"/>
                <a:cs typeface="Times New Roman" panose="02020603050405020304" pitchFamily="18" charset="0"/>
              </a:rPr>
              <a:t>, 1 cm wide and 7.5-cm long, on the front side. The rear side is </a:t>
            </a:r>
            <a:r>
              <a:rPr lang="en-US" sz="1600" b="1" dirty="0">
                <a:solidFill>
                  <a:srgbClr val="FF0000"/>
                </a:solidFill>
                <a:latin typeface="Times New Roman" panose="02020603050405020304" pitchFamily="18" charset="0"/>
                <a:cs typeface="Times New Roman" panose="02020603050405020304" pitchFamily="18" charset="0"/>
              </a:rPr>
              <a:t>non-resistive</a:t>
            </a:r>
            <a:r>
              <a:rPr lang="en-US" sz="1600" b="1" dirty="0">
                <a:solidFill>
                  <a:srgbClr val="000000"/>
                </a:solidFill>
                <a:latin typeface="Times New Roman" panose="02020603050405020304" pitchFamily="18" charset="0"/>
                <a:cs typeface="Times New Roman" panose="02020603050405020304" pitchFamily="18" charset="0"/>
              </a:rPr>
              <a:t>.</a:t>
            </a:r>
            <a:endParaRPr lang="en-US" sz="1600" b="1" dirty="0">
              <a:solidFill>
                <a:prstClr val="black"/>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A320B83D-FAC6-422E-9539-0482BDCE1FE5}"/>
              </a:ext>
            </a:extLst>
          </p:cNvPr>
          <p:cNvSpPr txBox="1"/>
          <p:nvPr/>
        </p:nvSpPr>
        <p:spPr>
          <a:xfrm>
            <a:off x="1603884" y="4715719"/>
            <a:ext cx="2980050" cy="461665"/>
          </a:xfrm>
          <a:prstGeom prst="rect">
            <a:avLst/>
          </a:prstGeom>
          <a:noFill/>
        </p:spPr>
        <p:txBody>
          <a:bodyPr wrap="square" rtlCol="0">
            <a:spAutoFit/>
          </a:bodyPr>
          <a:lstStyle/>
          <a:p>
            <a:r>
              <a:rPr lang="fr-FR" sz="1200" b="1" dirty="0">
                <a:solidFill>
                  <a:prstClr val="black"/>
                </a:solidFill>
                <a:latin typeface="Times New Roman" panose="02020603050405020304" pitchFamily="18" charset="0"/>
                <a:cs typeface="Times New Roman" panose="02020603050405020304" pitchFamily="18" charset="0"/>
              </a:rPr>
              <a:t> S. </a:t>
            </a:r>
            <a:r>
              <a:rPr lang="fr-FR" sz="1200" b="1" dirty="0" err="1">
                <a:solidFill>
                  <a:prstClr val="black"/>
                </a:solidFill>
                <a:latin typeface="Times New Roman" panose="02020603050405020304" pitchFamily="18" charset="0"/>
                <a:cs typeface="Times New Roman" panose="02020603050405020304" pitchFamily="18" charset="0"/>
              </a:rPr>
              <a:t>Chesnevskaya</a:t>
            </a:r>
            <a:r>
              <a:rPr lang="fr-FR" sz="1200" b="1" dirty="0">
                <a:solidFill>
                  <a:prstClr val="black"/>
                </a:solidFill>
                <a:latin typeface="Times New Roman" panose="02020603050405020304" pitchFamily="18" charset="0"/>
                <a:cs typeface="Times New Roman" panose="02020603050405020304" pitchFamily="18" charset="0"/>
              </a:rPr>
              <a:t> et al 2018 JINST 13 T05006</a:t>
            </a:r>
            <a:r>
              <a:rPr lang="en-US" sz="1200" b="1" dirty="0">
                <a:solidFill>
                  <a:prstClr val="black"/>
                </a:solidFill>
                <a:latin typeface="Times New Roman" panose="02020603050405020304" pitchFamily="18" charset="0"/>
                <a:cs typeface="Times New Roman" panose="02020603050405020304" pitchFamily="18" charset="0"/>
              </a:rPr>
              <a:t>  </a:t>
            </a:r>
            <a:endParaRPr lang="en-US" sz="1200" dirty="0">
              <a:solidFill>
                <a:prstClr val="black"/>
              </a:solidFill>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49631187-FC37-4FD0-9540-0910D51BF8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62628" y="987196"/>
            <a:ext cx="5584811" cy="4283088"/>
          </a:xfrm>
          <a:prstGeom prst="rect">
            <a:avLst/>
          </a:prstGeom>
        </p:spPr>
      </p:pic>
      <p:sp>
        <p:nvSpPr>
          <p:cNvPr id="14" name="Slide Number Placeholder 3">
            <a:extLst>
              <a:ext uri="{FF2B5EF4-FFF2-40B4-BE49-F238E27FC236}">
                <a16:creationId xmlns:a16="http://schemas.microsoft.com/office/drawing/2014/main" id="{5FBC4FFF-FCF8-4BE2-9897-8227E544141C}"/>
              </a:ext>
            </a:extLst>
          </p:cNvPr>
          <p:cNvSpPr txBox="1">
            <a:spLocks/>
          </p:cNvSpPr>
          <p:nvPr/>
        </p:nvSpPr>
        <p:spPr>
          <a:xfrm>
            <a:off x="9273331"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5F8E8F-E5F5-45AA-9AD4-C831C5AC1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3" name="TextBox 29">
            <a:extLst>
              <a:ext uri="{FF2B5EF4-FFF2-40B4-BE49-F238E27FC236}">
                <a16:creationId xmlns:a16="http://schemas.microsoft.com/office/drawing/2014/main" id="{51E853E9-A760-4E13-A8F9-AF2815DB8184}"/>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spTree>
    <p:extLst>
      <p:ext uri="{BB962C8B-B14F-4D97-AF65-F5344CB8AC3E}">
        <p14:creationId xmlns:p14="http://schemas.microsoft.com/office/powerpoint/2010/main" val="917963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56" descr="Logo IFIN-HH"/>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056176" y="58225"/>
            <a:ext cx="751981" cy="75198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7B4FEA66-72A2-49DD-ABC5-4203242F86BD}"/>
              </a:ext>
            </a:extLst>
          </p:cNvPr>
          <p:cNvSpPr>
            <a:spLocks noGrp="1"/>
          </p:cNvSpPr>
          <p:nvPr>
            <p:ph type="title"/>
          </p:nvPr>
        </p:nvSpPr>
        <p:spPr/>
        <p:txBody>
          <a:bodyPr/>
          <a:lstStyle/>
          <a:p>
            <a:endParaRPr lang="en-US"/>
          </a:p>
        </p:txBody>
      </p:sp>
      <p:sp>
        <p:nvSpPr>
          <p:cNvPr id="6" name="TextBox 5">
            <a:extLst>
              <a:ext uri="{FF2B5EF4-FFF2-40B4-BE49-F238E27FC236}">
                <a16:creationId xmlns:a16="http://schemas.microsoft.com/office/drawing/2014/main" id="{CC5A53FC-F80E-402A-BF87-591B09AD7612}"/>
              </a:ext>
            </a:extLst>
          </p:cNvPr>
          <p:cNvSpPr txBox="1"/>
          <p:nvPr/>
        </p:nvSpPr>
        <p:spPr>
          <a:xfrm>
            <a:off x="840108" y="2268137"/>
            <a:ext cx="10934700" cy="2321726"/>
          </a:xfrm>
          <a:prstGeom prst="rect">
            <a:avLst/>
          </a:prstGeom>
          <a:blipFill>
            <a:blip r:embed="rId5">
              <a:alphaModFix amt="40000"/>
            </a:blip>
            <a:tile tx="0" ty="0" sx="100000" sy="100000" flip="none" algn="tl"/>
          </a:blipFill>
        </p:spPr>
        <p:txBody>
          <a:bodyPr wrap="square">
            <a:spAutoFit/>
          </a:bodyPr>
          <a:lstStyle/>
          <a:p>
            <a:pPr algn="just">
              <a:lnSpc>
                <a:spcPct val="115000"/>
              </a:lnSpc>
              <a:spcAft>
                <a:spcPts val="1000"/>
              </a:spcAft>
            </a:pPr>
            <a:r>
              <a:rPr lang="en-US" sz="3200" b="1" dirty="0">
                <a:effectLst/>
                <a:latin typeface="Times New Roman" panose="02020603050405020304" pitchFamily="18" charset="0"/>
                <a:ea typeface="Calibri" panose="020F0502020204030204" pitchFamily="34" charset="0"/>
              </a:rPr>
              <a:t>Several reactions important for the astrophysical </a:t>
            </a:r>
            <a:r>
              <a:rPr lang="en-US" sz="3200" b="1" dirty="0">
                <a:solidFill>
                  <a:srgbClr val="C00000"/>
                </a:solidFill>
                <a:effectLst/>
                <a:latin typeface="Times New Roman" panose="02020603050405020304" pitchFamily="18" charset="0"/>
                <a:ea typeface="Calibri" panose="020F0502020204030204" pitchFamily="34" charset="0"/>
              </a:rPr>
              <a:t>p-process,</a:t>
            </a:r>
            <a:r>
              <a:rPr lang="en-US" sz="3200" b="1" dirty="0">
                <a:effectLst/>
                <a:latin typeface="Times New Roman" panose="02020603050405020304" pitchFamily="18" charset="0"/>
                <a:ea typeface="Calibri" panose="020F0502020204030204" pitchFamily="34" charset="0"/>
              </a:rPr>
              <a:t> </a:t>
            </a:r>
            <a:r>
              <a:rPr lang="en-US" sz="3200" b="1" dirty="0">
                <a:solidFill>
                  <a:srgbClr val="CE02D3"/>
                </a:solidFill>
                <a:effectLst/>
                <a:latin typeface="Times New Roman" panose="02020603050405020304" pitchFamily="18" charset="0"/>
                <a:ea typeface="Calibri" panose="020F0502020204030204" pitchFamily="34" charset="0"/>
              </a:rPr>
              <a:t>Big Bang Nucleosynthesis, </a:t>
            </a:r>
            <a:r>
              <a:rPr lang="en-US" sz="3200" b="1" dirty="0">
                <a:solidFill>
                  <a:schemeClr val="accent6">
                    <a:lumMod val="75000"/>
                  </a:schemeClr>
                </a:solidFill>
                <a:effectLst/>
                <a:latin typeface="Times New Roman" panose="02020603050405020304" pitchFamily="18" charset="0"/>
                <a:ea typeface="Calibri" panose="020F0502020204030204" pitchFamily="34" charset="0"/>
              </a:rPr>
              <a:t>and supernova explosion</a:t>
            </a:r>
            <a:r>
              <a:rPr lang="en-US" sz="3200" b="1" dirty="0">
                <a:effectLst/>
                <a:latin typeface="Times New Roman" panose="02020603050405020304" pitchFamily="18" charset="0"/>
                <a:ea typeface="Calibri" panose="020F0502020204030204" pitchFamily="34" charset="0"/>
              </a:rPr>
              <a:t> have been selected for measurement with ELISSA </a:t>
            </a:r>
            <a:r>
              <a:rPr lang="en-US" sz="3200" b="1" dirty="0">
                <a:solidFill>
                  <a:srgbClr val="000000"/>
                </a:solidFill>
                <a:latin typeface="Times New Roman" panose="02020603050405020304" pitchFamily="18" charset="0"/>
                <a:ea typeface="Arial"/>
                <a:cs typeface="Times New Roman" panose="02020603050405020304" pitchFamily="18" charset="0"/>
                <a:sym typeface="Arial"/>
              </a:rPr>
              <a:t>with </a:t>
            </a:r>
            <a:r>
              <a:rPr lang="en-US" sz="3200" b="1" dirty="0">
                <a:solidFill>
                  <a:srgbClr val="FF0000"/>
                </a:solidFill>
                <a:latin typeface="Times New Roman" panose="02020603050405020304" pitchFamily="18" charset="0"/>
                <a:ea typeface="Arial"/>
                <a:cs typeface="Times New Roman" panose="02020603050405020304" pitchFamily="18" charset="0"/>
                <a:sym typeface="Arial"/>
              </a:rPr>
              <a:t>gamma</a:t>
            </a:r>
            <a:r>
              <a:rPr lang="en-US" sz="3200" b="1" dirty="0">
                <a:solidFill>
                  <a:srgbClr val="000000"/>
                </a:solidFill>
                <a:latin typeface="Times New Roman" panose="02020603050405020304" pitchFamily="18" charset="0"/>
                <a:ea typeface="Arial"/>
                <a:cs typeface="Times New Roman" panose="02020603050405020304" pitchFamily="18" charset="0"/>
                <a:sym typeface="Arial"/>
              </a:rPr>
              <a:t> beams and also with </a:t>
            </a:r>
            <a:r>
              <a:rPr lang="en-US" sz="3200" b="1" dirty="0">
                <a:solidFill>
                  <a:srgbClr val="FF0000"/>
                </a:solidFill>
                <a:latin typeface="Times New Roman" panose="02020603050405020304" pitchFamily="18" charset="0"/>
                <a:ea typeface="Arial"/>
                <a:cs typeface="Times New Roman" panose="02020603050405020304" pitchFamily="18" charset="0"/>
                <a:sym typeface="Arial"/>
              </a:rPr>
              <a:t>locally</a:t>
            </a:r>
            <a:r>
              <a:rPr lang="en-US" sz="3200" b="1" dirty="0">
                <a:solidFill>
                  <a:srgbClr val="000000"/>
                </a:solidFill>
                <a:latin typeface="Times New Roman" panose="02020603050405020304" pitchFamily="18" charset="0"/>
                <a:ea typeface="Arial"/>
                <a:cs typeface="Times New Roman" panose="02020603050405020304" pitchFamily="18" charset="0"/>
                <a:sym typeface="Arial"/>
              </a:rPr>
              <a:t> available beams. </a:t>
            </a:r>
            <a:endParaRPr lang="en-US" sz="3200" b="1" dirty="0">
              <a:effectLst/>
              <a:latin typeface="Calibri" panose="020F0502020204030204" pitchFamily="34" charset="0"/>
              <a:ea typeface="Calibri" panose="020F0502020204030204" pitchFamily="34" charset="0"/>
            </a:endParaRPr>
          </a:p>
        </p:txBody>
      </p:sp>
      <p:sp>
        <p:nvSpPr>
          <p:cNvPr id="8" name="Slide Number Placeholder 3">
            <a:extLst>
              <a:ext uri="{FF2B5EF4-FFF2-40B4-BE49-F238E27FC236}">
                <a16:creationId xmlns:a16="http://schemas.microsoft.com/office/drawing/2014/main" id="{102CF8F8-991C-4C33-B663-7A3ABA835707}"/>
              </a:ext>
            </a:extLst>
          </p:cNvPr>
          <p:cNvSpPr txBox="1">
            <a:spLocks/>
          </p:cNvSpPr>
          <p:nvPr/>
        </p:nvSpPr>
        <p:spPr>
          <a:xfrm>
            <a:off x="9273331"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5F8E8F-E5F5-45AA-9AD4-C831C5AC1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TextBox 29">
            <a:extLst>
              <a:ext uri="{FF2B5EF4-FFF2-40B4-BE49-F238E27FC236}">
                <a16:creationId xmlns:a16="http://schemas.microsoft.com/office/drawing/2014/main" id="{4B27245F-6C61-41EA-8811-18E138A9CF21}"/>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spTree>
    <p:extLst>
      <p:ext uri="{BB962C8B-B14F-4D97-AF65-F5344CB8AC3E}">
        <p14:creationId xmlns:p14="http://schemas.microsoft.com/office/powerpoint/2010/main" val="762125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56" descr="Logo IFIN-HH"/>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056176" y="58225"/>
            <a:ext cx="751981" cy="75198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7B4FEA66-72A2-49DD-ABC5-4203242F86BD}"/>
              </a:ext>
            </a:extLst>
          </p:cNvPr>
          <p:cNvSpPr>
            <a:spLocks noGrp="1"/>
          </p:cNvSpPr>
          <p:nvPr>
            <p:ph type="title"/>
          </p:nvPr>
        </p:nvSpPr>
        <p:spPr>
          <a:xfrm>
            <a:off x="-1816106" y="258903"/>
            <a:ext cx="10166216" cy="657870"/>
          </a:xfrm>
        </p:spPr>
        <p:txBody>
          <a:bodyPr>
            <a:noAutofit/>
          </a:bodyPr>
          <a:lstStyle/>
          <a:p>
            <a:r>
              <a:rPr lang="en-GB" sz="2000" b="1" dirty="0">
                <a:solidFill>
                  <a:srgbClr val="92D050"/>
                </a:solidFill>
                <a:latin typeface="Times New Roman" panose="02020603050405020304" pitchFamily="18" charset="0"/>
                <a:ea typeface="SimSun" panose="02010600030101010101" pitchFamily="2" charset="-122"/>
              </a:rPr>
              <a:t> </a:t>
            </a:r>
            <a:r>
              <a:rPr lang="en-US" sz="2000" b="1" dirty="0"/>
              <a:t> </a:t>
            </a:r>
            <a:br>
              <a:rPr lang="en-US" sz="2000" b="1" dirty="0"/>
            </a:br>
            <a:r>
              <a:rPr lang="en-US" sz="2000" b="1" dirty="0"/>
              <a:t>In-beam characterization of ELISSA</a:t>
            </a:r>
            <a:r>
              <a:rPr lang="en-US" sz="2000" b="1" dirty="0">
                <a:effectLst/>
                <a:latin typeface="Times New Roman" panose="02020603050405020304" pitchFamily="18" charset="0"/>
                <a:ea typeface="Times New Roman" panose="02020603050405020304" pitchFamily="18" charset="0"/>
              </a:rPr>
              <a:t> at </a:t>
            </a:r>
            <a:r>
              <a:rPr lang="ro-RO" sz="2000" b="1" dirty="0">
                <a:effectLst/>
                <a:latin typeface="Times New Roman" panose="02020603050405020304" pitchFamily="18" charset="0"/>
                <a:ea typeface="Times New Roman" panose="02020603050405020304" pitchFamily="18" charset="0"/>
              </a:rPr>
              <a:t>the IFIN-HH 3 MV Tandem</a:t>
            </a:r>
            <a:r>
              <a:rPr lang="en-GB" sz="2000" b="1" dirty="0">
                <a:solidFill>
                  <a:srgbClr val="FF0000"/>
                </a:solidFill>
                <a:latin typeface="Times New Roman" panose="02020603050405020304" pitchFamily="18" charset="0"/>
                <a:ea typeface="SimSun" panose="02010600030101010101" pitchFamily="2" charset="-122"/>
              </a:rPr>
              <a:t> </a:t>
            </a:r>
            <a:r>
              <a:rPr lang="en-US" sz="2000" b="1" dirty="0">
                <a:solidFill>
                  <a:srgbClr val="FF0000"/>
                </a:solidFill>
                <a:latin typeface="Times New Roman" panose="02020603050405020304" pitchFamily="18" charset="0"/>
                <a:ea typeface="SimSun" panose="02010600030101010101" pitchFamily="2" charset="-122"/>
              </a:rPr>
              <a:t> </a:t>
            </a:r>
            <a:r>
              <a:rPr lang="en-US" sz="2000" b="1" kern="0" dirty="0">
                <a:solidFill>
                  <a:prstClr val="black"/>
                </a:solidFill>
                <a:latin typeface="Times New Roman" panose="02020603050405020304" pitchFamily="18" charset="0"/>
                <a:ea typeface="Times New Roman" panose="02020603050405020304" pitchFamily="18" charset="0"/>
              </a:rPr>
              <a:t> </a:t>
            </a:r>
            <a:br>
              <a:rPr lang="en-US" sz="2000" dirty="0">
                <a:solidFill>
                  <a:prstClr val="black"/>
                </a:solidFill>
                <a:latin typeface="Calibri"/>
              </a:rPr>
            </a:br>
            <a:endParaRPr lang="en-US" sz="2000" dirty="0"/>
          </a:p>
        </p:txBody>
      </p:sp>
      <p:pic>
        <p:nvPicPr>
          <p:cNvPr id="7" name="Picture 6">
            <a:extLst>
              <a:ext uri="{FF2B5EF4-FFF2-40B4-BE49-F238E27FC236}">
                <a16:creationId xmlns:a16="http://schemas.microsoft.com/office/drawing/2014/main" id="{CDA954BA-35F9-4985-A91B-88CF955146F1}"/>
              </a:ext>
            </a:extLst>
          </p:cNvPr>
          <p:cNvPicPr>
            <a:picLocks noChangeAspect="1"/>
          </p:cNvPicPr>
          <p:nvPr/>
        </p:nvPicPr>
        <p:blipFill rotWithShape="1">
          <a:blip r:embed="rId5">
            <a:extLst>
              <a:ext uri="{28A0092B-C50C-407E-A947-70E740481C1C}">
                <a14:useLocalDpi xmlns:a14="http://schemas.microsoft.com/office/drawing/2010/main" val="0"/>
              </a:ext>
            </a:extLst>
          </a:blip>
          <a:srcRect l="12428" r="4676"/>
          <a:stretch/>
        </p:blipFill>
        <p:spPr>
          <a:xfrm>
            <a:off x="387605" y="829035"/>
            <a:ext cx="2460504" cy="2226138"/>
          </a:xfrm>
          <a:prstGeom prst="rect">
            <a:avLst/>
          </a:prstGeom>
        </p:spPr>
      </p:pic>
      <p:sp>
        <p:nvSpPr>
          <p:cNvPr id="8" name="TextBox 7">
            <a:extLst>
              <a:ext uri="{FF2B5EF4-FFF2-40B4-BE49-F238E27FC236}">
                <a16:creationId xmlns:a16="http://schemas.microsoft.com/office/drawing/2014/main" id="{B7C2A9B8-EC0F-4D55-A17F-2FD126025EFD}"/>
              </a:ext>
            </a:extLst>
          </p:cNvPr>
          <p:cNvSpPr txBox="1"/>
          <p:nvPr/>
        </p:nvSpPr>
        <p:spPr>
          <a:xfrm>
            <a:off x="383843" y="3069850"/>
            <a:ext cx="2464266" cy="369332"/>
          </a:xfrm>
          <a:prstGeom prst="rect">
            <a:avLst/>
          </a:prstGeom>
          <a:noFill/>
        </p:spPr>
        <p:txBody>
          <a:bodyPr wrap="square">
            <a:spAutoFit/>
          </a:bodyPr>
          <a:lstStyle/>
          <a:p>
            <a:r>
              <a:rPr lang="en-US" sz="1600" b="1" dirty="0">
                <a:solidFill>
                  <a:srgbClr val="70AD47">
                    <a:lumMod val="75000"/>
                  </a:srgbClr>
                </a:solidFill>
                <a:latin typeface="Times New Roman" panose="02020603050405020304" pitchFamily="18" charset="0"/>
                <a:cs typeface="Times New Roman" panose="02020603050405020304" pitchFamily="18" charset="0"/>
              </a:rPr>
              <a:t>Mini-ELISA</a:t>
            </a:r>
            <a:r>
              <a:rPr lang="en-US" b="1" dirty="0">
                <a:solidFill>
                  <a:srgbClr val="70AD47">
                    <a:lumMod val="75000"/>
                  </a:srgbClr>
                </a:solidFill>
                <a:latin typeface="Times New Roman" panose="02020603050405020304" pitchFamily="18" charset="0"/>
                <a:cs typeface="Times New Roman" panose="02020603050405020304" pitchFamily="18" charset="0"/>
              </a:rPr>
              <a:t> chamber</a:t>
            </a:r>
          </a:p>
        </p:txBody>
      </p:sp>
      <p:sp>
        <p:nvSpPr>
          <p:cNvPr id="13" name="Slide Number Placeholder 3">
            <a:extLst>
              <a:ext uri="{FF2B5EF4-FFF2-40B4-BE49-F238E27FC236}">
                <a16:creationId xmlns:a16="http://schemas.microsoft.com/office/drawing/2014/main" id="{010BD5D2-B7B7-4236-A034-89BFD1684D0F}"/>
              </a:ext>
            </a:extLst>
          </p:cNvPr>
          <p:cNvSpPr txBox="1">
            <a:spLocks/>
          </p:cNvSpPr>
          <p:nvPr/>
        </p:nvSpPr>
        <p:spPr>
          <a:xfrm>
            <a:off x="9273331"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5F8E8F-E5F5-45AA-9AD4-C831C5AC1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4" name="TextBox 29">
            <a:extLst>
              <a:ext uri="{FF2B5EF4-FFF2-40B4-BE49-F238E27FC236}">
                <a16:creationId xmlns:a16="http://schemas.microsoft.com/office/drawing/2014/main" id="{BD737B95-02C8-4267-871C-96D9B7840A69}"/>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grpSp>
        <p:nvGrpSpPr>
          <p:cNvPr id="16" name="Group 15">
            <a:extLst>
              <a:ext uri="{FF2B5EF4-FFF2-40B4-BE49-F238E27FC236}">
                <a16:creationId xmlns:a16="http://schemas.microsoft.com/office/drawing/2014/main" id="{AB419E35-32E2-432F-A683-0F2D472D5F7A}"/>
              </a:ext>
            </a:extLst>
          </p:cNvPr>
          <p:cNvGrpSpPr/>
          <p:nvPr/>
        </p:nvGrpSpPr>
        <p:grpSpPr>
          <a:xfrm>
            <a:off x="7802233" y="899185"/>
            <a:ext cx="4386424" cy="2253484"/>
            <a:chOff x="50445" y="1254183"/>
            <a:chExt cx="4597057" cy="2253484"/>
          </a:xfrm>
        </p:grpSpPr>
        <p:pic>
          <p:nvPicPr>
            <p:cNvPr id="17" name="Picture 16">
              <a:extLst>
                <a:ext uri="{FF2B5EF4-FFF2-40B4-BE49-F238E27FC236}">
                  <a16:creationId xmlns:a16="http://schemas.microsoft.com/office/drawing/2014/main" id="{ACFA9D21-0ADA-4BCF-9F0E-342F86971A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445" y="1254183"/>
              <a:ext cx="2250548" cy="2088983"/>
            </a:xfrm>
            <a:prstGeom prst="rect">
              <a:avLst/>
            </a:prstGeom>
          </p:spPr>
        </p:pic>
        <p:sp>
          <p:nvSpPr>
            <p:cNvPr id="18" name="TextBox 17">
              <a:extLst>
                <a:ext uri="{FF2B5EF4-FFF2-40B4-BE49-F238E27FC236}">
                  <a16:creationId xmlns:a16="http://schemas.microsoft.com/office/drawing/2014/main" id="{7983DAA4-0C6F-4AED-AE78-042D45906C34}"/>
                </a:ext>
              </a:extLst>
            </p:cNvPr>
            <p:cNvSpPr txBox="1"/>
            <p:nvPr/>
          </p:nvSpPr>
          <p:spPr>
            <a:xfrm>
              <a:off x="2958712" y="2081143"/>
              <a:ext cx="1688790" cy="523220"/>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cs typeface="Arial" panose="020B0604020202020204" pitchFamily="34" charset="0"/>
                </a:rPr>
                <a:t>12 X3 detectors from ELISSA</a:t>
              </a:r>
            </a:p>
          </p:txBody>
        </p:sp>
        <p:sp>
          <p:nvSpPr>
            <p:cNvPr id="19" name="TextBox 18">
              <a:extLst>
                <a:ext uri="{FF2B5EF4-FFF2-40B4-BE49-F238E27FC236}">
                  <a16:creationId xmlns:a16="http://schemas.microsoft.com/office/drawing/2014/main" id="{EA7E1790-8A67-472D-8891-4C50D7C1F286}"/>
                </a:ext>
              </a:extLst>
            </p:cNvPr>
            <p:cNvSpPr txBox="1"/>
            <p:nvPr/>
          </p:nvSpPr>
          <p:spPr>
            <a:xfrm>
              <a:off x="2435298" y="2984447"/>
              <a:ext cx="1775976" cy="523220"/>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cs typeface="Arial" panose="020B0604020202020204" pitchFamily="34" charset="0"/>
                </a:rPr>
                <a:t>5 YY1 detectors from LHASA</a:t>
              </a:r>
            </a:p>
          </p:txBody>
        </p:sp>
        <p:cxnSp>
          <p:nvCxnSpPr>
            <p:cNvPr id="20" name="Straight Arrow Connector 19">
              <a:extLst>
                <a:ext uri="{FF2B5EF4-FFF2-40B4-BE49-F238E27FC236}">
                  <a16:creationId xmlns:a16="http://schemas.microsoft.com/office/drawing/2014/main" id="{AF8165E0-EC70-4210-8DEA-1CED8270D50B}"/>
                </a:ext>
              </a:extLst>
            </p:cNvPr>
            <p:cNvCxnSpPr>
              <a:cxnSpLocks/>
            </p:cNvCxnSpPr>
            <p:nvPr/>
          </p:nvCxnSpPr>
          <p:spPr>
            <a:xfrm flipH="1" flipV="1">
              <a:off x="2168421" y="2298675"/>
              <a:ext cx="790290" cy="1"/>
            </a:xfrm>
            <a:prstGeom prst="straightConnector1">
              <a:avLst/>
            </a:prstGeom>
            <a:noFill/>
            <a:ln w="53975" cap="flat" cmpd="sng" algn="ctr">
              <a:solidFill>
                <a:srgbClr val="FF0000"/>
              </a:solidFill>
              <a:prstDash val="solid"/>
              <a:miter lim="800000"/>
              <a:tailEnd type="triangle"/>
            </a:ln>
            <a:effectLst/>
          </p:spPr>
        </p:cxnSp>
        <p:cxnSp>
          <p:nvCxnSpPr>
            <p:cNvPr id="21" name="Straight Arrow Connector 20">
              <a:extLst>
                <a:ext uri="{FF2B5EF4-FFF2-40B4-BE49-F238E27FC236}">
                  <a16:creationId xmlns:a16="http://schemas.microsoft.com/office/drawing/2014/main" id="{7B82868E-D305-43B0-AA6F-37B3DDA54827}"/>
                </a:ext>
              </a:extLst>
            </p:cNvPr>
            <p:cNvCxnSpPr>
              <a:cxnSpLocks/>
            </p:cNvCxnSpPr>
            <p:nvPr/>
          </p:nvCxnSpPr>
          <p:spPr>
            <a:xfrm flipH="1" flipV="1">
              <a:off x="1513132" y="2472811"/>
              <a:ext cx="1358880" cy="371057"/>
            </a:xfrm>
            <a:prstGeom prst="straightConnector1">
              <a:avLst/>
            </a:prstGeom>
            <a:noFill/>
            <a:ln w="53975" cap="flat" cmpd="sng" algn="ctr">
              <a:solidFill>
                <a:srgbClr val="FF0000"/>
              </a:solidFill>
              <a:prstDash val="solid"/>
              <a:miter lim="800000"/>
              <a:tailEnd type="triangle"/>
            </a:ln>
            <a:effectLst/>
          </p:spPr>
        </p:cxnSp>
      </p:grpSp>
      <p:sp>
        <p:nvSpPr>
          <p:cNvPr id="22" name="TextBox 21">
            <a:extLst>
              <a:ext uri="{FF2B5EF4-FFF2-40B4-BE49-F238E27FC236}">
                <a16:creationId xmlns:a16="http://schemas.microsoft.com/office/drawing/2014/main" id="{C6B590C3-B6EE-4013-83C9-D3A2C74D2C66}"/>
              </a:ext>
            </a:extLst>
          </p:cNvPr>
          <p:cNvSpPr txBox="1"/>
          <p:nvPr/>
        </p:nvSpPr>
        <p:spPr>
          <a:xfrm>
            <a:off x="3156336" y="1181408"/>
            <a:ext cx="4517746" cy="1815882"/>
          </a:xfrm>
          <a:prstGeom prst="rect">
            <a:avLst/>
          </a:prstGeom>
          <a:gradFill>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gradFill>
        </p:spPr>
        <p:txBody>
          <a:bodyPr wrap="square" rtlCol="0">
            <a:spAutoFit/>
          </a:bodyPr>
          <a:lstStyle/>
          <a:p>
            <a:pPr marL="285750" marR="0" lvl="0" indent="-2857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 X3 detectors are placed at a distance of ~ 6 cm from the target center. The diameter of the barrel is ∼ 19.54 cm.</a:t>
            </a:r>
          </a:p>
          <a:p>
            <a:pPr marL="285750" marR="0" lvl="0" indent="-2857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Beam: </a:t>
            </a:r>
            <a:r>
              <a:rPr kumimoji="0" lang="en-US" sz="1600" b="1" i="0" u="none" strike="noStrike" kern="0" cap="none" spc="0" normalizeH="0" baseline="30000" noProof="0" dirty="0">
                <a:ln>
                  <a:noFill/>
                </a:ln>
                <a:solidFill>
                  <a:srgbClr val="C00000"/>
                </a:solidFill>
                <a:effectLst/>
                <a:uLnTx/>
                <a:uFillTx/>
                <a:latin typeface="Times New Roman" panose="02020603050405020304" pitchFamily="18" charset="0"/>
                <a:cs typeface="Times New Roman" panose="02020603050405020304" pitchFamily="18" charset="0"/>
              </a:rPr>
              <a:t>19</a:t>
            </a:r>
            <a:r>
              <a:rPr kumimoji="0" lang="en-US" sz="16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F (</a:t>
            </a:r>
            <a:r>
              <a:rPr kumimoji="0" lang="en-US" sz="16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7 to 15 </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MeV</a:t>
            </a:r>
            <a:r>
              <a:rPr kumimoji="0" lang="en-US" sz="16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Target: CH</a:t>
            </a:r>
            <a:r>
              <a:rPr kumimoji="0" lang="en-US" sz="1600" b="1" i="0" u="none" strike="noStrike" kern="0" cap="none" spc="0" normalizeH="0" baseline="-25000" noProof="0" dirty="0">
                <a:ln>
                  <a:noFill/>
                </a:ln>
                <a:solidFill>
                  <a:prstClr val="black"/>
                </a:solidFill>
                <a:effectLst/>
                <a:uLnTx/>
                <a:uFillTx/>
                <a:latin typeface="Times New Roman" panose="02020603050405020304" pitchFamily="18" charset="0"/>
                <a:cs typeface="Times New Roman" panose="02020603050405020304" pitchFamily="18" charset="0"/>
              </a:rPr>
              <a:t>2, </a:t>
            </a:r>
            <a:r>
              <a:rPr kumimoji="0" lang="en-US" sz="1600" b="1" i="0" u="none" strike="noStrike" kern="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Au, C</a:t>
            </a:r>
          </a:p>
          <a:p>
            <a:pPr algn="just"/>
            <a:endParaRPr kumimoji="0" lang="en-US" sz="1600" b="1" i="0" u="none" strike="noStrike" kern="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Beam: </a:t>
            </a:r>
            <a:r>
              <a:rPr kumimoji="0" lang="en-US" sz="1600" b="1" i="0" u="none" strike="noStrike" kern="0" cap="none" spc="0" normalizeH="0" baseline="30000" noProof="0" dirty="0">
                <a:ln>
                  <a:noFill/>
                </a:ln>
                <a:solidFill>
                  <a:srgbClr val="C00000"/>
                </a:solidFill>
                <a:effectLst/>
                <a:uLnTx/>
                <a:uFillTx/>
                <a:latin typeface="Times New Roman" panose="02020603050405020304" pitchFamily="18" charset="0"/>
                <a:cs typeface="Times New Roman" panose="02020603050405020304" pitchFamily="18" charset="0"/>
              </a:rPr>
              <a:t>7</a:t>
            </a:r>
            <a:r>
              <a:rPr lang="en-US" sz="1600" b="1" kern="0" dirty="0">
                <a:solidFill>
                  <a:srgbClr val="C00000"/>
                </a:solidFill>
                <a:latin typeface="Times New Roman" panose="02020603050405020304" pitchFamily="18" charset="0"/>
                <a:cs typeface="Times New Roman" panose="02020603050405020304" pitchFamily="18" charset="0"/>
              </a:rPr>
              <a:t>Li</a:t>
            </a:r>
            <a:r>
              <a:rPr kumimoji="0" lang="en-US" sz="16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7 and 9 </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MeV</a:t>
            </a:r>
            <a:r>
              <a:rPr kumimoji="0" lang="en-US" sz="16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Target:</a:t>
            </a:r>
            <a:r>
              <a:rPr kumimoji="0" lang="en-US" sz="1600" b="1" i="0" u="none" strike="noStrike" kern="0" cap="none" spc="0" normalizeH="0" baseline="-2500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Au</a:t>
            </a:r>
            <a:endParaRPr kumimoji="0" lang="en-US" sz="1600" b="1" i="0" u="none" strike="noStrike" kern="0" cap="none" spc="0" normalizeH="0" baseline="-2500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kumimoji="0" lang="en-US" sz="8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id="{01071815-E773-4172-B3E9-1D7D7388300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692" y="3551110"/>
            <a:ext cx="4342615" cy="2591837"/>
          </a:xfrm>
          <a:prstGeom prst="rect">
            <a:avLst/>
          </a:prstGeom>
        </p:spPr>
      </p:pic>
      <p:sp>
        <p:nvSpPr>
          <p:cNvPr id="28" name="TextBox 27">
            <a:extLst>
              <a:ext uri="{FF2B5EF4-FFF2-40B4-BE49-F238E27FC236}">
                <a16:creationId xmlns:a16="http://schemas.microsoft.com/office/drawing/2014/main" id="{9FE964B3-62C0-453D-A4C4-62A3A2898DCF}"/>
              </a:ext>
            </a:extLst>
          </p:cNvPr>
          <p:cNvSpPr txBox="1"/>
          <p:nvPr/>
        </p:nvSpPr>
        <p:spPr>
          <a:xfrm>
            <a:off x="297780" y="6011294"/>
            <a:ext cx="4039998" cy="276999"/>
          </a:xfrm>
          <a:prstGeom prst="rect">
            <a:avLst/>
          </a:prstGeom>
          <a:noFill/>
        </p:spPr>
        <p:txBody>
          <a:bodyPr wrap="square">
            <a:spAutoFit/>
          </a:bodyPr>
          <a:lstStyle/>
          <a:p>
            <a:r>
              <a:rPr lang="en-US" sz="1200" b="1" dirty="0">
                <a:latin typeface="Times New Roman" panose="02020603050405020304" pitchFamily="18" charset="0"/>
                <a:cs typeface="Times New Roman" panose="02020603050405020304" pitchFamily="18" charset="0"/>
              </a:rPr>
              <a:t>Elastic scattering of 7 and 9 MeV </a:t>
            </a:r>
            <a:r>
              <a:rPr lang="en-US" sz="1200" b="1" baseline="30000" dirty="0">
                <a:solidFill>
                  <a:srgbClr val="FF0000"/>
                </a:solidFill>
                <a:latin typeface="Times New Roman" panose="02020603050405020304" pitchFamily="18" charset="0"/>
                <a:cs typeface="Times New Roman" panose="02020603050405020304" pitchFamily="18" charset="0"/>
              </a:rPr>
              <a:t>7</a:t>
            </a:r>
            <a:r>
              <a:rPr lang="en-US" sz="1200" b="1" dirty="0">
                <a:solidFill>
                  <a:srgbClr val="FF0000"/>
                </a:solidFill>
                <a:latin typeface="Times New Roman" panose="02020603050405020304" pitchFamily="18" charset="0"/>
                <a:cs typeface="Times New Roman" panose="02020603050405020304" pitchFamily="18" charset="0"/>
              </a:rPr>
              <a:t>Li</a:t>
            </a:r>
            <a:r>
              <a:rPr lang="en-US" sz="1200" b="1" dirty="0">
                <a:latin typeface="Times New Roman" panose="02020603050405020304" pitchFamily="18" charset="0"/>
                <a:cs typeface="Times New Roman" panose="02020603050405020304" pitchFamily="18" charset="0"/>
              </a:rPr>
              <a:t> beam on </a:t>
            </a:r>
            <a:r>
              <a:rPr lang="en-US" sz="1200" b="1" baseline="30000" dirty="0">
                <a:solidFill>
                  <a:srgbClr val="FF0000"/>
                </a:solidFill>
                <a:latin typeface="Times New Roman" panose="02020603050405020304" pitchFamily="18" charset="0"/>
                <a:cs typeface="Times New Roman" panose="02020603050405020304" pitchFamily="18" charset="0"/>
              </a:rPr>
              <a:t>197</a:t>
            </a:r>
            <a:r>
              <a:rPr lang="en-US" sz="1200" b="1" dirty="0">
                <a:solidFill>
                  <a:srgbClr val="FF0000"/>
                </a:solidFill>
                <a:latin typeface="Times New Roman" panose="02020603050405020304" pitchFamily="18" charset="0"/>
                <a:cs typeface="Times New Roman" panose="02020603050405020304" pitchFamily="18" charset="0"/>
              </a:rPr>
              <a:t>Au</a:t>
            </a:r>
            <a:r>
              <a:rPr lang="en-US" sz="1200" b="1" dirty="0">
                <a:latin typeface="Times New Roman" panose="02020603050405020304" pitchFamily="18" charset="0"/>
                <a:cs typeface="Times New Roman" panose="02020603050405020304" pitchFamily="18" charset="0"/>
              </a:rPr>
              <a:t> target</a:t>
            </a:r>
          </a:p>
        </p:txBody>
      </p:sp>
      <p:grpSp>
        <p:nvGrpSpPr>
          <p:cNvPr id="32" name="Group 31">
            <a:extLst>
              <a:ext uri="{FF2B5EF4-FFF2-40B4-BE49-F238E27FC236}">
                <a16:creationId xmlns:a16="http://schemas.microsoft.com/office/drawing/2014/main" id="{9ADC7235-9DEB-4049-9845-C3D910AAAE3C}"/>
              </a:ext>
            </a:extLst>
          </p:cNvPr>
          <p:cNvGrpSpPr/>
          <p:nvPr/>
        </p:nvGrpSpPr>
        <p:grpSpPr>
          <a:xfrm>
            <a:off x="4156556" y="3483275"/>
            <a:ext cx="4342615" cy="2862565"/>
            <a:chOff x="5081722" y="3311152"/>
            <a:chExt cx="4342615" cy="2862565"/>
          </a:xfrm>
        </p:grpSpPr>
        <p:pic>
          <p:nvPicPr>
            <p:cNvPr id="26" name="Picture 25">
              <a:extLst>
                <a:ext uri="{FF2B5EF4-FFF2-40B4-BE49-F238E27FC236}">
                  <a16:creationId xmlns:a16="http://schemas.microsoft.com/office/drawing/2014/main" id="{52B41E8D-C67C-46B7-945C-81CD69FC1BF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81722" y="3311152"/>
              <a:ext cx="4342615" cy="2672378"/>
            </a:xfrm>
            <a:prstGeom prst="rect">
              <a:avLst/>
            </a:prstGeom>
          </p:spPr>
        </p:pic>
        <p:sp>
          <p:nvSpPr>
            <p:cNvPr id="29" name="TextBox 28">
              <a:extLst>
                <a:ext uri="{FF2B5EF4-FFF2-40B4-BE49-F238E27FC236}">
                  <a16:creationId xmlns:a16="http://schemas.microsoft.com/office/drawing/2014/main" id="{B5A3C588-6E69-4081-BDAE-BC0921FAD501}"/>
                </a:ext>
              </a:extLst>
            </p:cNvPr>
            <p:cNvSpPr txBox="1"/>
            <p:nvPr/>
          </p:nvSpPr>
          <p:spPr>
            <a:xfrm>
              <a:off x="5782234" y="5896718"/>
              <a:ext cx="3491097" cy="276999"/>
            </a:xfrm>
            <a:prstGeom prst="rect">
              <a:avLst/>
            </a:prstGeom>
            <a:noFill/>
          </p:spPr>
          <p:txBody>
            <a:bodyPr wrap="square">
              <a:spAutoFit/>
            </a:bodyPr>
            <a:lstStyle/>
            <a:p>
              <a:r>
                <a:rPr lang="en-US" sz="1200" b="1" dirty="0">
                  <a:latin typeface="Times New Roman" panose="02020603050405020304" pitchFamily="18" charset="0"/>
                  <a:cs typeface="Times New Roman" panose="02020603050405020304" pitchFamily="18" charset="0"/>
                </a:rPr>
                <a:t>13 MeV </a:t>
              </a:r>
              <a:r>
                <a:rPr lang="en-US" sz="1200" b="1" baseline="30000" dirty="0">
                  <a:solidFill>
                    <a:srgbClr val="FF0000"/>
                  </a:solidFill>
                  <a:latin typeface="Times New Roman" panose="02020603050405020304" pitchFamily="18" charset="0"/>
                  <a:cs typeface="Times New Roman" panose="02020603050405020304" pitchFamily="18" charset="0"/>
                </a:rPr>
                <a:t>19</a:t>
              </a:r>
              <a:r>
                <a:rPr lang="en-US" sz="1200" b="1" dirty="0">
                  <a:solidFill>
                    <a:srgbClr val="FF0000"/>
                  </a:solidFill>
                  <a:latin typeface="Times New Roman" panose="02020603050405020304" pitchFamily="18" charset="0"/>
                  <a:cs typeface="Times New Roman" panose="02020603050405020304" pitchFamily="18" charset="0"/>
                </a:rPr>
                <a:t>F</a:t>
              </a:r>
              <a:r>
                <a:rPr lang="en-US" sz="1200" b="1" dirty="0">
                  <a:latin typeface="Times New Roman" panose="02020603050405020304" pitchFamily="18" charset="0"/>
                  <a:cs typeface="Times New Roman" panose="02020603050405020304" pitchFamily="18" charset="0"/>
                </a:rPr>
                <a:t> beam on </a:t>
              </a:r>
              <a:r>
                <a:rPr lang="en-US" sz="1200" b="1" baseline="30000" dirty="0">
                  <a:solidFill>
                    <a:srgbClr val="FF0000"/>
                  </a:solidFill>
                  <a:latin typeface="Times New Roman" panose="02020603050405020304" pitchFamily="18" charset="0"/>
                  <a:cs typeface="Times New Roman" panose="02020603050405020304" pitchFamily="18" charset="0"/>
                </a:rPr>
                <a:t>12</a:t>
              </a:r>
              <a:r>
                <a:rPr lang="en-US" sz="1200" b="1" dirty="0">
                  <a:solidFill>
                    <a:srgbClr val="FF0000"/>
                  </a:solidFill>
                  <a:latin typeface="Times New Roman" panose="02020603050405020304" pitchFamily="18" charset="0"/>
                  <a:cs typeface="Times New Roman" panose="02020603050405020304" pitchFamily="18" charset="0"/>
                </a:rPr>
                <a:t>C</a:t>
              </a:r>
              <a:r>
                <a:rPr lang="en-US" sz="1200" b="1" dirty="0">
                  <a:latin typeface="Times New Roman" panose="02020603050405020304" pitchFamily="18" charset="0"/>
                  <a:cs typeface="Times New Roman" panose="02020603050405020304" pitchFamily="18" charset="0"/>
                </a:rPr>
                <a:t> target</a:t>
              </a:r>
            </a:p>
          </p:txBody>
        </p:sp>
        <p:sp>
          <p:nvSpPr>
            <p:cNvPr id="30" name="TextBox 29">
              <a:extLst>
                <a:ext uri="{FF2B5EF4-FFF2-40B4-BE49-F238E27FC236}">
                  <a16:creationId xmlns:a16="http://schemas.microsoft.com/office/drawing/2014/main" id="{9EF59767-2F94-4632-A384-86D18C9489D9}"/>
                </a:ext>
              </a:extLst>
            </p:cNvPr>
            <p:cNvSpPr txBox="1"/>
            <p:nvPr/>
          </p:nvSpPr>
          <p:spPr>
            <a:xfrm>
              <a:off x="6258851" y="3861993"/>
              <a:ext cx="521297" cy="369332"/>
            </a:xfrm>
            <a:prstGeom prst="rect">
              <a:avLst/>
            </a:prstGeom>
            <a:noFill/>
          </p:spPr>
          <p:txBody>
            <a:bodyPr wrap="none" rtlCol="0">
              <a:spAutoFit/>
            </a:bodyPr>
            <a:lstStyle/>
            <a:p>
              <a:r>
                <a:rPr lang="en-US" b="1" baseline="30000" dirty="0"/>
                <a:t>12</a:t>
              </a:r>
              <a:r>
                <a:rPr lang="en-US" b="1" dirty="0"/>
                <a:t>C</a:t>
              </a:r>
            </a:p>
          </p:txBody>
        </p:sp>
        <p:sp>
          <p:nvSpPr>
            <p:cNvPr id="31" name="TextBox 30">
              <a:extLst>
                <a:ext uri="{FF2B5EF4-FFF2-40B4-BE49-F238E27FC236}">
                  <a16:creationId xmlns:a16="http://schemas.microsoft.com/office/drawing/2014/main" id="{6E8A3B76-E2D8-446A-83AC-938019E95415}"/>
                </a:ext>
              </a:extLst>
            </p:cNvPr>
            <p:cNvSpPr txBox="1"/>
            <p:nvPr/>
          </p:nvSpPr>
          <p:spPr>
            <a:xfrm>
              <a:off x="6110038" y="4681370"/>
              <a:ext cx="495649" cy="369332"/>
            </a:xfrm>
            <a:prstGeom prst="rect">
              <a:avLst/>
            </a:prstGeom>
            <a:noFill/>
          </p:spPr>
          <p:txBody>
            <a:bodyPr wrap="none" rtlCol="0">
              <a:spAutoFit/>
            </a:bodyPr>
            <a:lstStyle/>
            <a:p>
              <a:r>
                <a:rPr lang="en-US" b="1" baseline="30000" dirty="0"/>
                <a:t>19</a:t>
              </a:r>
              <a:r>
                <a:rPr lang="en-US" b="1" dirty="0"/>
                <a:t>F</a:t>
              </a:r>
            </a:p>
          </p:txBody>
        </p:sp>
      </p:grpSp>
      <p:sp>
        <p:nvSpPr>
          <p:cNvPr id="34" name="TextBox 33">
            <a:extLst>
              <a:ext uri="{FF2B5EF4-FFF2-40B4-BE49-F238E27FC236}">
                <a16:creationId xmlns:a16="http://schemas.microsoft.com/office/drawing/2014/main" id="{7E416E04-928A-4967-B369-BA530B1E0F7B}"/>
              </a:ext>
            </a:extLst>
          </p:cNvPr>
          <p:cNvSpPr txBox="1"/>
          <p:nvPr/>
        </p:nvSpPr>
        <p:spPr>
          <a:xfrm>
            <a:off x="8308357" y="3429985"/>
            <a:ext cx="3794371" cy="2784829"/>
          </a:xfrm>
          <a:prstGeom prst="rect">
            <a:avLst/>
          </a:prstGeom>
          <a:blipFill>
            <a:blip r:embed="rId9"/>
            <a:tile tx="0" ty="0" sx="100000" sy="100000" flip="none" algn="tl"/>
          </a:blipFill>
        </p:spPr>
        <p:txBody>
          <a:bodyPr wrap="square">
            <a:spAutoFit/>
          </a:bodyPr>
          <a:lstStyle/>
          <a:p>
            <a:pPr algn="just"/>
            <a:r>
              <a:rPr lang="en-US" sz="1600" b="1" dirty="0">
                <a:latin typeface="Times New Roman" panose="02020603050405020304" pitchFamily="18" charset="0"/>
                <a:cs typeface="Times New Roman" panose="02020603050405020304" pitchFamily="18" charset="0"/>
              </a:rPr>
              <a:t>The first in-beam characterization of the ELISSA silicon strip array has demonstrated that the detector system achieves excellent energy resolution (≅ </a:t>
            </a:r>
            <a:r>
              <a:rPr lang="en-US" sz="1600" b="1" dirty="0">
                <a:solidFill>
                  <a:srgbClr val="FF0000"/>
                </a:solidFill>
                <a:latin typeface="Times New Roman" panose="02020603050405020304" pitchFamily="18" charset="0"/>
                <a:cs typeface="Times New Roman" panose="02020603050405020304" pitchFamily="18" charset="0"/>
              </a:rPr>
              <a:t>0.5% at 5.8 MeV for 𝛼 particles</a:t>
            </a:r>
            <a:r>
              <a:rPr lang="en-US" sz="1600" b="1" dirty="0">
                <a:latin typeface="Times New Roman" panose="02020603050405020304" pitchFamily="18" charset="0"/>
                <a:cs typeface="Times New Roman" panose="02020603050405020304" pitchFamily="18" charset="0"/>
              </a:rPr>
              <a:t>), excellent position resolution (</a:t>
            </a:r>
            <a:r>
              <a:rPr lang="en-US" sz="1600" b="1" dirty="0">
                <a:solidFill>
                  <a:srgbClr val="FF0000"/>
                </a:solidFill>
                <a:latin typeface="Times New Roman" panose="02020603050405020304" pitchFamily="18" charset="0"/>
                <a:cs typeface="Times New Roman" panose="02020603050405020304" pitchFamily="18" charset="0"/>
              </a:rPr>
              <a:t>𝜎 &lt; 40 </a:t>
            </a:r>
            <a:r>
              <a:rPr lang="en-US" sz="1600" b="1" dirty="0" err="1">
                <a:solidFill>
                  <a:srgbClr val="FF0000"/>
                </a:solidFill>
                <a:latin typeface="Times New Roman" panose="02020603050405020304" pitchFamily="18" charset="0"/>
                <a:cs typeface="Times New Roman" panose="02020603050405020304" pitchFamily="18" charset="0"/>
              </a:rPr>
              <a:t>μm</a:t>
            </a:r>
            <a:r>
              <a:rPr lang="en-US" sz="1600" b="1" dirty="0">
                <a:latin typeface="Times New Roman" panose="02020603050405020304" pitchFamily="18" charset="0"/>
                <a:cs typeface="Times New Roman" panose="02020603050405020304" pitchFamily="18" charset="0"/>
              </a:rPr>
              <a:t>), and an energy threshold of approximately </a:t>
            </a:r>
            <a:r>
              <a:rPr lang="en-US" sz="1600" b="1" dirty="0">
                <a:solidFill>
                  <a:srgbClr val="FF0000"/>
                </a:solidFill>
                <a:latin typeface="Times New Roman" panose="02020603050405020304" pitchFamily="18" charset="0"/>
                <a:cs typeface="Times New Roman" panose="02020603050405020304" pitchFamily="18" charset="0"/>
              </a:rPr>
              <a:t>700 keV</a:t>
            </a:r>
            <a:r>
              <a:rPr lang="en-US" sz="1600" b="1" dirty="0">
                <a:latin typeface="Times New Roman" panose="02020603050405020304" pitchFamily="18" charset="0"/>
                <a:cs typeface="Times New Roman" panose="02020603050405020304" pitchFamily="18" charset="0"/>
              </a:rPr>
              <a:t>, confirming its suitability for high-precision charged-particle spectroscopy in nuclear astrophysics</a:t>
            </a:r>
            <a:r>
              <a:rPr lang="en-US" sz="1600" dirty="0"/>
              <a:t>. </a:t>
            </a:r>
          </a:p>
        </p:txBody>
      </p:sp>
    </p:spTree>
    <p:extLst>
      <p:ext uri="{BB962C8B-B14F-4D97-AF65-F5344CB8AC3E}">
        <p14:creationId xmlns:p14="http://schemas.microsoft.com/office/powerpoint/2010/main" val="2250332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animBg="1"/>
      <p:bldP spid="28" grpId="0"/>
      <p:bldP spid="3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93B23D-9210-4DE3-950A-C439D1A48731}"/>
              </a:ext>
            </a:extLst>
          </p:cNvPr>
          <p:cNvSpPr>
            <a:spLocks noGrp="1"/>
          </p:cNvSpPr>
          <p:nvPr>
            <p:ph type="title"/>
          </p:nvPr>
        </p:nvSpPr>
        <p:spPr/>
        <p:txBody>
          <a:bodyPr/>
          <a:lstStyle/>
          <a:p>
            <a:endParaRPr lang="en-US"/>
          </a:p>
        </p:txBody>
      </p:sp>
      <p:sp>
        <p:nvSpPr>
          <p:cNvPr id="4" name="TextBox 29">
            <a:extLst>
              <a:ext uri="{FF2B5EF4-FFF2-40B4-BE49-F238E27FC236}">
                <a16:creationId xmlns:a16="http://schemas.microsoft.com/office/drawing/2014/main" id="{8955B83F-BB19-483E-BBEE-B2B4591C5F38}"/>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pic>
        <p:nvPicPr>
          <p:cNvPr id="6" name="Picture 5">
            <a:extLst>
              <a:ext uri="{FF2B5EF4-FFF2-40B4-BE49-F238E27FC236}">
                <a16:creationId xmlns:a16="http://schemas.microsoft.com/office/drawing/2014/main" id="{1DEA8F2F-AD22-41E4-B8FB-834234BD1D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4918" y="1079799"/>
            <a:ext cx="10706940" cy="5052060"/>
          </a:xfrm>
          <a:prstGeom prst="rect">
            <a:avLst/>
          </a:prstGeom>
        </p:spPr>
      </p:pic>
    </p:spTree>
    <p:extLst>
      <p:ext uri="{BB962C8B-B14F-4D97-AF65-F5344CB8AC3E}">
        <p14:creationId xmlns:p14="http://schemas.microsoft.com/office/powerpoint/2010/main" val="587179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248061-EDC5-4990-9CD0-6B57CFAE2AEB}"/>
              </a:ext>
            </a:extLst>
          </p:cNvPr>
          <p:cNvSpPr>
            <a:spLocks noGrp="1"/>
          </p:cNvSpPr>
          <p:nvPr>
            <p:ph type="title"/>
          </p:nvPr>
        </p:nvSpPr>
        <p:spPr>
          <a:xfrm>
            <a:off x="92421" y="114023"/>
            <a:ext cx="8502939" cy="495155"/>
          </a:xfrm>
        </p:spPr>
        <p:txBody>
          <a:bodyPr>
            <a:noAutofit/>
          </a:bodyPr>
          <a:lstStyle/>
          <a:p>
            <a:r>
              <a:rPr lang="en-US" sz="1800" dirty="0"/>
              <a:t>Measurement of elastic scattering cross sections for the </a:t>
            </a:r>
            <a:r>
              <a:rPr lang="en-US" sz="1800" baseline="30000" dirty="0">
                <a:solidFill>
                  <a:srgbClr val="FFFF00"/>
                </a:solidFill>
              </a:rPr>
              <a:t>19</a:t>
            </a:r>
            <a:r>
              <a:rPr lang="en-US" sz="1800" dirty="0">
                <a:solidFill>
                  <a:srgbClr val="FFFF00"/>
                </a:solidFill>
              </a:rPr>
              <a:t>F + </a:t>
            </a:r>
            <a:r>
              <a:rPr lang="en-US" sz="1800" baseline="30000" dirty="0">
                <a:solidFill>
                  <a:srgbClr val="FFFF00"/>
                </a:solidFill>
              </a:rPr>
              <a:t>12</a:t>
            </a:r>
            <a:r>
              <a:rPr lang="en-US" sz="1800" dirty="0">
                <a:solidFill>
                  <a:srgbClr val="FFFF00"/>
                </a:solidFill>
              </a:rPr>
              <a:t>C </a:t>
            </a:r>
            <a:r>
              <a:rPr lang="en-US" sz="1800" dirty="0"/>
              <a:t>system</a:t>
            </a:r>
          </a:p>
        </p:txBody>
      </p:sp>
      <p:sp>
        <p:nvSpPr>
          <p:cNvPr id="4" name="TextBox 29">
            <a:extLst>
              <a:ext uri="{FF2B5EF4-FFF2-40B4-BE49-F238E27FC236}">
                <a16:creationId xmlns:a16="http://schemas.microsoft.com/office/drawing/2014/main" id="{F501353A-AB36-41C6-8113-E27237CBB47C}"/>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pic>
        <p:nvPicPr>
          <p:cNvPr id="6" name="Picture 5">
            <a:extLst>
              <a:ext uri="{FF2B5EF4-FFF2-40B4-BE49-F238E27FC236}">
                <a16:creationId xmlns:a16="http://schemas.microsoft.com/office/drawing/2014/main" id="{0D176934-40E2-4C35-AFE0-7E052512A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407" y="818238"/>
            <a:ext cx="3969572" cy="2897674"/>
          </a:xfrm>
          <a:prstGeom prst="rect">
            <a:avLst/>
          </a:prstGeom>
        </p:spPr>
      </p:pic>
      <p:pic>
        <p:nvPicPr>
          <p:cNvPr id="10" name="Picture 9">
            <a:extLst>
              <a:ext uri="{FF2B5EF4-FFF2-40B4-BE49-F238E27FC236}">
                <a16:creationId xmlns:a16="http://schemas.microsoft.com/office/drawing/2014/main" id="{01731714-4F15-42CB-880B-476630B0E9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407" y="3737428"/>
            <a:ext cx="4200386" cy="2727005"/>
          </a:xfrm>
          <a:prstGeom prst="rect">
            <a:avLst/>
          </a:prstGeom>
        </p:spPr>
      </p:pic>
      <p:grpSp>
        <p:nvGrpSpPr>
          <p:cNvPr id="12" name="Group 11">
            <a:extLst>
              <a:ext uri="{FF2B5EF4-FFF2-40B4-BE49-F238E27FC236}">
                <a16:creationId xmlns:a16="http://schemas.microsoft.com/office/drawing/2014/main" id="{31BB4C05-48AF-4246-84A1-E809FB7D6916}"/>
              </a:ext>
            </a:extLst>
          </p:cNvPr>
          <p:cNvGrpSpPr/>
          <p:nvPr/>
        </p:nvGrpSpPr>
        <p:grpSpPr>
          <a:xfrm>
            <a:off x="6096000" y="953990"/>
            <a:ext cx="5479228" cy="4543594"/>
            <a:chOff x="6096000" y="953990"/>
            <a:chExt cx="5479228" cy="4543594"/>
          </a:xfrm>
        </p:grpSpPr>
        <p:pic>
          <p:nvPicPr>
            <p:cNvPr id="8" name="Picture 7">
              <a:extLst>
                <a:ext uri="{FF2B5EF4-FFF2-40B4-BE49-F238E27FC236}">
                  <a16:creationId xmlns:a16="http://schemas.microsoft.com/office/drawing/2014/main" id="{F8209D7D-7F64-49C1-B0A9-A02081C269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953990"/>
              <a:ext cx="5479228" cy="4543594"/>
            </a:xfrm>
            <a:prstGeom prst="rect">
              <a:avLst/>
            </a:prstGeom>
          </p:spPr>
        </p:pic>
        <p:sp>
          <p:nvSpPr>
            <p:cNvPr id="11" name="TextBox 10">
              <a:extLst>
                <a:ext uri="{FF2B5EF4-FFF2-40B4-BE49-F238E27FC236}">
                  <a16:creationId xmlns:a16="http://schemas.microsoft.com/office/drawing/2014/main" id="{D028DB20-E0D8-4357-A2BF-B261E71731CB}"/>
                </a:ext>
              </a:extLst>
            </p:cNvPr>
            <p:cNvSpPr txBox="1"/>
            <p:nvPr/>
          </p:nvSpPr>
          <p:spPr>
            <a:xfrm>
              <a:off x="6326814" y="4765637"/>
              <a:ext cx="601111" cy="150607"/>
            </a:xfrm>
            <a:prstGeom prst="rect">
              <a:avLst/>
            </a:prstGeom>
            <a:solidFill>
              <a:schemeClr val="bg1"/>
            </a:solidFill>
          </p:spPr>
          <p:txBody>
            <a:bodyPr wrap="square" rtlCol="0">
              <a:spAutoFit/>
            </a:bodyPr>
            <a:lstStyle/>
            <a:p>
              <a:endParaRPr lang="en-US" dirty="0"/>
            </a:p>
          </p:txBody>
        </p:sp>
      </p:grpSp>
      <p:sp>
        <p:nvSpPr>
          <p:cNvPr id="13" name="TextBox 12">
            <a:extLst>
              <a:ext uri="{FF2B5EF4-FFF2-40B4-BE49-F238E27FC236}">
                <a16:creationId xmlns:a16="http://schemas.microsoft.com/office/drawing/2014/main" id="{8BEE37DF-C765-4C13-A6FD-9AB2FA3F123C}"/>
              </a:ext>
            </a:extLst>
          </p:cNvPr>
          <p:cNvSpPr txBox="1"/>
          <p:nvPr/>
        </p:nvSpPr>
        <p:spPr>
          <a:xfrm>
            <a:off x="5152913" y="5900793"/>
            <a:ext cx="3951723" cy="276999"/>
          </a:xfrm>
          <a:prstGeom prst="rect">
            <a:avLst/>
          </a:prstGeom>
          <a:noFill/>
        </p:spPr>
        <p:txBody>
          <a:bodyPr wrap="none" rtlCol="0">
            <a:spAutoFit/>
          </a:bodyPr>
          <a:lstStyle/>
          <a:p>
            <a:r>
              <a:rPr lang="en-US" sz="1200" b="1" dirty="0"/>
              <a:t>The manuscript is under preparation by H. Pai et al.</a:t>
            </a:r>
          </a:p>
        </p:txBody>
      </p:sp>
    </p:spTree>
    <p:extLst>
      <p:ext uri="{BB962C8B-B14F-4D97-AF65-F5344CB8AC3E}">
        <p14:creationId xmlns:p14="http://schemas.microsoft.com/office/powerpoint/2010/main" val="1471959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56" descr="Logo IFIN-HH"/>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1056176" y="58225"/>
            <a:ext cx="751981" cy="751983"/>
          </a:xfrm>
          <a:prstGeom prst="rect">
            <a:avLst/>
          </a:prstGeom>
          <a:noFill/>
          <a:extLst>
            <a:ext uri="{909E8E84-426E-40DD-AFC4-6F175D3DCCD1}">
              <a14:hiddenFill xmlns:a14="http://schemas.microsoft.com/office/drawing/2010/main">
                <a:solidFill>
                  <a:srgbClr val="FFFFFF"/>
                </a:solidFill>
              </a14:hiddenFill>
            </a:ext>
          </a:extLst>
        </p:spPr>
      </p:pic>
      <p:sp>
        <p:nvSpPr>
          <p:cNvPr id="6" name="Title 3">
            <a:extLst>
              <a:ext uri="{FF2B5EF4-FFF2-40B4-BE49-F238E27FC236}">
                <a16:creationId xmlns:a16="http://schemas.microsoft.com/office/drawing/2014/main" id="{DD3DB23B-363F-4990-A8D1-5DC88ABF3987}"/>
              </a:ext>
            </a:extLst>
          </p:cNvPr>
          <p:cNvSpPr>
            <a:spLocks noGrp="1"/>
          </p:cNvSpPr>
          <p:nvPr>
            <p:ph type="title"/>
          </p:nvPr>
        </p:nvSpPr>
        <p:spPr>
          <a:xfrm>
            <a:off x="838200" y="231774"/>
            <a:ext cx="7667625" cy="751983"/>
          </a:xfrm>
        </p:spPr>
        <p:txBody>
          <a:bodyPr>
            <a:normAutofit fontScale="90000"/>
          </a:bodyPr>
          <a:lstStyle/>
          <a:p>
            <a:r>
              <a:rPr lang="en-GB" sz="2800" b="1" baseline="30000" dirty="0">
                <a:solidFill>
                  <a:srgbClr val="92D050"/>
                </a:solidFill>
                <a:latin typeface="Times New Roman" panose="02020603050405020304" pitchFamily="18" charset="0"/>
                <a:ea typeface="SimSun" panose="02010600030101010101" pitchFamily="2" charset="-122"/>
              </a:rPr>
              <a:t>7</a:t>
            </a:r>
            <a:r>
              <a:rPr lang="en-GB" sz="2800" b="1" dirty="0">
                <a:solidFill>
                  <a:srgbClr val="92D050"/>
                </a:solidFill>
                <a:latin typeface="Times New Roman" panose="02020603050405020304" pitchFamily="18" charset="0"/>
                <a:ea typeface="SimSun" panose="02010600030101010101" pitchFamily="2" charset="-122"/>
              </a:rPr>
              <a:t>Li(p, α)</a:t>
            </a:r>
            <a:r>
              <a:rPr lang="en-GB" sz="2800" b="1" baseline="30000" dirty="0">
                <a:solidFill>
                  <a:srgbClr val="92D050"/>
                </a:solidFill>
                <a:latin typeface="Times New Roman" panose="02020603050405020304" pitchFamily="18" charset="0"/>
                <a:ea typeface="SimSun" panose="02010600030101010101" pitchFamily="2" charset="-122"/>
              </a:rPr>
              <a:t>4</a:t>
            </a:r>
            <a:r>
              <a:rPr lang="en-GB" sz="2800" b="1" dirty="0">
                <a:solidFill>
                  <a:srgbClr val="92D050"/>
                </a:solidFill>
                <a:latin typeface="Times New Roman" panose="02020603050405020304" pitchFamily="18" charset="0"/>
                <a:ea typeface="SimSun" panose="02010600030101010101" pitchFamily="2" charset="-122"/>
              </a:rPr>
              <a:t>He </a:t>
            </a:r>
            <a:r>
              <a:rPr lang="en-US" sz="2800" b="1" dirty="0">
                <a:effectLst/>
                <a:latin typeface="Times New Roman" panose="02020603050405020304" pitchFamily="18" charset="0"/>
                <a:ea typeface="Times New Roman" panose="02020603050405020304" pitchFamily="18" charset="0"/>
              </a:rPr>
              <a:t>experiment at </a:t>
            </a:r>
            <a:r>
              <a:rPr lang="ro-RO" sz="2800" b="1" dirty="0">
                <a:effectLst/>
                <a:latin typeface="Times New Roman" panose="02020603050405020304" pitchFamily="18" charset="0"/>
                <a:ea typeface="Times New Roman" panose="02020603050405020304" pitchFamily="18" charset="0"/>
              </a:rPr>
              <a:t>the IFIN-HH 3 MV Tandem</a:t>
            </a:r>
            <a:r>
              <a:rPr lang="en-GB" sz="2800" b="1" dirty="0">
                <a:solidFill>
                  <a:srgbClr val="FF0000"/>
                </a:solidFill>
                <a:latin typeface="Times New Roman" panose="02020603050405020304" pitchFamily="18" charset="0"/>
                <a:ea typeface="SimSun" panose="02010600030101010101" pitchFamily="2" charset="-122"/>
              </a:rPr>
              <a:t> </a:t>
            </a:r>
            <a:r>
              <a:rPr lang="en-US" sz="2800" b="1" dirty="0">
                <a:solidFill>
                  <a:srgbClr val="FF0000"/>
                </a:solidFill>
                <a:latin typeface="Times New Roman" panose="02020603050405020304" pitchFamily="18" charset="0"/>
                <a:ea typeface="SimSun" panose="02010600030101010101" pitchFamily="2" charset="-122"/>
              </a:rPr>
              <a:t> </a:t>
            </a:r>
            <a:r>
              <a:rPr lang="en-US" sz="2800" b="1" kern="0" dirty="0">
                <a:solidFill>
                  <a:prstClr val="black"/>
                </a:solidFill>
                <a:latin typeface="Times New Roman" panose="02020603050405020304" pitchFamily="18" charset="0"/>
                <a:ea typeface="Times New Roman" panose="02020603050405020304" pitchFamily="18" charset="0"/>
              </a:rPr>
              <a:t> </a:t>
            </a:r>
            <a:br>
              <a:rPr lang="en-US" sz="2800" dirty="0">
                <a:solidFill>
                  <a:prstClr val="black"/>
                </a:solidFill>
                <a:latin typeface="Calibri"/>
              </a:rPr>
            </a:br>
            <a:endParaRPr lang="en-US" dirty="0"/>
          </a:p>
        </p:txBody>
      </p:sp>
      <p:sp>
        <p:nvSpPr>
          <p:cNvPr id="7" name="TextBox 6">
            <a:extLst>
              <a:ext uri="{FF2B5EF4-FFF2-40B4-BE49-F238E27FC236}">
                <a16:creationId xmlns:a16="http://schemas.microsoft.com/office/drawing/2014/main" id="{477E3A30-0A34-410E-9D1B-11D2CA411434}"/>
              </a:ext>
            </a:extLst>
          </p:cNvPr>
          <p:cNvSpPr txBox="1"/>
          <p:nvPr/>
        </p:nvSpPr>
        <p:spPr>
          <a:xfrm>
            <a:off x="268941" y="905703"/>
            <a:ext cx="11339794" cy="369332"/>
          </a:xfrm>
          <a:prstGeom prst="rect">
            <a:avLst/>
          </a:prstGeom>
          <a:gradFill>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gradFill>
        </p:spPr>
        <p:txBody>
          <a:bodyPr wrap="square">
            <a:spAutoFit/>
          </a:bodyPr>
          <a:lstStyle/>
          <a:p>
            <a:pPr algn="ctr"/>
            <a:r>
              <a:rPr lang="en-US" b="1" dirty="0">
                <a:solidFill>
                  <a:prstClr val="black"/>
                </a:solidFill>
                <a:latin typeface="Times New Roman" panose="02020603050405020304" pitchFamily="18" charset="0"/>
                <a:cs typeface="Times New Roman" panose="02020603050405020304" pitchFamily="18" charset="0"/>
              </a:rPr>
              <a:t>We have successfully measured the </a:t>
            </a:r>
            <a:r>
              <a:rPr lang="en-US" b="1" baseline="30000" dirty="0">
                <a:solidFill>
                  <a:srgbClr val="FF0000"/>
                </a:solidFill>
                <a:latin typeface="Times New Roman" panose="02020603050405020304" pitchFamily="18" charset="0"/>
                <a:ea typeface="Times New Roman" panose="02020603050405020304" pitchFamily="18" charset="0"/>
              </a:rPr>
              <a:t>7</a:t>
            </a:r>
            <a:r>
              <a:rPr lang="en-US" b="1" dirty="0">
                <a:solidFill>
                  <a:srgbClr val="FF0000"/>
                </a:solidFill>
                <a:latin typeface="Times New Roman" panose="02020603050405020304" pitchFamily="18" charset="0"/>
                <a:ea typeface="Times New Roman" panose="02020603050405020304" pitchFamily="18" charset="0"/>
              </a:rPr>
              <a:t>Li(p, α)</a:t>
            </a:r>
            <a:r>
              <a:rPr lang="en-US" b="1" baseline="30000" dirty="0">
                <a:solidFill>
                  <a:srgbClr val="FF0000"/>
                </a:solidFill>
                <a:latin typeface="Times New Roman" panose="02020603050405020304" pitchFamily="18" charset="0"/>
                <a:ea typeface="Times New Roman" panose="02020603050405020304" pitchFamily="18" charset="0"/>
              </a:rPr>
              <a:t>4</a:t>
            </a:r>
            <a:r>
              <a:rPr lang="en-US" b="1" dirty="0">
                <a:solidFill>
                  <a:srgbClr val="FF0000"/>
                </a:solidFill>
                <a:latin typeface="Times New Roman" panose="02020603050405020304" pitchFamily="18" charset="0"/>
                <a:ea typeface="Times New Roman" panose="02020603050405020304" pitchFamily="18" charset="0"/>
              </a:rPr>
              <a:t>He</a:t>
            </a:r>
            <a:r>
              <a:rPr lang="en-US"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reactions at </a:t>
            </a:r>
            <a:r>
              <a:rPr lang="en-US" b="1" dirty="0">
                <a:solidFill>
                  <a:prstClr val="black"/>
                </a:solidFill>
                <a:latin typeface="Times New Roman" panose="02020603050405020304" pitchFamily="18" charset="0"/>
                <a:cs typeface="Times New Roman" panose="02020603050405020304" pitchFamily="18" charset="0"/>
              </a:rPr>
              <a:t>8, 7, 6, 5, 4, 3, 2,</a:t>
            </a:r>
            <a:r>
              <a:rPr lang="en-US" b="1" dirty="0">
                <a:solidFill>
                  <a:srgbClr val="FF0000"/>
                </a:solidFill>
                <a:latin typeface="Times New Roman" panose="02020603050405020304" pitchFamily="18" charset="0"/>
                <a:cs typeface="Times New Roman" panose="02020603050405020304" pitchFamily="18" charset="0"/>
              </a:rPr>
              <a:t> 0.9</a:t>
            </a:r>
            <a:r>
              <a:rPr lang="en-US" b="1" dirty="0">
                <a:solidFill>
                  <a:prstClr val="black"/>
                </a:solidFill>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0.75</a:t>
            </a:r>
            <a:r>
              <a:rPr lang="en-US" b="1" dirty="0">
                <a:solidFill>
                  <a:prstClr val="black"/>
                </a:solidFill>
                <a:latin typeface="Times New Roman" panose="02020603050405020304" pitchFamily="18" charset="0"/>
                <a:cs typeface="Times New Roman" panose="02020603050405020304" pitchFamily="18" charset="0"/>
              </a:rPr>
              <a:t>, and </a:t>
            </a:r>
            <a:r>
              <a:rPr lang="en-US" b="1" dirty="0">
                <a:solidFill>
                  <a:srgbClr val="FF0000"/>
                </a:solidFill>
                <a:latin typeface="Times New Roman" panose="02020603050405020304" pitchFamily="18" charset="0"/>
                <a:cs typeface="Times New Roman" panose="02020603050405020304" pitchFamily="18" charset="0"/>
              </a:rPr>
              <a:t>0.6</a:t>
            </a:r>
            <a:r>
              <a:rPr lang="en-US" b="1" dirty="0">
                <a:solidFill>
                  <a:prstClr val="black"/>
                </a:solidFill>
                <a:latin typeface="Times New Roman" panose="02020603050405020304" pitchFamily="18" charset="0"/>
                <a:cs typeface="Times New Roman" panose="02020603050405020304" pitchFamily="18" charset="0"/>
              </a:rPr>
              <a:t> MeV (</a:t>
            </a:r>
            <a:r>
              <a:rPr lang="en-US" b="1" dirty="0" err="1">
                <a:solidFill>
                  <a:prstClr val="black"/>
                </a:solidFill>
                <a:latin typeface="Times New Roman" panose="02020603050405020304" pitchFamily="18" charset="0"/>
                <a:cs typeface="Times New Roman" panose="02020603050405020304" pitchFamily="18" charset="0"/>
              </a:rPr>
              <a:t>E</a:t>
            </a:r>
            <a:r>
              <a:rPr lang="en-US" b="1" baseline="-25000" dirty="0" err="1">
                <a:solidFill>
                  <a:prstClr val="black"/>
                </a:solidFill>
                <a:latin typeface="Times New Roman" panose="02020603050405020304" pitchFamily="18" charset="0"/>
                <a:cs typeface="Times New Roman" panose="02020603050405020304" pitchFamily="18" charset="0"/>
              </a:rPr>
              <a:t>lab</a:t>
            </a:r>
            <a:r>
              <a:rPr lang="en-US" b="1" dirty="0">
                <a:solidFill>
                  <a:prstClr val="black"/>
                </a:solidFill>
                <a:latin typeface="Times New Roman" panose="02020603050405020304" pitchFamily="18" charset="0"/>
                <a:cs typeface="Times New Roman" panose="02020603050405020304" pitchFamily="18" charset="0"/>
              </a:rPr>
              <a:t>) energies. </a:t>
            </a:r>
          </a:p>
        </p:txBody>
      </p:sp>
      <p:sp>
        <p:nvSpPr>
          <p:cNvPr id="8" name="TextBox 7">
            <a:extLst>
              <a:ext uri="{FF2B5EF4-FFF2-40B4-BE49-F238E27FC236}">
                <a16:creationId xmlns:a16="http://schemas.microsoft.com/office/drawing/2014/main" id="{053203E4-AED3-4096-9468-2CC8C065D9E3}"/>
              </a:ext>
            </a:extLst>
          </p:cNvPr>
          <p:cNvSpPr txBox="1"/>
          <p:nvPr/>
        </p:nvSpPr>
        <p:spPr>
          <a:xfrm>
            <a:off x="3133551" y="1951731"/>
            <a:ext cx="890096" cy="830997"/>
          </a:xfrm>
          <a:prstGeom prst="rect">
            <a:avLst/>
          </a:prstGeom>
          <a:noFill/>
        </p:spPr>
        <p:txBody>
          <a:bodyPr wrap="square" rtlCol="0">
            <a:spAutoFit/>
          </a:bodyPr>
          <a:lstStyle/>
          <a:p>
            <a:r>
              <a:rPr lang="en-US" sz="1200" b="1" dirty="0">
                <a:solidFill>
                  <a:prstClr val="black"/>
                </a:solidFill>
                <a:latin typeface="Times New Roman" panose="02020603050405020304" pitchFamily="18" charset="0"/>
                <a:cs typeface="Times New Roman" panose="02020603050405020304" pitchFamily="18" charset="0"/>
              </a:rPr>
              <a:t>12 X3 detectors from ELISSA</a:t>
            </a:r>
          </a:p>
        </p:txBody>
      </p:sp>
      <p:pic>
        <p:nvPicPr>
          <p:cNvPr id="9" name="Picture 8">
            <a:extLst>
              <a:ext uri="{FF2B5EF4-FFF2-40B4-BE49-F238E27FC236}">
                <a16:creationId xmlns:a16="http://schemas.microsoft.com/office/drawing/2014/main" id="{AC4D449D-2347-4D3B-97F2-CB17A8154E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254" y="1861370"/>
            <a:ext cx="2393646" cy="2431726"/>
          </a:xfrm>
          <a:prstGeom prst="rect">
            <a:avLst/>
          </a:prstGeom>
        </p:spPr>
      </p:pic>
      <p:cxnSp>
        <p:nvCxnSpPr>
          <p:cNvPr id="10" name="Straight Arrow Connector 9">
            <a:extLst>
              <a:ext uri="{FF2B5EF4-FFF2-40B4-BE49-F238E27FC236}">
                <a16:creationId xmlns:a16="http://schemas.microsoft.com/office/drawing/2014/main" id="{781B74F1-3431-45A3-BE37-303EF53E505D}"/>
              </a:ext>
            </a:extLst>
          </p:cNvPr>
          <p:cNvCxnSpPr>
            <a:cxnSpLocks/>
          </p:cNvCxnSpPr>
          <p:nvPr/>
        </p:nvCxnSpPr>
        <p:spPr>
          <a:xfrm flipH="1">
            <a:off x="2629494" y="2291685"/>
            <a:ext cx="576064" cy="1"/>
          </a:xfrm>
          <a:prstGeom prst="straightConnector1">
            <a:avLst/>
          </a:prstGeom>
          <a:noFill/>
          <a:ln w="53975" cap="flat" cmpd="sng" algn="ctr">
            <a:solidFill>
              <a:srgbClr val="FF0000"/>
            </a:solidFill>
            <a:prstDash val="solid"/>
            <a:miter lim="800000"/>
            <a:tailEnd type="triangle"/>
          </a:ln>
          <a:effectLst/>
        </p:spPr>
      </p:cxnSp>
      <p:sp>
        <p:nvSpPr>
          <p:cNvPr id="11" name="TextBox 10">
            <a:extLst>
              <a:ext uri="{FF2B5EF4-FFF2-40B4-BE49-F238E27FC236}">
                <a16:creationId xmlns:a16="http://schemas.microsoft.com/office/drawing/2014/main" id="{9D5AB763-BE54-4439-9D58-A65165762E4E}"/>
              </a:ext>
            </a:extLst>
          </p:cNvPr>
          <p:cNvSpPr txBox="1"/>
          <p:nvPr/>
        </p:nvSpPr>
        <p:spPr>
          <a:xfrm>
            <a:off x="117252" y="4723411"/>
            <a:ext cx="3349518" cy="1600438"/>
          </a:xfrm>
          <a:prstGeom prst="rect">
            <a:avLst/>
          </a:prstGeom>
          <a:gradFill>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gradFill>
        </p:spPr>
        <p:txBody>
          <a:bodyPr wrap="square" rtlCol="0">
            <a:spAutoFit/>
          </a:bodyPr>
          <a:lstStyle/>
          <a:p>
            <a:pPr marL="285750" indent="-285750" algn="just">
              <a:buFont typeface="Arial" panose="020B0604020202020204" pitchFamily="34" charset="0"/>
              <a:buChar char="•"/>
              <a:defRPr/>
            </a:pPr>
            <a:r>
              <a:rPr lang="en-US" sz="1400" b="1" kern="0" dirty="0">
                <a:solidFill>
                  <a:prstClr val="black"/>
                </a:solidFill>
                <a:latin typeface="Times New Roman" panose="02020603050405020304" pitchFamily="18" charset="0"/>
                <a:cs typeface="Times New Roman" panose="02020603050405020304" pitchFamily="18" charset="0"/>
              </a:rPr>
              <a:t>The X3 detectors are placed at a distance of ~ 6.0 cm from the target center. The diameter of the barrel is ∼ 19.54 cm.</a:t>
            </a:r>
          </a:p>
          <a:p>
            <a:pPr marL="285750" indent="-285750" algn="just">
              <a:buFont typeface="Arial" panose="020B0604020202020204" pitchFamily="34" charset="0"/>
              <a:buChar char="•"/>
              <a:defRPr/>
            </a:pPr>
            <a:r>
              <a:rPr lang="en-US" sz="1400" b="1" kern="0" dirty="0">
                <a:solidFill>
                  <a:prstClr val="black"/>
                </a:solidFill>
                <a:latin typeface="Times New Roman" panose="02020603050405020304" pitchFamily="18" charset="0"/>
                <a:cs typeface="Times New Roman" panose="02020603050405020304" pitchFamily="18" charset="0"/>
              </a:rPr>
              <a:t>Target: CH</a:t>
            </a:r>
            <a:r>
              <a:rPr lang="en-US" sz="1400" b="1" kern="0" baseline="-25000" dirty="0">
                <a:solidFill>
                  <a:prstClr val="black"/>
                </a:solidFill>
                <a:latin typeface="Times New Roman" panose="02020603050405020304" pitchFamily="18" charset="0"/>
                <a:cs typeface="Times New Roman" panose="02020603050405020304" pitchFamily="18" charset="0"/>
              </a:rPr>
              <a:t>2</a:t>
            </a:r>
          </a:p>
          <a:p>
            <a:pPr marL="285750" indent="-285750" algn="just">
              <a:buFont typeface="Arial" panose="020B0604020202020204" pitchFamily="34" charset="0"/>
              <a:buChar char="•"/>
              <a:defRPr/>
            </a:pPr>
            <a:r>
              <a:rPr lang="en-US" sz="1400" b="1" kern="0" dirty="0">
                <a:solidFill>
                  <a:prstClr val="black"/>
                </a:solidFill>
                <a:latin typeface="Times New Roman" panose="02020603050405020304" pitchFamily="18" charset="0"/>
                <a:cs typeface="Times New Roman" panose="02020603050405020304" pitchFamily="18" charset="0"/>
              </a:rPr>
              <a:t>Beam: </a:t>
            </a:r>
            <a:r>
              <a:rPr lang="en-US" sz="1400" b="1" kern="0" baseline="30000" dirty="0">
                <a:solidFill>
                  <a:srgbClr val="C00000"/>
                </a:solidFill>
                <a:latin typeface="Times New Roman" panose="02020603050405020304" pitchFamily="18" charset="0"/>
                <a:cs typeface="Times New Roman" panose="02020603050405020304" pitchFamily="18" charset="0"/>
              </a:rPr>
              <a:t>7</a:t>
            </a:r>
            <a:r>
              <a:rPr lang="en-US" sz="1400" b="1" kern="0" dirty="0">
                <a:solidFill>
                  <a:srgbClr val="C00000"/>
                </a:solidFill>
                <a:latin typeface="Times New Roman" panose="02020603050405020304" pitchFamily="18" charset="0"/>
                <a:cs typeface="Times New Roman" panose="02020603050405020304" pitchFamily="18" charset="0"/>
              </a:rPr>
              <a:t>Li</a:t>
            </a:r>
          </a:p>
          <a:p>
            <a:pPr marL="285750" indent="-285750" algn="just">
              <a:buFont typeface="Arial" panose="020B0604020202020204" pitchFamily="34" charset="0"/>
              <a:buChar char="•"/>
              <a:defRPr/>
            </a:pPr>
            <a:r>
              <a:rPr lang="en-US" sz="1400" b="1" kern="0" dirty="0">
                <a:solidFill>
                  <a:prstClr val="black"/>
                </a:solidFill>
                <a:latin typeface="Times New Roman" panose="02020603050405020304" pitchFamily="18" charset="0"/>
                <a:cs typeface="Times New Roman" panose="02020603050405020304" pitchFamily="18" charset="0"/>
              </a:rPr>
              <a:t>Beam Energy: </a:t>
            </a:r>
            <a:r>
              <a:rPr lang="en-US" sz="1400" b="1" kern="0" dirty="0">
                <a:solidFill>
                  <a:srgbClr val="FF0000"/>
                </a:solidFill>
                <a:latin typeface="Times New Roman" panose="02020603050405020304" pitchFamily="18" charset="0"/>
                <a:cs typeface="Times New Roman" panose="02020603050405020304" pitchFamily="18" charset="0"/>
              </a:rPr>
              <a:t>0.6 to 8 </a:t>
            </a:r>
            <a:r>
              <a:rPr lang="en-US" sz="1400" b="1" kern="0" dirty="0">
                <a:solidFill>
                  <a:prstClr val="black"/>
                </a:solidFill>
                <a:latin typeface="Times New Roman" panose="02020603050405020304" pitchFamily="18" charset="0"/>
                <a:cs typeface="Times New Roman" panose="02020603050405020304" pitchFamily="18" charset="0"/>
              </a:rPr>
              <a:t>MeV</a:t>
            </a:r>
          </a:p>
        </p:txBody>
      </p:sp>
      <p:pic>
        <p:nvPicPr>
          <p:cNvPr id="12" name="Picture 11">
            <a:extLst>
              <a:ext uri="{FF2B5EF4-FFF2-40B4-BE49-F238E27FC236}">
                <a16:creationId xmlns:a16="http://schemas.microsoft.com/office/drawing/2014/main" id="{674F0B52-E6FB-4AE9-8A0D-CE0EA2EF1E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77178" y="1290863"/>
            <a:ext cx="7024429" cy="4056598"/>
          </a:xfrm>
          <a:prstGeom prst="rect">
            <a:avLst/>
          </a:prstGeom>
        </p:spPr>
      </p:pic>
      <p:sp>
        <p:nvSpPr>
          <p:cNvPr id="13" name="TextBox 12">
            <a:extLst>
              <a:ext uri="{FF2B5EF4-FFF2-40B4-BE49-F238E27FC236}">
                <a16:creationId xmlns:a16="http://schemas.microsoft.com/office/drawing/2014/main" id="{A34BDFDD-D7A0-4C6A-9F81-CFA3507B08AF}"/>
              </a:ext>
            </a:extLst>
          </p:cNvPr>
          <p:cNvSpPr txBox="1"/>
          <p:nvPr/>
        </p:nvSpPr>
        <p:spPr>
          <a:xfrm>
            <a:off x="4981048" y="5400519"/>
            <a:ext cx="6094476" cy="923330"/>
          </a:xfrm>
          <a:prstGeom prst="rect">
            <a:avLst/>
          </a:prstGeom>
          <a:noFill/>
        </p:spPr>
        <p:txBody>
          <a:bodyPr wrap="square">
            <a:spAutoFit/>
          </a:bodyPr>
          <a:lstStyle/>
          <a:p>
            <a:pPr algn="just"/>
            <a:r>
              <a:rPr lang="en-US" b="1" dirty="0">
                <a:solidFill>
                  <a:prstClr val="black"/>
                </a:solidFill>
                <a:latin typeface="Times New Roman" panose="02020603050405020304" pitchFamily="18" charset="0"/>
                <a:cs typeface="Times New Roman" panose="02020603050405020304" pitchFamily="18" charset="0"/>
              </a:rPr>
              <a:t>Comparison of </a:t>
            </a:r>
            <a:r>
              <a:rPr lang="en-US" b="1" dirty="0">
                <a:solidFill>
                  <a:srgbClr val="C00000"/>
                </a:solidFill>
                <a:latin typeface="Times New Roman" panose="02020603050405020304" pitchFamily="18" charset="0"/>
                <a:cs typeface="Times New Roman" panose="02020603050405020304" pitchFamily="18" charset="0"/>
              </a:rPr>
              <a:t>E</a:t>
            </a:r>
            <a:r>
              <a:rPr lang="en-US" b="1" dirty="0">
                <a:solidFill>
                  <a:prstClr val="black"/>
                </a:solidFill>
                <a:latin typeface="Times New Roman" panose="02020603050405020304" pitchFamily="18" charset="0"/>
                <a:cs typeface="Times New Roman" panose="02020603050405020304" pitchFamily="18" charset="0"/>
              </a:rPr>
              <a:t> vs </a:t>
            </a:r>
            <a:r>
              <a:rPr lang="en-US" b="1" dirty="0">
                <a:solidFill>
                  <a:srgbClr val="C00000"/>
                </a:solidFill>
                <a:latin typeface="Times New Roman" panose="02020603050405020304" pitchFamily="18" charset="0"/>
                <a:cs typeface="Times New Roman" panose="02020603050405020304" pitchFamily="18" charset="0"/>
              </a:rPr>
              <a:t>θ</a:t>
            </a:r>
            <a:r>
              <a:rPr lang="en-US" b="1" dirty="0">
                <a:solidFill>
                  <a:prstClr val="black"/>
                </a:solidFill>
                <a:latin typeface="Times New Roman" panose="02020603050405020304" pitchFamily="18" charset="0"/>
                <a:cs typeface="Times New Roman" panose="02020603050405020304" pitchFamily="18" charset="0"/>
              </a:rPr>
              <a:t> plot (Kinematic plot) of </a:t>
            </a:r>
            <a:r>
              <a:rPr lang="en-US" b="1" baseline="30000" dirty="0">
                <a:solidFill>
                  <a:srgbClr val="FF0000"/>
                </a:solidFill>
                <a:latin typeface="Times New Roman" panose="02020603050405020304" pitchFamily="18" charset="0"/>
                <a:ea typeface="Times New Roman" panose="02020603050405020304" pitchFamily="18" charset="0"/>
              </a:rPr>
              <a:t>7</a:t>
            </a:r>
            <a:r>
              <a:rPr lang="en-US" b="1" dirty="0">
                <a:solidFill>
                  <a:srgbClr val="FF0000"/>
                </a:solidFill>
                <a:latin typeface="Times New Roman" panose="02020603050405020304" pitchFamily="18" charset="0"/>
                <a:ea typeface="Times New Roman" panose="02020603050405020304" pitchFamily="18" charset="0"/>
              </a:rPr>
              <a:t>Li(p, α)</a:t>
            </a:r>
            <a:r>
              <a:rPr lang="en-US" b="1" baseline="30000" dirty="0">
                <a:solidFill>
                  <a:srgbClr val="FF0000"/>
                </a:solidFill>
                <a:latin typeface="Times New Roman" panose="02020603050405020304" pitchFamily="18" charset="0"/>
                <a:ea typeface="Times New Roman" panose="02020603050405020304" pitchFamily="18" charset="0"/>
              </a:rPr>
              <a:t>4</a:t>
            </a:r>
            <a:r>
              <a:rPr lang="en-US" b="1" dirty="0">
                <a:solidFill>
                  <a:srgbClr val="FF0000"/>
                </a:solidFill>
                <a:latin typeface="Times New Roman" panose="02020603050405020304" pitchFamily="18" charset="0"/>
                <a:ea typeface="Times New Roman" panose="02020603050405020304" pitchFamily="18" charset="0"/>
              </a:rPr>
              <a:t>He</a:t>
            </a:r>
            <a:r>
              <a:rPr lang="en-US" b="1" dirty="0">
                <a:solidFill>
                  <a:srgbClr val="FF0000"/>
                </a:solidFill>
                <a:latin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cs typeface="Times New Roman" panose="02020603050405020304" pitchFamily="18" charset="0"/>
              </a:rPr>
              <a:t>reaction from Monte Carlo simulation code </a:t>
            </a:r>
            <a:r>
              <a:rPr lang="en-US" b="1" dirty="0" err="1">
                <a:solidFill>
                  <a:srgbClr val="C00000"/>
                </a:solidFill>
                <a:latin typeface="Times New Roman" panose="02020603050405020304" pitchFamily="18" charset="0"/>
                <a:cs typeface="Times New Roman" panose="02020603050405020304" pitchFamily="18" charset="0"/>
              </a:rPr>
              <a:t>NPTool</a:t>
            </a:r>
            <a:r>
              <a:rPr lang="en-US" b="1" dirty="0">
                <a:solidFill>
                  <a:srgbClr val="C00000"/>
                </a:solidFill>
                <a:latin typeface="Times New Roman" panose="02020603050405020304" pitchFamily="18" charset="0"/>
                <a:cs typeface="Times New Roman" panose="02020603050405020304" pitchFamily="18" charset="0"/>
              </a:rPr>
              <a:t> </a:t>
            </a:r>
            <a:r>
              <a:rPr lang="en-US" b="1" dirty="0">
                <a:solidFill>
                  <a:prstClr val="black"/>
                </a:solidFill>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red</a:t>
            </a:r>
            <a:r>
              <a:rPr lang="en-US" b="1" dirty="0">
                <a:solidFill>
                  <a:prstClr val="black"/>
                </a:solidFill>
                <a:latin typeface="Times New Roman" panose="02020603050405020304" pitchFamily="18" charset="0"/>
                <a:cs typeface="Times New Roman" panose="02020603050405020304" pitchFamily="18" charset="0"/>
              </a:rPr>
              <a:t> ) and experimental data (</a:t>
            </a:r>
            <a:r>
              <a:rPr lang="en-US" b="1" dirty="0">
                <a:solidFill>
                  <a:srgbClr val="1F497D"/>
                </a:solidFill>
                <a:latin typeface="Times New Roman" panose="02020603050405020304" pitchFamily="18" charset="0"/>
                <a:cs typeface="Times New Roman" panose="02020603050405020304" pitchFamily="18" charset="0"/>
              </a:rPr>
              <a:t>blue</a:t>
            </a:r>
            <a:r>
              <a:rPr lang="en-US" b="1" dirty="0">
                <a:solidFill>
                  <a:prstClr val="black"/>
                </a:solidFill>
                <a:latin typeface="Times New Roman" panose="02020603050405020304" pitchFamily="18" charset="0"/>
                <a:cs typeface="Times New Roman" panose="02020603050405020304" pitchFamily="18" charset="0"/>
              </a:rPr>
              <a:t>) for </a:t>
            </a:r>
            <a:r>
              <a:rPr lang="en-US" b="1" dirty="0">
                <a:solidFill>
                  <a:srgbClr val="FF0000"/>
                </a:solidFill>
                <a:latin typeface="Times New Roman" panose="02020603050405020304" pitchFamily="18" charset="0"/>
                <a:cs typeface="Times New Roman" panose="02020603050405020304" pitchFamily="18" charset="0"/>
              </a:rPr>
              <a:t>3</a:t>
            </a:r>
            <a:r>
              <a:rPr lang="en-US" b="1" dirty="0">
                <a:solidFill>
                  <a:prstClr val="black"/>
                </a:solidFill>
                <a:latin typeface="Times New Roman" panose="02020603050405020304" pitchFamily="18" charset="0"/>
                <a:cs typeface="Times New Roman" panose="02020603050405020304" pitchFamily="18" charset="0"/>
              </a:rPr>
              <a:t> MeV beam energy. </a:t>
            </a:r>
          </a:p>
        </p:txBody>
      </p:sp>
      <p:sp>
        <p:nvSpPr>
          <p:cNvPr id="15" name="Slide Number Placeholder 3">
            <a:extLst>
              <a:ext uri="{FF2B5EF4-FFF2-40B4-BE49-F238E27FC236}">
                <a16:creationId xmlns:a16="http://schemas.microsoft.com/office/drawing/2014/main" id="{FE9D409D-D3E4-4CF4-BEEA-63BCBABFAA25}"/>
              </a:ext>
            </a:extLst>
          </p:cNvPr>
          <p:cNvSpPr txBox="1">
            <a:spLocks/>
          </p:cNvSpPr>
          <p:nvPr/>
        </p:nvSpPr>
        <p:spPr>
          <a:xfrm>
            <a:off x="9273331"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5F8E8F-E5F5-45AA-9AD4-C831C5AC1D7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4" name="TextBox 29">
            <a:extLst>
              <a:ext uri="{FF2B5EF4-FFF2-40B4-BE49-F238E27FC236}">
                <a16:creationId xmlns:a16="http://schemas.microsoft.com/office/drawing/2014/main" id="{A4D58A83-9F4D-4D41-A2CD-06D3AE077305}"/>
              </a:ext>
            </a:extLst>
          </p:cNvPr>
          <p:cNvSpPr txBox="1"/>
          <p:nvPr/>
        </p:nvSpPr>
        <p:spPr>
          <a:xfrm>
            <a:off x="2469010" y="6581001"/>
            <a:ext cx="5839347" cy="461665"/>
          </a:xfrm>
          <a:prstGeom prst="rect">
            <a:avLst/>
          </a:prstGeom>
          <a:noFill/>
        </p:spPr>
        <p:txBody>
          <a:bodyPr wrap="square" rtlCol="0">
            <a:spAutoFit/>
          </a:bodyPr>
          <a:lstStyle/>
          <a:p>
            <a:pPr algn="ctr"/>
            <a:r>
              <a:rPr lang="en-US" sz="1200" b="1" dirty="0"/>
              <a:t>NPA-XII, Cluj-Napoca, Romania. </a:t>
            </a:r>
          </a:p>
          <a:p>
            <a:pPr algn="ctr"/>
            <a:endParaRPr lang="aa-ET" sz="1200" dirty="0">
              <a:ea typeface="Baskerville" panose="02020502070401020303" pitchFamily="18" charset="0"/>
            </a:endParaRPr>
          </a:p>
        </p:txBody>
      </p:sp>
    </p:spTree>
    <p:extLst>
      <p:ext uri="{BB962C8B-B14F-4D97-AF65-F5344CB8AC3E}">
        <p14:creationId xmlns:p14="http://schemas.microsoft.com/office/powerpoint/2010/main" val="477323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1" grpId="0" animBg="1"/>
      <p:bldP spid="13"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6">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FAC5782-B446-4EA1-8905-6D733AF9AD65}">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22493</TotalTime>
  <Words>1732</Words>
  <Application>Microsoft Office PowerPoint</Application>
  <PresentationFormat>Widescreen</PresentationFormat>
  <Paragraphs>177</Paragraphs>
  <Slides>22</Slides>
  <Notes>17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22</vt:i4>
      </vt:variant>
    </vt:vector>
  </HeadingPairs>
  <TitlesOfParts>
    <vt:vector size="30" baseType="lpstr">
      <vt:lpstr>Arial</vt:lpstr>
      <vt:lpstr>Calibri</vt:lpstr>
      <vt:lpstr>Calibri Light</vt:lpstr>
      <vt:lpstr>Times</vt:lpstr>
      <vt:lpstr>Times New Roman</vt:lpstr>
      <vt:lpstr>Wingdings</vt:lpstr>
      <vt:lpstr>Office Theme</vt:lpstr>
      <vt:lpstr>1_Office Theme</vt:lpstr>
      <vt:lpstr>Recent measurements of reaction cross-sections at astrophysical energies using the ELISSA array</vt:lpstr>
      <vt:lpstr>PowerPoint Presentation</vt:lpstr>
      <vt:lpstr>ELI-NP Silicon Strip Detectors Array (ELISSA) </vt:lpstr>
      <vt:lpstr>X3 detector </vt:lpstr>
      <vt:lpstr>PowerPoint Presentation</vt:lpstr>
      <vt:lpstr>   In-beam characterization of ELISSA at the IFIN-HH 3 MV Tandem    </vt:lpstr>
      <vt:lpstr>PowerPoint Presentation</vt:lpstr>
      <vt:lpstr>Measurement of elastic scattering cross sections for the 19F + 12C system</vt:lpstr>
      <vt:lpstr>7Li(p, α)4He experiment at the IFIN-HH 3 MV Tandem    </vt:lpstr>
      <vt:lpstr>Differential cross sections for 7Li(p, α)4He and DWBA Calculations </vt:lpstr>
      <vt:lpstr>S-factor </vt:lpstr>
      <vt:lpstr>Reaction rates</vt:lpstr>
      <vt:lpstr>PowerPoint Presentation</vt:lpstr>
      <vt:lpstr>6Li(p,α)3He reaction measurement using the ELISSA array</vt:lpstr>
      <vt:lpstr>Recent measurements with ELISSA: 11B(p,α)αα</vt:lpstr>
      <vt:lpstr>PowerPoint Presentation</vt:lpstr>
      <vt:lpstr>CONCLUSIONS…..</vt:lpstr>
      <vt:lpstr>PowerPoint Presentation</vt:lpstr>
      <vt:lpstr>PowerPoint Presentation</vt:lpstr>
      <vt:lpstr>PowerPoint Presentation</vt:lpstr>
      <vt:lpstr>Simulation of ELISSA using the Monte Carlo simulation code NPTool</vt:lpstr>
      <vt:lpstr>7Li(p, α)4He experiment at the IFIN-HH 3 MV Tandem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Ioan Dancus</dc:creator>
  <cp:lastModifiedBy>hari</cp:lastModifiedBy>
  <cp:revision>1162</cp:revision>
  <dcterms:created xsi:type="dcterms:W3CDTF">2021-02-02T02:16:27Z</dcterms:created>
  <dcterms:modified xsi:type="dcterms:W3CDTF">2026-09-01T05:05:58Z</dcterms:modified>
</cp:coreProperties>
</file>