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679" r:id="rId2"/>
    <p:sldId id="806" r:id="rId3"/>
    <p:sldId id="710" r:id="rId4"/>
    <p:sldId id="807" r:id="rId5"/>
    <p:sldId id="824" r:id="rId6"/>
    <p:sldId id="832" r:id="rId7"/>
    <p:sldId id="841" r:id="rId8"/>
    <p:sldId id="839" r:id="rId9"/>
    <p:sldId id="740" r:id="rId10"/>
    <p:sldId id="829" r:id="rId11"/>
    <p:sldId id="836" r:id="rId12"/>
    <p:sldId id="828" r:id="rId13"/>
    <p:sldId id="826" r:id="rId14"/>
    <p:sldId id="834" r:id="rId15"/>
    <p:sldId id="844" r:id="rId16"/>
    <p:sldId id="843" r:id="rId17"/>
    <p:sldId id="842" r:id="rId18"/>
    <p:sldId id="760" r:id="rId19"/>
    <p:sldId id="835" r:id="rId20"/>
    <p:sldId id="825" r:id="rId21"/>
    <p:sldId id="809" r:id="rId22"/>
    <p:sldId id="748" r:id="rId23"/>
    <p:sldId id="831" r:id="rId24"/>
    <p:sldId id="764" r:id="rId25"/>
    <p:sldId id="802" r:id="rId26"/>
    <p:sldId id="763" r:id="rId27"/>
    <p:sldId id="385" r:id="rId28"/>
    <p:sldId id="389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Title/Outline" id="{0E5BB09F-F7AD-3F45-B0B1-CCD7BCF04857}">
          <p14:sldIdLst>
            <p14:sldId id="679"/>
            <p14:sldId id="806"/>
          </p14:sldIdLst>
        </p14:section>
        <p14:section name="Classical novae" id="{D91425EE-A18E-D94D-AA9F-1AF5963EB67A}">
          <p14:sldIdLst>
            <p14:sldId id="710"/>
            <p14:sldId id="807"/>
            <p14:sldId id="824"/>
          </p14:sldIdLst>
        </p14:section>
        <p14:section name="Resonances" id="{0431892A-D4EC-D346-8A95-DBBD64A74EA8}">
          <p14:sldIdLst>
            <p14:sldId id="832"/>
            <p14:sldId id="841"/>
            <p14:sldId id="839"/>
          </p14:sldIdLst>
        </p14:section>
        <p14:section name="Experiment" id="{2ABF7DD7-3371-EA4C-9337-89CC9A243579}">
          <p14:sldIdLst>
            <p14:sldId id="740"/>
            <p14:sldId id="829"/>
            <p14:sldId id="836"/>
            <p14:sldId id="828"/>
          </p14:sldIdLst>
        </p14:section>
        <p14:section name="Conclusion" id="{1463ADE2-07ED-3747-BCEB-1693738C0AD0}">
          <p14:sldIdLst>
            <p14:sldId id="826"/>
            <p14:sldId id="834"/>
            <p14:sldId id="844"/>
            <p14:sldId id="843"/>
          </p14:sldIdLst>
        </p14:section>
        <p14:section name="Backup Slides" id="{E874F238-74B3-384B-8FFA-00DC79CA9BC0}">
          <p14:sldIdLst>
            <p14:sldId id="842"/>
            <p14:sldId id="760"/>
            <p14:sldId id="835"/>
            <p14:sldId id="825"/>
            <p14:sldId id="809"/>
            <p14:sldId id="748"/>
            <p14:sldId id="831"/>
            <p14:sldId id="764"/>
            <p14:sldId id="802"/>
            <p14:sldId id="763"/>
            <p14:sldId id="385"/>
            <p14:sldId id="3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9AA0A6"/>
          </p15:clr>
        </p15:guide>
        <p15:guide id="2" pos="3840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8DCA"/>
    <a:srgbClr val="2CA02C"/>
    <a:srgbClr val="D62627"/>
    <a:srgbClr val="65CBCA"/>
    <a:srgbClr val="B5CA65"/>
    <a:srgbClr val="4472C4"/>
    <a:srgbClr val="C3B2BD"/>
    <a:srgbClr val="6752DC"/>
    <a:srgbClr val="261E4D"/>
    <a:srgbClr val="0099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9"/>
    <p:restoredTop sz="89402"/>
  </p:normalViewPr>
  <p:slideViewPr>
    <p:cSldViewPr snapToGrid="0">
      <p:cViewPr>
        <p:scale>
          <a:sx n="114" d="100"/>
          <a:sy n="114" d="100"/>
        </p:scale>
        <p:origin x="384" y="192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B5CCBE17-CD6E-60BD-5E44-98F33A544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>
            <a:extLst>
              <a:ext uri="{FF2B5EF4-FFF2-40B4-BE49-F238E27FC236}">
                <a16:creationId xmlns:a16="http://schemas.microsoft.com/office/drawing/2014/main" id="{EA6E90E7-1152-84B8-6FE7-748DF10CD0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1:notes">
            <a:extLst>
              <a:ext uri="{FF2B5EF4-FFF2-40B4-BE49-F238E27FC236}">
                <a16:creationId xmlns:a16="http://schemas.microsoft.com/office/drawing/2014/main" id="{CC50217C-26E3-8BA8-5CE6-8AA9BB4317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78;p1:notes">
            <a:extLst>
              <a:ext uri="{FF2B5EF4-FFF2-40B4-BE49-F238E27FC236}">
                <a16:creationId xmlns:a16="http://schemas.microsoft.com/office/drawing/2014/main" id="{1898B906-E765-3FD1-BFAB-0D1B58F196D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9778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Typical sites: Mostly massive stars (CCSN, winds), some novae and AGB contribution</a:t>
            </a:r>
          </a:p>
          <a:p>
            <a:endParaRPr lang="en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FR" sz="1400" dirty="0">
                <a:latin typeface="Calibri" panose="020F0502020204030204" pitchFamily="34" charset="0"/>
                <a:cs typeface="Calibri" panose="020F0502020204030204" pitchFamily="34" charset="0"/>
              </a:rPr>
              <a:t>T~few 10^5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1101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Solar mass ~ 2x10^30 kg</a:t>
            </a:r>
          </a:p>
          <a:p>
            <a:r>
              <a:rPr lang="en-FR" dirty="0"/>
              <a:t>- 402 known galactic novae</a:t>
            </a:r>
          </a:p>
          <a:p>
            <a:r>
              <a:rPr lang="en-FR" dirty="0"/>
              <a:t>WD mass range (Schaefer 2025 </a:t>
            </a:r>
            <a:r>
              <a:rPr lang="en-GB" dirty="0"/>
              <a:t>https://</a:t>
            </a:r>
            <a:r>
              <a:rPr lang="en-GB" dirty="0" err="1"/>
              <a:t>iopscience.iop.org</a:t>
            </a:r>
            <a:r>
              <a:rPr lang="en-GB" dirty="0"/>
              <a:t>/article/10.3847/1538-4357/ae0616/pdf</a:t>
            </a:r>
            <a:r>
              <a:rPr lang="en-FR" dirty="0"/>
              <a:t>)</a:t>
            </a:r>
          </a:p>
          <a:p>
            <a:r>
              <a:rPr lang="en-FR" dirty="0"/>
              <a:t>Explosion time (Starrfield+ 2016 </a:t>
            </a:r>
            <a:r>
              <a:rPr lang="en-GB" dirty="0"/>
              <a:t>https://</a:t>
            </a:r>
            <a:r>
              <a:rPr lang="en-GB" dirty="0" err="1"/>
              <a:t>arxiv.org</a:t>
            </a:r>
            <a:r>
              <a:rPr lang="en-GB" dirty="0"/>
              <a:t>/pdf/1605.04294)</a:t>
            </a:r>
          </a:p>
          <a:p>
            <a:r>
              <a:rPr lang="en-GB" dirty="0"/>
              <a:t>- TNR (explosive burning): ~10²–10³ s</a:t>
            </a:r>
          </a:p>
          <a:p>
            <a:r>
              <a:rPr lang="en-GB" dirty="0"/>
              <a:t>- Rise to optical peak: ~10⁵–10⁶ s (1–2 days to weeks)</a:t>
            </a:r>
          </a:p>
          <a:p>
            <a:r>
              <a:rPr lang="en-GB" dirty="0"/>
              <a:t>- Speed-class decline (t2): ~10⁶–10⁷ s (days to ~250 days)</a:t>
            </a:r>
          </a:p>
          <a:p>
            <a:r>
              <a:rPr lang="en-GB" dirty="0"/>
              <a:t>- True return to quiescence: ~10⁸–10⁹ s (years to decades)</a:t>
            </a:r>
            <a:r>
              <a:rPr lang="en-FR" dirty="0"/>
              <a:t>Quiz?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4327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47A68-F78C-A241-E565-A7A67AC03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9455B-2450-4D87-B46A-9EE3E6B10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78971F-6C59-C71C-DBE5-5DB855245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 The 1.8 MeV gamma Ray Sky, shown on the left, is a map of currently ongoing nucleosynthesis in the galaxy, evidenced by the fact that the half-life of aluminum-26 (which produces this gamma ray) is about 10^6 years, several orders of magnitude shorter than the timescale of galactic evolution.</a:t>
            </a:r>
          </a:p>
          <a:p>
            <a:pPr marL="4572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typical reaction pathway starts at magnesium-24 and proceeds mostly through gamma-ray emission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 One site of aluminum-26 production is Classical Novae, where the temperatures are high enough that a competing reaction pathway can obscure the amount of nucleosynthesis that's happening.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 The aluminum-25 (</a:t>
            </a:r>
            <a:r>
              <a:rPr lang="en-GB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p,gamma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 reaction, highlighted in red here, ultimately bypasses the emission of this gamma ray, so its reaction rate must be constrained to use gamma-ray observations to determine the amount of nucleosynthesis happening in novae.</a:t>
            </a:r>
          </a:p>
          <a:p>
            <a:endParaRPr lang="en-F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FR" sz="1400" dirty="0">
                <a:latin typeface="Calibri" panose="020F0502020204030204" pitchFamily="34" charset="0"/>
                <a:cs typeface="Calibri" panose="020F0502020204030204" pitchFamily="34" charset="0"/>
              </a:rPr>
              <a:t>T~few 10^5 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8B039-8578-29EB-3F3B-175A85480C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1395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Sp=5514 keV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9022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A3298-4CDA-7717-5955-5AE41119E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11A9A-099F-65A5-D7A3-9D5A78160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1189C3-F15D-C4AE-7071-7EC9BA5B4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784BE-FB52-1999-6DE4-2DB19DF92E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249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FR" dirty="0"/>
                  <a:t>Cañete+ found:</a:t>
                </a:r>
              </a:p>
              <a:p>
                <a:pPr lvl="1"/>
                <a:r>
                  <a:rPr lang="en-FR" dirty="0"/>
                  <a:t>evidence for odd-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/>
                  <a:t> contribution within the </a:t>
                </a:r>
                <a:r>
                  <a:rPr lang="en-FR" baseline="30000" dirty="0"/>
                  <a:t>26</a:t>
                </a:r>
                <a:r>
                  <a:rPr lang="en-FR" dirty="0"/>
                  <a:t>Mg doublet and assigned 1</a:t>
                </a:r>
                <a:r>
                  <a:rPr lang="en-FR" baseline="30000" dirty="0"/>
                  <a:t>-</a:t>
                </a:r>
                <a:r>
                  <a:rPr lang="en-FR" dirty="0"/>
                  <a:t> (2021)</a:t>
                </a:r>
              </a:p>
              <a:p>
                <a:pPr lvl="1"/>
                <a:r>
                  <a:rPr lang="en-FR" dirty="0"/>
                  <a:t>revised t</a:t>
                </a:r>
                <a:r>
                  <a:rPr lang="en-GB" dirty="0"/>
                  <a:t>h</a:t>
                </a:r>
                <a:r>
                  <a:rPr lang="en-FR" dirty="0"/>
                  <a:t>e energy of the corresponding </a:t>
                </a:r>
                <a:r>
                  <a:rPr lang="en-FR" baseline="30000" dirty="0"/>
                  <a:t>26</a:t>
                </a:r>
                <a:r>
                  <a:rPr lang="en-FR" dirty="0"/>
                  <a:t>Si resonance to 5667 keV (2023)</a:t>
                </a:r>
              </a:p>
              <a:p>
                <a:r>
                  <a:rPr lang="en-FR" dirty="0"/>
                  <a:t>Canete 2021: 25Mg(d,p) at 10 MeV/u (thCm~4-17 deg.) in inverse kinematics</a:t>
                </a:r>
              </a:p>
              <a:p>
                <a:r>
                  <a:rPr lang="en-FR" dirty="0"/>
                  <a:t>Canete 2023: Transition direct to g.s.</a:t>
                </a:r>
              </a:p>
              <a:p>
                <a:endParaRPr lang="en-FR" dirty="0"/>
              </a:p>
              <a:p>
                <a:r>
                  <a:rPr lang="en-FR" dirty="0"/>
                  <a:t>- Mention burlein/arscheewkjisadjfiosaski l=3 component before lack of l=3 in Canete</a:t>
                </a:r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FR" dirty="0"/>
                  <a:t>Cañete+ found:</a:t>
                </a:r>
              </a:p>
              <a:p>
                <a:pPr lvl="1"/>
                <a:r>
                  <a:rPr lang="en-FR" dirty="0"/>
                  <a:t>evidence for odd-</a:t>
                </a:r>
                <a:r>
                  <a:rPr lang="en-US" b="0" i="0">
                    <a:latin typeface="Cambria Math" panose="02040503050406030204" pitchFamily="18" charset="0"/>
                  </a:rPr>
                  <a:t>ℓ</a:t>
                </a:r>
                <a:r>
                  <a:rPr lang="en-FR" dirty="0"/>
                  <a:t> contribution within the </a:t>
                </a:r>
                <a:r>
                  <a:rPr lang="en-FR" baseline="30000" dirty="0"/>
                  <a:t>26</a:t>
                </a:r>
                <a:r>
                  <a:rPr lang="en-FR" dirty="0"/>
                  <a:t>Mg doublet and assigned 1</a:t>
                </a:r>
                <a:r>
                  <a:rPr lang="en-FR" baseline="30000" dirty="0"/>
                  <a:t>-</a:t>
                </a:r>
                <a:r>
                  <a:rPr lang="en-FR" dirty="0"/>
                  <a:t> (2021)</a:t>
                </a:r>
              </a:p>
              <a:p>
                <a:pPr lvl="1"/>
                <a:r>
                  <a:rPr lang="en-FR" dirty="0"/>
                  <a:t>revised t</a:t>
                </a:r>
                <a:r>
                  <a:rPr lang="en-GB" dirty="0"/>
                  <a:t>h</a:t>
                </a:r>
                <a:r>
                  <a:rPr lang="en-FR" dirty="0"/>
                  <a:t>e energy of the corresponding </a:t>
                </a:r>
                <a:r>
                  <a:rPr lang="en-FR" baseline="30000" dirty="0"/>
                  <a:t>26</a:t>
                </a:r>
                <a:r>
                  <a:rPr lang="en-FR" dirty="0"/>
                  <a:t>Si resonance to 5667 keV (2023)</a:t>
                </a:r>
              </a:p>
              <a:p>
                <a:r>
                  <a:rPr lang="en-FR" dirty="0"/>
                  <a:t>Canete 2021: 25Mg(d,p) at 10 MeV/u (thCm~4-17 deg.) in inverse kinematics</a:t>
                </a:r>
              </a:p>
              <a:p>
                <a:r>
                  <a:rPr lang="en-FR" dirty="0"/>
                  <a:t>Canete 2023: Transition direct to g.s.</a:t>
                </a:r>
              </a:p>
              <a:p>
                <a:endParaRPr lang="en-FR" dirty="0"/>
              </a:p>
              <a:p>
                <a:r>
                  <a:rPr lang="en-FR" dirty="0"/>
                  <a:t>- Mention burlein/arscheewkjisadjfiosaski l=3 component before lack of l=3 in Canete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483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Target: 25MgO (75 </a:t>
            </a:r>
            <a:r>
              <a:rPr lang="en-GB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iug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/cm^2) + Al (50 ug/cm^2)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Beam: d @ 12 MeV, ~30 </a:t>
            </a:r>
            <a:r>
              <a:rPr lang="en-GB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(2e11 </a:t>
            </a:r>
            <a:r>
              <a:rPr lang="en-GB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pps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4023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FR" dirty="0"/>
              <a:t>Should also do other 26Mg states, 3+ would be nice</a:t>
            </a:r>
          </a:p>
          <a:p>
            <a:pPr>
              <a:buFontTx/>
              <a:buChar char="-"/>
            </a:pPr>
            <a:r>
              <a:rPr lang="en-FR" dirty="0"/>
              <a:t>Big problems with some Al states in Carola, not an extremely trustworthy source but same incident energy</a:t>
            </a:r>
          </a:p>
          <a:p>
            <a:pPr>
              <a:buFontTx/>
              <a:buChar char="-"/>
            </a:pPr>
            <a:r>
              <a:rPr lang="en-FR" dirty="0"/>
              <a:t>Put error 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5068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FR" dirty="0"/>
              </a:p>
              <a:p>
                <a:pPr marL="457200" marR="0" lvl="0" indent="-2286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/>
                  <a:t>=1 contribution out of favor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~2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FR" dirty="0"/>
                  <a:t> consistent with zero as with Cañete, but different magnitude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/>
                  <a:t>=1+2+3: 0.0026 vs. Cañete’s reanalysis of Burlein: 0.018</a:t>
                </a:r>
              </a:p>
              <a:p>
                <a:endParaRPr lang="en-FR" dirty="0"/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FR" dirty="0"/>
              </a:p>
              <a:p>
                <a:pPr marL="457200" marR="0" lvl="0" indent="-2286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ℓ</a:t>
                </a:r>
                <a:r>
                  <a:rPr lang="en-FR" dirty="0"/>
                  <a:t>=1 contribution out of favor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~2𝜎</a:t>
                </a:r>
                <a:r>
                  <a:rPr lang="en-FR" dirty="0"/>
                  <a:t> consistent with zero as with Cañete, but different magnitude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ℓ</a:t>
                </a:r>
                <a:r>
                  <a:rPr lang="en-FR" dirty="0"/>
                  <a:t>=1+2+3: 0.0026 vs. Cañete’s reanalysis of Burlein: 0.018</a:t>
                </a:r>
              </a:p>
              <a:p>
                <a:endParaRPr lang="en-FR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6684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83E4F-A451-E8D6-9EEA-B3933149B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85F218-750A-4E4B-11BB-0883F5723A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3FF1E5-3C9E-456E-B69B-0E2B32BA5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Let’s move toward comparing \</a:t>
            </a:r>
            <a:r>
              <a:rPr lang="en-GB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Gamma_p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or, even better, \omega\gamma instead of spectroscopic factors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Hamill @ TUNL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Yasue @ U. Tokyo</a:t>
            </a:r>
          </a:p>
          <a:p>
            <a:pPr rtl="0" fontAlgn="base">
              <a:buFont typeface="Arial" panose="020B0604020202020204" pitchFamily="34" charset="0"/>
              <a:buChar char="•"/>
            </a:pPr>
            <a:endParaRPr lang="en-GB" sz="1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41510-A7C9-C04D-7B77-55A1F87D2A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4325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FR" dirty="0"/>
              <a:t>Add table with resonances included and their energies/strengths</a:t>
            </a:r>
          </a:p>
          <a:p>
            <a:pPr>
              <a:buFontTx/>
              <a:buChar char="-"/>
            </a:pPr>
            <a:r>
              <a:rPr lang="en-FR" dirty="0"/>
              <a:t>Ignoring 1</a:t>
            </a:r>
            <a:r>
              <a:rPr lang="en-FR" baseline="30000" dirty="0"/>
              <a:t>-</a:t>
            </a:r>
            <a:r>
              <a:rPr lang="en-FR" dirty="0"/>
              <a:t> for now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2791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  <a:p>
            <a:r>
              <a:rPr lang="en-FR" dirty="0"/>
              <a:t>More work on 3+ and 1- in our data: 3+ is confirmed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5441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236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FF24570A-8292-BAC6-1C91-DDC7267CC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>
            <a:extLst>
              <a:ext uri="{FF2B5EF4-FFF2-40B4-BE49-F238E27FC236}">
                <a16:creationId xmlns:a16="http://schemas.microsoft.com/office/drawing/2014/main" id="{D2151C54-D721-9455-9742-EF492DD2F1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1:notes">
            <a:extLst>
              <a:ext uri="{FF2B5EF4-FFF2-40B4-BE49-F238E27FC236}">
                <a16:creationId xmlns:a16="http://schemas.microsoft.com/office/drawing/2014/main" id="{0EEAFD5A-0064-7680-7DB9-BC0AD0BC81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Google Shape;78;p1:notes">
            <a:extLst>
              <a:ext uri="{FF2B5EF4-FFF2-40B4-BE49-F238E27FC236}">
                <a16:creationId xmlns:a16="http://schemas.microsoft.com/office/drawing/2014/main" id="{AB486427-4BF2-939C-8817-C93CC7762B8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5586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9D87E-6734-0450-1C23-6DC3E9BF4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9E3F6-7E5D-E410-49D5-D151B0EA3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A5EFB849-B475-5D73-F3A2-CFBF7A4A8C0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rtl="0" fontAlgn="base">
                  <a:buFont typeface="Arial" panose="020B0604020202020204" pitchFamily="34" charset="0"/>
                  <a:buChar char="•"/>
                </a:pPr>
                <a:r>
                  <a:rPr lang="en-GB" sz="1400" b="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  Typical energies of astrophysical relevance for these reactions are well below the Coulomb barrier, so the cross-sections are frequently too low to be measured directly. One way to overcome this challenge is by creating the states or resonances of interest via a transfer reaction.</a:t>
                </a:r>
              </a:p>
              <a:p>
                <a:pPr rtl="0" fontAlgn="base">
                  <a:buFont typeface="Arial" panose="020B0604020202020204" pitchFamily="34" charset="0"/>
                  <a:buChar char="•"/>
                </a:pPr>
                <a:r>
                  <a:rPr lang="en-GB" sz="1400" b="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  With this method, I can get the spectroscopic factor of a given resonance or state, in red here, and proportional to its strength, by comparing a measured differential cross-section to DWBA reaction model calculations.</a:t>
                </a:r>
              </a:p>
              <a:p>
                <a:pPr rtl="0" fontAlgn="base">
                  <a:buFont typeface="Arial" panose="020B0604020202020204" pitchFamily="34" charset="0"/>
                  <a:buChar char="•"/>
                </a:pPr>
                <a:r>
                  <a:rPr lang="en-GB" sz="1400" b="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  In this example, a neutron is transferred from a deuteron to X via a (</a:t>
                </a:r>
                <a:r>
                  <a:rPr lang="en-GB" sz="1400" b="0" i="0" u="none" strike="noStrike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d,p</a:t>
                </a:r>
                <a:r>
                  <a:rPr lang="en-GB" sz="1400" b="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) reaction as a surrogate for neutron capture.</a:t>
                </a:r>
              </a:p>
              <a:p>
                <a:pPr rtl="0" fontAlgn="base">
                  <a:buFont typeface="Arial" panose="020B0604020202020204" pitchFamily="34" charset="0"/>
                  <a:buChar char="•"/>
                </a:pPr>
                <a:r>
                  <a:rPr lang="en-GB" sz="1400" b="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  In the final state, we have the same configuration as neutron capture, as well as a proton whose momentum contains information about the state or resonance that was populated.</a:t>
                </a:r>
              </a:p>
              <a:p>
                <a:endParaRPr lang="en-FR" sz="1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FR" sz="1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A5EFB849-B475-5D73-F3A2-CFBF7A4A8C0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FR" dirty="0"/>
                  <a:t>DWBA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GB" dirty="0"/>
                  <a:t>the entrance and exit channels processes are dominated by the elastic scattering</a:t>
                </a:r>
                <a:endParaRPr lang="en-FR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GB" dirty="0"/>
                  <a:t> the transfer process is weak enough to be treated as a first order perturbation</a:t>
                </a:r>
              </a:p>
              <a:p>
                <a:r>
                  <a:rPr lang="en-GB" dirty="0"/>
                  <a:t>• the nucleon(s) transfer occurs directly between the two active channels a + A and c + C</a:t>
                </a:r>
              </a:p>
              <a:p>
                <a:r>
                  <a:rPr lang="en-GB" dirty="0"/>
                  <a:t>• the transferred nucleon(s) is directly deposited on the final state with no rearrangement of the core configuration</a:t>
                </a:r>
                <a:endParaRPr lang="en-FR" dirty="0"/>
              </a:p>
              <a:p>
                <a:endParaRPr lang="en-FR" dirty="0"/>
              </a:p>
              <a:p>
                <a:endParaRPr lang="en-FR" dirty="0"/>
              </a:p>
              <a:p>
                <a:r>
                  <a:rPr lang="en-FR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Typical figures for fragments from </a:t>
                </a:r>
                <a:r>
                  <a:rPr lang="en-FR" sz="12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252</a:t>
                </a:r>
                <a:r>
                  <a:rPr lang="en-FR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Cf spontaneous fission: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FR" sz="1200" i="0">
                    <a:latin typeface="Cambria Math" panose="02040503050406030204" pitchFamily="18" charset="0"/>
                    <a:cs typeface="Calibri" panose="020F0502020204030204" pitchFamily="34" charset="0"/>
                  </a:rPr>
                  <a:t>(</a:t>
                </a:r>
                <a:r>
                  <a:rPr lang="en-US" sz="1200" b="0" i="0">
                    <a:latin typeface="Cambria Math" panose="02040503050406030204" pitchFamily="18" charset="0"/>
                    <a:cs typeface="Calibri" panose="020F0502020204030204" pitchFamily="34" charset="0"/>
                  </a:rPr>
                  <a:t>_42^</a:t>
                </a:r>
                <a:r>
                  <a:rPr lang="en-US" sz="1200" b="0" i="0">
                    <a:latin typeface="Cambria Math" panose="02040503050406030204" pitchFamily="18" charset="0"/>
                  </a:rPr>
                  <a:t>106</a:t>
                </a:r>
                <a:r>
                  <a:rPr lang="en-FR" sz="1200" b="0" i="0">
                    <a:latin typeface="Cambria Math" panose="02040503050406030204" pitchFamily="18" charset="0"/>
                  </a:rPr>
                  <a:t>)</a:t>
                </a:r>
                <a:r>
                  <a:rPr lang="en-US" sz="1200" b="0" i="0">
                    <a:latin typeface="Cambria Math" panose="02040503050406030204" pitchFamily="18" charset="0"/>
                  </a:rPr>
                  <a:t>Mo</a:t>
                </a:r>
                <a:r>
                  <a:rPr lang="en-FR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:r>
                  <a:rPr lang="en-FR" sz="1200" i="0">
                    <a:latin typeface="Cambria Math" panose="02040503050406030204" pitchFamily="18" charset="0"/>
                    <a:cs typeface="Calibri" panose="020F0502020204030204" pitchFamily="34" charset="0"/>
                  </a:rPr>
                  <a:t>(</a:t>
                </a:r>
                <a:r>
                  <a:rPr lang="en-US" sz="1200" b="0" i="0">
                    <a:latin typeface="Cambria Math" panose="02040503050406030204" pitchFamily="18" charset="0"/>
                    <a:cs typeface="Calibri" panose="020F0502020204030204" pitchFamily="34" charset="0"/>
                  </a:rPr>
                  <a:t>_56^</a:t>
                </a:r>
                <a:r>
                  <a:rPr lang="en-US" sz="1200" i="0">
                    <a:latin typeface="Cambria Math" panose="02040503050406030204" pitchFamily="18" charset="0"/>
                  </a:rPr>
                  <a:t>1</a:t>
                </a:r>
                <a:r>
                  <a:rPr lang="en-US" sz="1200" b="0" i="0">
                    <a:latin typeface="Cambria Math" panose="02040503050406030204" pitchFamily="18" charset="0"/>
                  </a:rPr>
                  <a:t>4</a:t>
                </a:r>
                <a:r>
                  <a:rPr lang="en-US" sz="1200" i="0">
                    <a:latin typeface="Cambria Math" panose="02040503050406030204" pitchFamily="18" charset="0"/>
                  </a:rPr>
                  <a:t>6</a:t>
                </a:r>
                <a:r>
                  <a:rPr lang="en-FR" sz="1200" i="0">
                    <a:latin typeface="Cambria Math" panose="02040503050406030204" pitchFamily="18" charset="0"/>
                  </a:rPr>
                  <a:t>)</a:t>
                </a:r>
                <a:r>
                  <a:rPr lang="en-US" sz="1200" b="0" i="0">
                    <a:latin typeface="Cambria Math" panose="02040503050406030204" pitchFamily="18" charset="0"/>
                  </a:rPr>
                  <a:t>Ba</a:t>
                </a:r>
                <a:r>
                  <a:rPr lang="en-FR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are abundant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200" b="0" i="0">
                    <a:latin typeface="Cambria Math" panose="02040503050406030204" pitchFamily="18" charset="0"/>
                    <a:cs typeface="Calibri" panose="020F0502020204030204" pitchFamily="34" charset="0"/>
                  </a:rPr>
                  <a:t>𝐾𝐸_(𝐿,𝐻)~</a:t>
                </a:r>
                <a:r>
                  <a:rPr lang="en-FR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100, 80 MeV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200" b="0" i="0">
                    <a:latin typeface="Cambria Math" panose="02040503050406030204" pitchFamily="18" charset="0"/>
                    <a:cs typeface="Calibri" panose="020F0502020204030204" pitchFamily="34" charset="0"/>
                  </a:rPr>
                  <a:t>𝐸_(𝐿,𝐻)^∗~</a:t>
                </a:r>
                <a:r>
                  <a:rPr lang="en-FR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20, 15 MeV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FR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Neutron multiplicity </a:t>
                </a:r>
                <a:r>
                  <a:rPr lang="en-US" sz="1200" b="0" i="0">
                    <a:latin typeface="Cambria Math" panose="02040503050406030204" pitchFamily="18" charset="0"/>
                    <a:cs typeface="Calibri" panose="020F0502020204030204" pitchFamily="34" charset="0"/>
                  </a:rPr>
                  <a:t>𝜈 ̅</a:t>
                </a:r>
                <a:r>
                  <a:rPr lang="en-US" sz="1200" b="0" i="0" dirty="0">
                    <a:latin typeface="Cambria Math" panose="02040503050406030204" pitchFamily="18" charset="0"/>
                    <a:cs typeface="Calibri" panose="020F0502020204030204" pitchFamily="34" charset="0"/>
                  </a:rPr>
                  <a:t>~</a:t>
                </a:r>
                <a:r>
                  <a:rPr lang="en-FR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3.7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200" b="0" i="0" dirty="0">
                    <a:latin typeface="Cambria Math" panose="02040503050406030204" pitchFamily="18" charset="0"/>
                  </a:rPr>
                  <a:t>𝛾</a:t>
                </a:r>
                <a:r>
                  <a:rPr lang="en-US" sz="12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-ray multiplicity </a:t>
                </a:r>
                <a:r>
                  <a:rPr lang="en-US" sz="1200" b="0" i="0">
                    <a:latin typeface="Cambria Math" panose="02040503050406030204" pitchFamily="18" charset="0"/>
                  </a:rPr>
                  <a:t>𝑁_𝛾~8</a:t>
                </a:r>
                <a:endParaRPr lang="en-FR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FR" sz="1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endParaRPr lang="en-FR" dirty="0"/>
              </a:p>
              <a:p>
                <a:r>
                  <a:rPr lang="en-FR" dirty="0"/>
                  <a:t>- 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A5714-EAAD-6D6C-D042-90B09B0351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769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Can’t take strength from Canete if we think it’s l=3 instead of l=1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84217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99241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DWBA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entrance and exit channels processes are dominated by the elastic scattering</a:t>
            </a:r>
            <a:endParaRPr lang="en-FR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 the transfer process is weak enough to be treated as a first order perturbation</a:t>
            </a:r>
          </a:p>
          <a:p>
            <a:r>
              <a:rPr lang="en-GB" dirty="0"/>
              <a:t>• the nucleon(s) transfer occurs directly between the two active channels a + A and c + C</a:t>
            </a:r>
          </a:p>
          <a:p>
            <a:r>
              <a:rPr lang="en-GB" dirty="0"/>
              <a:t>• the transferred nucleon(s) is directly deposited on the final state with no rearrangement of the core configuration</a:t>
            </a: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36457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9798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900FE-1FBF-DF7B-39F7-319FAC3D4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73EB8-70DF-A8CC-6631-F0BF0677A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C50D7E-A85E-8B50-867E-0D9F82627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8AE9B-A9F5-A606-5033-CB3228FE44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31304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26343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FR" dirty="0"/>
              <a:t>Width vs. angle for individual peaks, both i) in region of interest and ii) outside</a:t>
            </a:r>
          </a:p>
          <a:p>
            <a:pPr>
              <a:buFontTx/>
              <a:buChar char="-"/>
            </a:pP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61929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4620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1800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4400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9429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6566400"/>
            <a:ext cx="12192000" cy="292245"/>
          </a:xfrm>
          <a:prstGeom prst="rect">
            <a:avLst/>
          </a:prstGeom>
          <a:solidFill>
            <a:srgbClr val="261E4D"/>
          </a:solidFill>
          <a:ln w="12700" cap="flat" cmpd="sng">
            <a:solidFill>
              <a:srgbClr val="261E4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838200" y="1800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838200" y="14400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"/>
          <p:cNvSpPr/>
          <p:nvPr/>
        </p:nvSpPr>
        <p:spPr>
          <a:xfrm>
            <a:off x="0" y="0"/>
            <a:ext cx="12192000" cy="136525"/>
          </a:xfrm>
          <a:prstGeom prst="rect">
            <a:avLst/>
          </a:prstGeom>
          <a:solidFill>
            <a:srgbClr val="261E4D"/>
          </a:solidFill>
          <a:ln w="12700" cap="flat" cmpd="sng">
            <a:solidFill>
              <a:srgbClr val="261E4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11201400" y="6550902"/>
            <a:ext cx="940406" cy="262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 smtClean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r>
              <a:rPr lang="en-US" sz="1400" b="0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 of 14</a:t>
            </a:r>
            <a:endParaRPr sz="1400" b="0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6;p1">
            <a:extLst>
              <a:ext uri="{FF2B5EF4-FFF2-40B4-BE49-F238E27FC236}">
                <a16:creationId xmlns:a16="http://schemas.microsoft.com/office/drawing/2014/main" id="{BC852C50-9986-EF49-B916-3D9FFFEDACE3}"/>
              </a:ext>
            </a:extLst>
          </p:cNvPr>
          <p:cNvSpPr txBox="1"/>
          <p:nvPr userDrawn="1"/>
        </p:nvSpPr>
        <p:spPr>
          <a:xfrm>
            <a:off x="0" y="6566400"/>
            <a:ext cx="1633356" cy="307777"/>
          </a:xfrm>
          <a:prstGeom prst="rect">
            <a:avLst/>
          </a:prstGeom>
          <a:solidFill>
            <a:srgbClr val="261E4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i="1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 September 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i="1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>
            <a:extLst>
              <a:ext uri="{FF2B5EF4-FFF2-40B4-BE49-F238E27FC236}">
                <a16:creationId xmlns:a16="http://schemas.microsoft.com/office/drawing/2014/main" id="{69ECF21C-CBCA-4B4E-9C55-6D9E49398787}"/>
              </a:ext>
            </a:extLst>
          </p:cNvPr>
          <p:cNvSpPr txBox="1"/>
          <p:nvPr userDrawn="1"/>
        </p:nvSpPr>
        <p:spPr>
          <a:xfrm>
            <a:off x="7423785" y="6558651"/>
            <a:ext cx="3845292" cy="300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i="1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Nuclear Physics in Astrophysics XII, Cluj-Napoca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71351355-F21C-9162-8923-95545AB5607B}"/>
              </a:ext>
            </a:extLst>
          </p:cNvPr>
          <p:cNvSpPr/>
          <p:nvPr userDrawn="1"/>
        </p:nvSpPr>
        <p:spPr>
          <a:xfrm>
            <a:off x="1705927" y="6581932"/>
            <a:ext cx="1439429" cy="292245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B6BA393-F1FA-3652-09F8-AD4410C2D8AE}"/>
              </a:ext>
            </a:extLst>
          </p:cNvPr>
          <p:cNvSpPr/>
          <p:nvPr userDrawn="1"/>
        </p:nvSpPr>
        <p:spPr>
          <a:xfrm>
            <a:off x="4122058" y="6581930"/>
            <a:ext cx="2029360" cy="292247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Mg@ALTO</a:t>
            </a: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B9A205F4-79D1-315B-A506-0812428D3DB8}"/>
              </a:ext>
            </a:extLst>
          </p:cNvPr>
          <p:cNvSpPr/>
          <p:nvPr userDrawn="1"/>
        </p:nvSpPr>
        <p:spPr>
          <a:xfrm>
            <a:off x="5767754" y="6581930"/>
            <a:ext cx="1656031" cy="29224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30C97453-823D-54F7-C7FF-44893A9FC2D5}"/>
              </a:ext>
            </a:extLst>
          </p:cNvPr>
          <p:cNvSpPr/>
          <p:nvPr userDrawn="1"/>
        </p:nvSpPr>
        <p:spPr>
          <a:xfrm>
            <a:off x="2992878" y="6581932"/>
            <a:ext cx="1439430" cy="292246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4" r:id="rId4"/>
    <p:sldLayoutId id="2147483655" r:id="rId5"/>
    <p:sldLayoutId id="2147483657" r:id="rId6"/>
    <p:sldLayoutId id="2147483658" r:id="rId7"/>
    <p:sldLayoutId id="214748366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8.png"/><Relationship Id="rId18" Type="http://schemas.openxmlformats.org/officeDocument/2006/relationships/image" Target="../media/image35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openxmlformats.org/officeDocument/2006/relationships/image" Target="../media/image45.png"/><Relationship Id="rId19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2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31.png"/><Relationship Id="rId4" Type="http://schemas.openxmlformats.org/officeDocument/2006/relationships/image" Target="../media/image3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62.png"/><Relationship Id="rId9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Relationship Id="rId9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80.png"/><Relationship Id="rId3" Type="http://schemas.openxmlformats.org/officeDocument/2006/relationships/image" Target="../media/image92.png"/><Relationship Id="rId7" Type="http://schemas.openxmlformats.org/officeDocument/2006/relationships/image" Target="../media/image120.png"/><Relationship Id="rId12" Type="http://schemas.openxmlformats.org/officeDocument/2006/relationships/image" Target="../media/image1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60.png"/><Relationship Id="rId5" Type="http://schemas.microsoft.com/office/2007/relationships/hdphoto" Target="../media/hdphoto2.wdp"/><Relationship Id="rId10" Type="http://schemas.openxmlformats.org/officeDocument/2006/relationships/image" Target="../media/image150.png"/><Relationship Id="rId4" Type="http://schemas.openxmlformats.org/officeDocument/2006/relationships/image" Target="../media/image72.png"/><Relationship Id="rId9" Type="http://schemas.openxmlformats.org/officeDocument/2006/relationships/image" Target="../media/image1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1.png"/><Relationship Id="rId3" Type="http://schemas.openxmlformats.org/officeDocument/2006/relationships/image" Target="../media/image1530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1550.png"/><Relationship Id="rId4" Type="http://schemas.openxmlformats.org/officeDocument/2006/relationships/image" Target="../media/image1540.png"/><Relationship Id="rId9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>
          <a:extLst>
            <a:ext uri="{FF2B5EF4-FFF2-40B4-BE49-F238E27FC236}">
              <a16:creationId xmlns:a16="http://schemas.microsoft.com/office/drawing/2014/main" id="{A259E7D6-AFFE-A0C8-69D9-C7B858BEC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position and ashes of Type I X-ray Bursts are affected by spallation  processes | JINA-CEE, Joint Institute for Nuclear Astrophysics - Center for  the Evolution of the Elements">
            <a:extLst>
              <a:ext uri="{FF2B5EF4-FFF2-40B4-BE49-F238E27FC236}">
                <a16:creationId xmlns:a16="http://schemas.microsoft.com/office/drawing/2014/main" id="{D4749698-A2C8-DDE8-4D6E-F4DBBFDEF1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42501"/>
            <a:ext cx="12192000" cy="6410036"/>
          </a:xfrm>
          <a:prstGeom prst="rect">
            <a:avLst/>
          </a:prstGeom>
          <a:noFill/>
          <a:ln>
            <a:solidFill>
              <a:srgbClr val="00294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0" name="Google Shape;80;p13">
                <a:extLst>
                  <a:ext uri="{FF2B5EF4-FFF2-40B4-BE49-F238E27FC236}">
                    <a16:creationId xmlns:a16="http://schemas.microsoft.com/office/drawing/2014/main" id="{8C7762B5-B1C3-AD4C-6AB9-96879BC0EEF2}"/>
                  </a:ext>
                </a:extLst>
              </p:cNvPr>
              <p:cNvSpPr txBox="1">
                <a:spLocks noGrp="1"/>
              </p:cNvSpPr>
              <p:nvPr>
                <p:ph type="ctrTitle"/>
              </p:nvPr>
            </p:nvSpPr>
            <p:spPr>
              <a:xfrm>
                <a:off x="718317" y="2000250"/>
                <a:ext cx="10480394" cy="19958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lvl="0" algn="l">
                  <a:buSzPts val="6480"/>
                </a:pP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Constraining the </a:t>
                </a:r>
                <a:r>
                  <a:rPr lang="en-US" altLang="en-US" sz="40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el-GR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altLang="en-US" sz="40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 resonant reaction rate in classical novae via experimental study of the </a:t>
                </a:r>
                <a:r>
                  <a:rPr lang="en-US" altLang="en-US" sz="40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Mg(</a:t>
                </a:r>
                <a14:m>
                  <m:oMath xmlns:m="http://schemas.openxmlformats.org/officeDocument/2006/math"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</m:t>
                    </m:r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</m:oMath>
                </a14:m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n-US" altLang="en-US" sz="40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Mg reaction </a:t>
                </a:r>
                <a:b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0" name="Google Shape;80;p13">
                <a:extLst>
                  <a:ext uri="{FF2B5EF4-FFF2-40B4-BE49-F238E27FC236}">
                    <a16:creationId xmlns:a16="http://schemas.microsoft.com/office/drawing/2014/main" id="{8C7762B5-B1C3-AD4C-6AB9-96879BC0EEF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18317" y="2000250"/>
                <a:ext cx="10480394" cy="1995803"/>
              </a:xfrm>
              <a:prstGeom prst="rect">
                <a:avLst/>
              </a:prstGeom>
              <a:blipFill>
                <a:blip r:embed="rId4"/>
                <a:stretch>
                  <a:fillRect l="-2058" t="-170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ubtitle 2">
            <a:extLst>
              <a:ext uri="{FF2B5EF4-FFF2-40B4-BE49-F238E27FC236}">
                <a16:creationId xmlns:a16="http://schemas.microsoft.com/office/drawing/2014/main" id="{12ED6700-452C-EE7C-F1F6-F26FEE556137}"/>
              </a:ext>
            </a:extLst>
          </p:cNvPr>
          <p:cNvSpPr txBox="1">
            <a:spLocks/>
          </p:cNvSpPr>
          <p:nvPr/>
        </p:nvSpPr>
        <p:spPr>
          <a:xfrm>
            <a:off x="718318" y="4135286"/>
            <a:ext cx="6928028" cy="217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Nathan Giha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2000" dirty="0"/>
              <a:t>Postdoctoral Researcher at </a:t>
            </a:r>
            <a:r>
              <a:rPr lang="en-GB" sz="2000" dirty="0" err="1"/>
              <a:t>IJCLab</a:t>
            </a:r>
            <a:endParaRPr lang="en-GB" sz="20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2000" dirty="0"/>
              <a:t>11 September 2026 </a:t>
            </a: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3BA7FEC2-A412-8044-D94D-CE5536BF73DA}"/>
              </a:ext>
            </a:extLst>
          </p:cNvPr>
          <p:cNvSpPr/>
          <p:nvPr/>
        </p:nvSpPr>
        <p:spPr>
          <a:xfrm>
            <a:off x="1705927" y="6566400"/>
            <a:ext cx="1439429" cy="307778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  <p:sp>
        <p:nvSpPr>
          <p:cNvPr id="4" name="Chevron 3">
            <a:extLst>
              <a:ext uri="{FF2B5EF4-FFF2-40B4-BE49-F238E27FC236}">
                <a16:creationId xmlns:a16="http://schemas.microsoft.com/office/drawing/2014/main" id="{3EEDBB57-0989-6334-E1A4-42EF03EE3FD0}"/>
              </a:ext>
            </a:extLst>
          </p:cNvPr>
          <p:cNvSpPr/>
          <p:nvPr/>
        </p:nvSpPr>
        <p:spPr>
          <a:xfrm>
            <a:off x="4122058" y="6566400"/>
            <a:ext cx="2029360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Mg@ALTO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27EAD362-9BCD-8390-84D4-C19106ABF8DC}"/>
              </a:ext>
            </a:extLst>
          </p:cNvPr>
          <p:cNvSpPr/>
          <p:nvPr/>
        </p:nvSpPr>
        <p:spPr>
          <a:xfrm>
            <a:off x="5767754" y="6566400"/>
            <a:ext cx="1656031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55A4FEF5-4929-9217-0DFD-4548E9EB1147}"/>
              </a:ext>
            </a:extLst>
          </p:cNvPr>
          <p:cNvSpPr/>
          <p:nvPr/>
        </p:nvSpPr>
        <p:spPr>
          <a:xfrm>
            <a:off x="2992878" y="6566400"/>
            <a:ext cx="1439430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  <p:extLst>
      <p:ext uri="{BB962C8B-B14F-4D97-AF65-F5344CB8AC3E}">
        <p14:creationId xmlns:p14="http://schemas.microsoft.com/office/powerpoint/2010/main" val="2502267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mposition and ashes of Type I X-ray Bursts are affected by spallation  processes | JINA-CEE, Joint Institute for Nuclear Astrophysics - Center for  the Evolution of the Elements">
            <a:extLst>
              <a:ext uri="{FF2B5EF4-FFF2-40B4-BE49-F238E27FC236}">
                <a16:creationId xmlns:a16="http://schemas.microsoft.com/office/drawing/2014/main" id="{41254E32-F9D9-093F-1DCD-5BB2E9BED3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42501"/>
            <a:ext cx="12192000" cy="6410036"/>
          </a:xfrm>
          <a:prstGeom prst="rect">
            <a:avLst/>
          </a:prstGeom>
          <a:noFill/>
          <a:ln>
            <a:solidFill>
              <a:srgbClr val="00294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7D4CF8-CA92-AF6F-224D-1071DAF53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Outline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E5ECE5C-971F-F804-2959-7B4F3390BCE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685800" indent="-571500">
                  <a:buSzPct val="100000"/>
                  <a:buAutoNum type="romanUcPeriod"/>
                </a:pPr>
                <a:r>
                  <a:rPr lang="en-FR" baseline="30000" dirty="0"/>
                  <a:t>26</a:t>
                </a:r>
                <a:r>
                  <a:rPr lang="en-FR" dirty="0"/>
                  <a:t>Al production in classical novae as a marker for nucleosynthesis</a:t>
                </a:r>
              </a:p>
              <a:p>
                <a:pPr marL="685800" indent="-571500">
                  <a:buSzPct val="100000"/>
                  <a:buAutoNum type="romanUcPeriod"/>
                </a:pPr>
                <a:endParaRPr lang="en-FR" dirty="0"/>
              </a:p>
              <a:p>
                <a:pPr marL="685800" indent="-571500">
                  <a:buSzPct val="100000"/>
                  <a:buAutoNum type="romanUcPeriod"/>
                </a:pPr>
                <a:r>
                  <a:rPr lang="el-GR" altLang="en-US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 </a:t>
                </a:r>
                <a:r>
                  <a:rPr lang="en-FR" altLang="en-US" dirty="0"/>
                  <a:t>r</a:t>
                </a:r>
                <a:r>
                  <a:rPr lang="en-FR" dirty="0"/>
                  <a:t>esonances driving the </a:t>
                </a:r>
                <a:r>
                  <a:rPr lang="en-US" altLang="en-US" sz="28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en-US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el-GR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altLang="en-US" sz="28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 reaction rate</a:t>
                </a:r>
                <a:r>
                  <a:rPr lang="en-FR" dirty="0"/>
                  <a:t> </a:t>
                </a:r>
              </a:p>
              <a:p>
                <a:pPr marL="685800" indent="-571500">
                  <a:buSzPct val="100000"/>
                  <a:buFont typeface="+mj-lt"/>
                  <a:buAutoNum type="romanUcPeriod"/>
                </a:pPr>
                <a:endParaRPr lang="en-FR" dirty="0"/>
              </a:p>
              <a:p>
                <a:pPr marL="685800" indent="-571500">
                  <a:buSzPct val="100000"/>
                  <a:buFont typeface="+mj-lt"/>
                  <a:buAutoNum type="romanUcPeriod"/>
                </a:pP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Mirror states in </a:t>
                </a:r>
                <a:r>
                  <a:rPr lang="en-US" altLang="en-US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Mg by the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en-US" sz="28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Mg(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</m:t>
                    </m:r>
                    <m:r>
                      <a:rPr lang="en-US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n-US" altLang="en-US" sz="28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Mg reaction</a:t>
                </a:r>
                <a:endParaRPr lang="en-FR" dirty="0"/>
              </a:p>
              <a:p>
                <a:pPr marL="685800" indent="-571500">
                  <a:buSzPct val="100000"/>
                  <a:buFont typeface="+mj-lt"/>
                  <a:buAutoNum type="romanUcPeriod"/>
                </a:pPr>
                <a:endParaRPr lang="en-FR" dirty="0"/>
              </a:p>
              <a:p>
                <a:pPr marL="685800" indent="-571500">
                  <a:buSzPct val="100000"/>
                  <a:buFont typeface="+mj-lt"/>
                  <a:buAutoNum type="romanUcPeriod"/>
                </a:pPr>
                <a:r>
                  <a:rPr lang="en-US" dirty="0"/>
                  <a:t>The </a:t>
                </a:r>
                <a:r>
                  <a:rPr lang="en-US" altLang="en-US" sz="28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en-US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el-GR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altLang="en-US" sz="28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 reaction rate for nova burning</a:t>
                </a:r>
                <a:endParaRPr lang="en-FR" dirty="0"/>
              </a:p>
              <a:p>
                <a:pPr marL="685800" indent="-571500">
                  <a:buFont typeface="+mj-lt"/>
                  <a:buAutoNum type="romanUcPeriod"/>
                </a:pPr>
                <a:endParaRPr lang="en-FR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E5ECE5C-971F-F804-2959-7B4F3390BC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241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8714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DB60-6C28-FEB8-542F-59B2B103D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Al abundance and nucleosynthesis in novae</a:t>
            </a:r>
            <a:endParaRPr lang="en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526D87E-610A-FE61-3471-C4C8B936E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2849" y="2397512"/>
            <a:ext cx="5889452" cy="375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98BCC97-019C-1A80-FCDD-6F9DE547A9EE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440000"/>
                <a:ext cx="9709298" cy="1430791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GB" dirty="0"/>
                  <a:t>Observation of the </a:t>
                </a:r>
                <a:r>
                  <a:rPr lang="en-GB" b="1" dirty="0"/>
                  <a:t>1.809-MeV 𝛾-ray </a:t>
                </a:r>
                <a:r>
                  <a:rPr lang="en-GB" dirty="0"/>
                  <a:t>line from </a:t>
                </a:r>
                <a:r>
                  <a:rPr lang="en-GB" baseline="30000" dirty="0"/>
                  <a:t>26</a:t>
                </a:r>
                <a:r>
                  <a:rPr lang="en-GB" dirty="0"/>
                  <a:t>Al decay (T</a:t>
                </a:r>
                <a:r>
                  <a:rPr lang="en-GB" baseline="-25000" dirty="0"/>
                  <a:t>1/2</a:t>
                </a:r>
                <a:r>
                  <a:rPr lang="en-GB" dirty="0"/>
                  <a:t> = 7.2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dirty="0"/>
                  <a:t>10</a:t>
                </a:r>
                <a:r>
                  <a:rPr lang="en-GB" baseline="30000" dirty="0"/>
                  <a:t>5</a:t>
                </a:r>
                <a:r>
                  <a:rPr lang="en-GB" dirty="0"/>
                  <a:t> y) in our galaxy evinces that </a:t>
                </a:r>
                <a:r>
                  <a:rPr lang="en-GB" b="1" dirty="0"/>
                  <a:t>nucleosynthesis is ongoing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98BCC97-019C-1A80-FCDD-6F9DE547A9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440000"/>
                <a:ext cx="9709298" cy="1430791"/>
              </a:xfrm>
              <a:blipFill>
                <a:blip r:embed="rId4"/>
                <a:stretch>
                  <a:fillRect l="-261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19714C9-6393-4A2F-8484-5B5535AF31C3}"/>
              </a:ext>
            </a:extLst>
          </p:cNvPr>
          <p:cNvSpPr txBox="1">
            <a:spLocks/>
          </p:cNvSpPr>
          <p:nvPr/>
        </p:nvSpPr>
        <p:spPr>
          <a:xfrm>
            <a:off x="838200" y="2945749"/>
            <a:ext cx="4787408" cy="3253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Hotspots (Cygnus, Vela, Orion, galactic plane):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Groups of massive stars–winds and core-collapse supernovae</a:t>
            </a:r>
          </a:p>
          <a:p>
            <a:pPr marL="114300" indent="0">
              <a:buFont typeface="Arial"/>
              <a:buNone/>
            </a:pP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Font typeface="Arial"/>
              <a:buNone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Disperse contribution: Classical novae, up to 30% of </a:t>
            </a:r>
            <a:r>
              <a:rPr lang="en-GB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Al production</a:t>
            </a:r>
            <a:endParaRPr lang="en-F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4342B5BC-1D0E-670F-396E-630A38F18CB6}"/>
              </a:ext>
            </a:extLst>
          </p:cNvPr>
          <p:cNvSpPr txBox="1">
            <a:spLocks/>
          </p:cNvSpPr>
          <p:nvPr/>
        </p:nvSpPr>
        <p:spPr bwMode="auto">
          <a:xfrm>
            <a:off x="6847862" y="5948102"/>
            <a:ext cx="3377418" cy="501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COMPTEL Map of the 1.809-MeV </a:t>
            </a:r>
            <a:r>
              <a:rPr lang="en-US" sz="1400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Sky,</a:t>
            </a:r>
          </a:p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MPE </a:t>
            </a:r>
            <a:r>
              <a:rPr lang="en-US" sz="1200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Garching</a:t>
            </a: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/Roland Diehl</a:t>
            </a:r>
          </a:p>
        </p:txBody>
      </p:sp>
      <p:sp>
        <p:nvSpPr>
          <p:cNvPr id="12" name="Pentagon 11">
            <a:extLst>
              <a:ext uri="{FF2B5EF4-FFF2-40B4-BE49-F238E27FC236}">
                <a16:creationId xmlns:a16="http://schemas.microsoft.com/office/drawing/2014/main" id="{E371E7A5-9DE7-4FE6-2D73-C4C8AD6B4C5D}"/>
              </a:ext>
            </a:extLst>
          </p:cNvPr>
          <p:cNvSpPr/>
          <p:nvPr/>
        </p:nvSpPr>
        <p:spPr>
          <a:xfrm>
            <a:off x="1705927" y="6581932"/>
            <a:ext cx="1439429" cy="292245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07DB579A-9F7E-652B-BD38-FBE050A841BC}"/>
              </a:ext>
            </a:extLst>
          </p:cNvPr>
          <p:cNvSpPr/>
          <p:nvPr/>
        </p:nvSpPr>
        <p:spPr>
          <a:xfrm>
            <a:off x="4122058" y="6581930"/>
            <a:ext cx="2029360" cy="292247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Mg@ALTO</a:t>
            </a: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DD7C219A-A702-B1E5-8B02-F77E9019F78E}"/>
              </a:ext>
            </a:extLst>
          </p:cNvPr>
          <p:cNvSpPr/>
          <p:nvPr/>
        </p:nvSpPr>
        <p:spPr>
          <a:xfrm>
            <a:off x="5767754" y="6581930"/>
            <a:ext cx="1656031" cy="29224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C2A28BB1-CCCC-9C6F-C542-98739EE55A84}"/>
              </a:ext>
            </a:extLst>
          </p:cNvPr>
          <p:cNvSpPr/>
          <p:nvPr/>
        </p:nvSpPr>
        <p:spPr>
          <a:xfrm>
            <a:off x="2992878" y="6581932"/>
            <a:ext cx="1439430" cy="292246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  <p:extLst>
      <p:ext uri="{BB962C8B-B14F-4D97-AF65-F5344CB8AC3E}">
        <p14:creationId xmlns:p14="http://schemas.microsoft.com/office/powerpoint/2010/main" val="3211995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EDAB7-35C2-77E9-DA11-B63D7FA0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Classical novae: Accretion on a white dwarf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59FB1FD-9A24-8A74-9302-20AB674DB66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199" y="1439999"/>
                <a:ext cx="8619565" cy="4981821"/>
              </a:xfrm>
            </p:spPr>
            <p:txBody>
              <a:bodyPr/>
              <a:lstStyle/>
              <a:p>
                <a:pPr>
                  <a:spcBef>
                    <a:spcPts val="0"/>
                  </a:spcBef>
                </a:pPr>
                <a:endParaRPr lang="en-FR" dirty="0"/>
              </a:p>
              <a:p>
                <a:pPr>
                  <a:spcBef>
                    <a:spcPts val="0"/>
                  </a:spcBef>
                </a:pPr>
                <a:r>
                  <a:rPr lang="en-FR" dirty="0"/>
                  <a:t>White dwarf + companion</a:t>
                </a: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WD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earth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≈1%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𝑠𝑢𝑛</m:t>
                        </m:r>
                      </m:sub>
                    </m:sSub>
                  </m:oMath>
                </a14:m>
                <a:endParaRPr lang="en-US" b="0" dirty="0"/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WD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~ 0.5−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1.4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FR" dirty="0"/>
              </a:p>
              <a:p>
                <a:pPr lvl="1">
                  <a:spcBef>
                    <a:spcPts val="0"/>
                  </a:spcBef>
                </a:pPr>
                <a:r>
                  <a:rPr lang="en-US" dirty="0"/>
                  <a:t>CO (low-mass) vs. </a:t>
                </a:r>
                <a:r>
                  <a:rPr lang="en-US" dirty="0" err="1"/>
                  <a:t>ONe</a:t>
                </a:r>
                <a:r>
                  <a:rPr lang="en-US" dirty="0"/>
                  <a:t> (massive) WDs</a:t>
                </a:r>
                <a:endParaRPr lang="en-FR" dirty="0"/>
              </a:p>
              <a:p>
                <a:pPr marL="114300" indent="0">
                  <a:spcBef>
                    <a:spcPts val="0"/>
                  </a:spcBef>
                  <a:buNone/>
                </a:pPr>
                <a:endParaRPr lang="en-FR" dirty="0"/>
              </a:p>
              <a:p>
                <a:pPr marL="114300" indent="0">
                  <a:spcBef>
                    <a:spcPts val="0"/>
                  </a:spcBef>
                  <a:buNone/>
                </a:pPr>
                <a:endParaRPr lang="en-FR" dirty="0"/>
              </a:p>
              <a:p>
                <a:pPr>
                  <a:spcBef>
                    <a:spcPts val="0"/>
                  </a:spcBef>
                </a:pPr>
                <a:r>
                  <a:rPr lang="en-FR" dirty="0"/>
                  <a:t>Explosion</a:t>
                </a:r>
                <a:endParaRPr lang="en-FR" sz="3200" dirty="0"/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peak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~ 0.3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GK</m:t>
                    </m:r>
                  </m:oMath>
                </a14:m>
                <a:endParaRPr lang="en-FR" dirty="0"/>
              </a:p>
              <a:p>
                <a:pPr lvl="1">
                  <a:spcBef>
                    <a:spcPts val="0"/>
                  </a:spcBef>
                </a:pPr>
                <a:r>
                  <a:rPr lang="en-FR" dirty="0"/>
                  <a:t>Recurrence period: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FR" dirty="0"/>
                  <a:t>10</a:t>
                </a:r>
                <a:r>
                  <a:rPr lang="en-FR" baseline="30000" dirty="0"/>
                  <a:t>4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FR" dirty="0"/>
                  <a:t>10</a:t>
                </a:r>
                <a:r>
                  <a:rPr lang="en-FR" baseline="30000" dirty="0"/>
                  <a:t>5</a:t>
                </a:r>
                <a:r>
                  <a:rPr lang="en-FR" dirty="0"/>
                  <a:t> years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FR" dirty="0"/>
                  <a:t>50/yr in the galaxy)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FR" dirty="0"/>
                  <a:t>Ejected material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FR" dirty="0"/>
                  <a:t> 10</a:t>
                </a:r>
                <a:r>
                  <a:rPr lang="en-FR" baseline="30000" dirty="0"/>
                  <a:t>-5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FR" dirty="0"/>
                  <a:t>10</a:t>
                </a:r>
                <a:r>
                  <a:rPr lang="en-FR" baseline="30000" dirty="0"/>
                  <a:t>-4</a:t>
                </a:r>
                <a:r>
                  <a:rPr lang="en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FR" dirty="0"/>
              </a:p>
              <a:p>
                <a:pPr lvl="1">
                  <a:spcBef>
                    <a:spcPts val="0"/>
                  </a:spcBef>
                </a:pPr>
                <a:r>
                  <a:rPr lang="en-FR" dirty="0"/>
                  <a:t>Nucleosynthesis up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&lt;40</m:t>
                    </m:r>
                  </m:oMath>
                </a14:m>
                <a:r>
                  <a:rPr lang="en-FR" dirty="0"/>
                  <a:t>, main source of </a:t>
                </a:r>
                <a:r>
                  <a:rPr lang="en-FR" baseline="30000" dirty="0"/>
                  <a:t>17</a:t>
                </a:r>
                <a:r>
                  <a:rPr lang="en-FR" dirty="0"/>
                  <a:t>O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59FB1FD-9A24-8A74-9302-20AB674DB6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199" y="1439999"/>
                <a:ext cx="8619565" cy="498182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Composition and ashes of Type I X-ray Bursts are affected by spallation  processes | JINA-CEE, Joint Institute for Nuclear Astrophysics - Center for  the Evolution of the Elements">
            <a:extLst>
              <a:ext uri="{FF2B5EF4-FFF2-40B4-BE49-F238E27FC236}">
                <a16:creationId xmlns:a16="http://schemas.microsoft.com/office/drawing/2014/main" id="{06607CD4-9687-E123-CBD1-34A4A3F6F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75"/>
          <a:stretch/>
        </p:blipFill>
        <p:spPr bwMode="auto">
          <a:xfrm>
            <a:off x="7445818" y="1242665"/>
            <a:ext cx="3907982" cy="2270425"/>
          </a:xfrm>
          <a:prstGeom prst="rect">
            <a:avLst/>
          </a:prstGeom>
          <a:noFill/>
          <a:ln>
            <a:solidFill>
              <a:srgbClr val="00294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2B88A2B-32F9-5A64-05CA-597748CA3A5D}"/>
              </a:ext>
            </a:extLst>
          </p:cNvPr>
          <p:cNvSpPr txBox="1">
            <a:spLocks/>
          </p:cNvSpPr>
          <p:nvPr/>
        </p:nvSpPr>
        <p:spPr bwMode="auto">
          <a:xfrm>
            <a:off x="7659089" y="3513090"/>
            <a:ext cx="3481440" cy="5054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Artist’s rendition of a white dwarf accreting H-rich matter from a companion star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98E15D-B2D4-D5FC-4443-823C1BFF40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0069" y="4127127"/>
            <a:ext cx="1907055" cy="19119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AC15E1-DF51-795B-9A45-00E456C82C24}"/>
              </a:ext>
            </a:extLst>
          </p:cNvPr>
          <p:cNvSpPr txBox="1"/>
          <p:nvPr/>
        </p:nvSpPr>
        <p:spPr>
          <a:xfrm>
            <a:off x="9371879" y="6055204"/>
            <a:ext cx="2105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Nova V1974 Cygni 1992 (Hubble Space Telescope</a:t>
            </a:r>
            <a:r>
              <a:rPr lang="en-GB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GB" dirty="0"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9823FF40-37B6-8CF6-B03F-94D3E1D1C080}"/>
              </a:ext>
            </a:extLst>
          </p:cNvPr>
          <p:cNvSpPr/>
          <p:nvPr/>
        </p:nvSpPr>
        <p:spPr>
          <a:xfrm>
            <a:off x="1705927" y="6566400"/>
            <a:ext cx="1439429" cy="307778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</p:spTree>
    <p:extLst>
      <p:ext uri="{BB962C8B-B14F-4D97-AF65-F5344CB8AC3E}">
        <p14:creationId xmlns:p14="http://schemas.microsoft.com/office/powerpoint/2010/main" val="1364922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80187-16DD-66D3-CD01-33D2D5423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C8E704D-630D-3E71-FF4A-C7E529C7328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199" y="1439999"/>
                <a:ext cx="6536030" cy="5008301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US" dirty="0"/>
                  <a:t>The pathway to </a:t>
                </a:r>
                <a:r>
                  <a:rPr lang="en-US" baseline="30000" dirty="0"/>
                  <a:t>26</a:t>
                </a:r>
                <a:r>
                  <a:rPr lang="en-US" dirty="0"/>
                  <a:t>Al production starts at </a:t>
                </a:r>
                <a:r>
                  <a:rPr lang="en-US" baseline="30000" dirty="0"/>
                  <a:t>24,25</a:t>
                </a:r>
                <a:r>
                  <a:rPr lang="en-US" dirty="0"/>
                  <a:t>Mg</a:t>
                </a:r>
              </a:p>
              <a:p>
                <a:pPr marL="114300" indent="0">
                  <a:buNone/>
                </a:pPr>
                <a:endParaRPr lang="en-US" sz="2000" dirty="0"/>
              </a:p>
              <a:p>
                <a:pPr marL="114300" indent="0">
                  <a:buNone/>
                </a:pPr>
                <a:r>
                  <a:rPr lang="en-US" dirty="0"/>
                  <a:t>“Normal” pathway through </a:t>
                </a:r>
                <a:r>
                  <a:rPr lang="en-US" baseline="30000" dirty="0"/>
                  <a:t>24</a:t>
                </a:r>
                <a:r>
                  <a:rPr lang="en-US" dirty="0"/>
                  <a:t>Mg: </a:t>
                </a:r>
                <a:r>
                  <a:rPr lang="en-US" baseline="30000" dirty="0"/>
                  <a:t>24</a:t>
                </a:r>
                <a:r>
                  <a:rPr lang="en-US" dirty="0"/>
                  <a:t>Mg(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err="1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)</a:t>
                </a:r>
                <a:r>
                  <a:rPr lang="en-US" baseline="30000" dirty="0">
                    <a:solidFill>
                      <a:schemeClr val="accent2"/>
                    </a:solidFill>
                  </a:rPr>
                  <a:t>25</a:t>
                </a:r>
                <a:r>
                  <a:rPr lang="en-US" dirty="0">
                    <a:solidFill>
                      <a:schemeClr val="accent2"/>
                    </a:solidFill>
                  </a:rPr>
                  <a:t>Al(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)</a:t>
                </a:r>
                <a:r>
                  <a:rPr lang="en-US" baseline="30000" dirty="0"/>
                  <a:t>25</a:t>
                </a:r>
                <a:r>
                  <a:rPr lang="en-US" dirty="0"/>
                  <a:t>Mg(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)</a:t>
                </a:r>
                <a:r>
                  <a:rPr lang="en-US" b="1" baseline="30000" dirty="0"/>
                  <a:t>26</a:t>
                </a:r>
                <a:r>
                  <a:rPr lang="en-US" b="1" dirty="0"/>
                  <a:t>Al</a:t>
                </a:r>
                <a:r>
                  <a:rPr lang="en-US" b="1" baseline="30000" dirty="0"/>
                  <a:t>gs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marL="114300" indent="0">
                  <a:spcBef>
                    <a:spcPts val="0"/>
                  </a:spcBef>
                  <a:buNone/>
                </a:pPr>
                <a:r>
                  <a:rPr lang="en-US" baseline="30000" dirty="0">
                    <a:solidFill>
                      <a:schemeClr val="accent2"/>
                    </a:solidFill>
                  </a:rPr>
                  <a:t>26</a:t>
                </a:r>
                <a:r>
                  <a:rPr lang="en-US" dirty="0">
                    <a:solidFill>
                      <a:schemeClr val="accent2"/>
                    </a:solidFill>
                  </a:rPr>
                  <a:t>Mg*(</a:t>
                </a:r>
                <a:r>
                  <a:rPr lang="en-US" b="1" dirty="0">
                    <a:solidFill>
                      <a:schemeClr val="accent2"/>
                    </a:solidFill>
                  </a:rPr>
                  <a:t>1.809-MeV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)</a:t>
                </a:r>
                <a:r>
                  <a:rPr lang="en-US" baseline="30000" dirty="0"/>
                  <a:t>26</a:t>
                </a:r>
                <a:r>
                  <a:rPr lang="en-US" dirty="0"/>
                  <a:t>Mg</a:t>
                </a:r>
                <a:r>
                  <a:rPr lang="en-US" baseline="30000" dirty="0"/>
                  <a:t>gs</a:t>
                </a:r>
              </a:p>
              <a:p>
                <a:pPr marL="114300" indent="0">
                  <a:buNone/>
                </a:pPr>
                <a:endParaRPr lang="en-US" sz="2000" dirty="0"/>
              </a:p>
              <a:p>
                <a:pPr marL="114300" indent="0">
                  <a:buNone/>
                </a:pPr>
                <a:r>
                  <a:rPr lang="en-US" dirty="0"/>
                  <a:t>Bypassing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-ray emission in novae: </a:t>
                </a:r>
                <a:r>
                  <a:rPr lang="en-US" baseline="30000" dirty="0"/>
                  <a:t>24</a:t>
                </a:r>
                <a:r>
                  <a:rPr lang="en-US" dirty="0"/>
                  <a:t>Mg(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err="1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)</a:t>
                </a:r>
                <a:r>
                  <a:rPr lang="en-US" baseline="30000" dirty="0">
                    <a:solidFill>
                      <a:srgbClr val="FF0000"/>
                    </a:solidFill>
                  </a:rPr>
                  <a:t>25</a:t>
                </a:r>
                <a:r>
                  <a:rPr lang="en-US" dirty="0">
                    <a:solidFill>
                      <a:srgbClr val="FF0000"/>
                    </a:solidFill>
                  </a:rPr>
                  <a:t>Al(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err="1">
                    <a:solidFill>
                      <a:srgbClr val="FF0000"/>
                    </a:solidFill>
                  </a:rPr>
                  <a:t>,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  <a:r>
                  <a:rPr lang="en-US" baseline="30000" dirty="0">
                    <a:solidFill>
                      <a:srgbClr val="FF0000"/>
                    </a:solidFill>
                  </a:rPr>
                  <a:t>26</a:t>
                </a:r>
                <a:r>
                  <a:rPr lang="en-US" dirty="0">
                    <a:solidFill>
                      <a:srgbClr val="FF0000"/>
                    </a:solidFill>
                  </a:rPr>
                  <a:t>Si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  <a:r>
                  <a:rPr lang="en-US" b="1" baseline="30000" dirty="0"/>
                  <a:t>26</a:t>
                </a:r>
                <a:r>
                  <a:rPr lang="en-US" b="1" dirty="0"/>
                  <a:t>Al</a:t>
                </a:r>
                <a:r>
                  <a:rPr lang="en-US" b="1" baseline="30000" dirty="0"/>
                  <a:t>m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  <a:r>
                  <a:rPr lang="en-US" b="1" baseline="30000" dirty="0">
                    <a:solidFill>
                      <a:srgbClr val="FF0000"/>
                    </a:solidFill>
                  </a:rPr>
                  <a:t>26</a:t>
                </a:r>
                <a:r>
                  <a:rPr lang="en-US" b="1" dirty="0">
                    <a:solidFill>
                      <a:srgbClr val="FF0000"/>
                    </a:solidFill>
                  </a:rPr>
                  <a:t>Mg</a:t>
                </a:r>
                <a:r>
                  <a:rPr lang="en-US" b="1" baseline="30000" dirty="0">
                    <a:solidFill>
                      <a:srgbClr val="FF0000"/>
                    </a:solidFill>
                  </a:rPr>
                  <a:t>gs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Driven by </a:t>
                </a:r>
                <a:r>
                  <a:rPr lang="en-US" baseline="30000" dirty="0">
                    <a:solidFill>
                      <a:schemeClr val="tx1"/>
                    </a:solidFill>
                  </a:rPr>
                  <a:t>25</a:t>
                </a:r>
                <a:r>
                  <a:rPr lang="en-US" dirty="0">
                    <a:solidFill>
                      <a:schemeClr val="tx1"/>
                    </a:solidFill>
                  </a:rPr>
                  <a:t>Al+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-like resonances in </a:t>
                </a:r>
                <a:r>
                  <a:rPr lang="en-US" baseline="30000" dirty="0">
                    <a:solidFill>
                      <a:schemeClr val="tx1"/>
                    </a:solidFill>
                  </a:rPr>
                  <a:t>26</a:t>
                </a:r>
                <a:r>
                  <a:rPr lang="en-US" dirty="0">
                    <a:solidFill>
                      <a:schemeClr val="tx1"/>
                    </a:solidFill>
                  </a:rPr>
                  <a:t>Si</a:t>
                </a:r>
                <a:endParaRPr lang="en-US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C8E704D-630D-3E71-FF4A-C7E529C732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199" y="1439999"/>
                <a:ext cx="6536030" cy="5008301"/>
              </a:xfrm>
              <a:blipFill>
                <a:blip r:embed="rId3"/>
                <a:stretch>
                  <a:fillRect l="-194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45EFEB9-29B7-74D2-C280-7911AAC463C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impact of </a:t>
                </a:r>
                <a:r>
                  <a:rPr lang="en-GB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,𝛾</a:t>
                </a:r>
                <a:r>
                  <a:rPr lang="el-GR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Si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en-FR" dirty="0">
                    <a:latin typeface="Calibri" panose="020F0502020204030204" pitchFamily="34" charset="0"/>
                    <a:cs typeface="Calibri" panose="020F0502020204030204" pitchFamily="34" charset="0"/>
                  </a:rPr>
                  <a:t>-ray observations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45EFEB9-29B7-74D2-C280-7911AAC463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2171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266FFE8-7288-13A8-23D4-C37DCF18BAC2}"/>
              </a:ext>
            </a:extLst>
          </p:cNvPr>
          <p:cNvSpPr txBox="1">
            <a:spLocks/>
          </p:cNvSpPr>
          <p:nvPr/>
        </p:nvSpPr>
        <p:spPr bwMode="auto">
          <a:xfrm>
            <a:off x="7509879" y="5989785"/>
            <a:ext cx="3943304" cy="732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Pathways to </a:t>
            </a:r>
            <a:r>
              <a:rPr lang="en-US" sz="1400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n-US" sz="1400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(m)</a:t>
            </a:r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synthesis in classical novae,</a:t>
            </a:r>
          </a:p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Prantzos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and R. Diehl, Physics Reports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267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1-69 (1996)</a:t>
            </a:r>
          </a:p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AE417F-CDD3-3817-7A39-EB1263C3E4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3725" y="1944702"/>
            <a:ext cx="4003987" cy="3956601"/>
          </a:xfrm>
          <a:prstGeom prst="rect">
            <a:avLst/>
          </a:prstGeom>
          <a:ln>
            <a:noFill/>
          </a:ln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AED0FE8-DB68-2371-F840-BA9DFC84F459}"/>
              </a:ext>
            </a:extLst>
          </p:cNvPr>
          <p:cNvCxnSpPr>
            <a:cxnSpLocks/>
          </p:cNvCxnSpPr>
          <p:nvPr/>
        </p:nvCxnSpPr>
        <p:spPr>
          <a:xfrm>
            <a:off x="10145994" y="4187252"/>
            <a:ext cx="877468" cy="906444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5CD065-F90F-F3D8-A277-69A328B1E1FD}"/>
              </a:ext>
            </a:extLst>
          </p:cNvPr>
          <p:cNvCxnSpPr>
            <a:cxnSpLocks/>
          </p:cNvCxnSpPr>
          <p:nvPr/>
        </p:nvCxnSpPr>
        <p:spPr>
          <a:xfrm flipV="1">
            <a:off x="8278920" y="2821721"/>
            <a:ext cx="0" cy="847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059F844-C726-35FD-15B1-6E6901F58C15}"/>
                  </a:ext>
                </a:extLst>
              </p:cNvPr>
              <p:cNvSpPr txBox="1"/>
              <p:nvPr/>
            </p:nvSpPr>
            <p:spPr>
              <a:xfrm>
                <a:off x="9826021" y="5590597"/>
                <a:ext cx="1623848" cy="4085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FR" dirty="0">
                    <a:solidFill>
                      <a:schemeClr val="accent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1.8-MeV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en-FR" dirty="0">
                    <a:solidFill>
                      <a:schemeClr val="accent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ray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059F844-C726-35FD-15B1-6E6901F58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021" y="5590597"/>
                <a:ext cx="1623848" cy="408516"/>
              </a:xfrm>
              <a:prstGeom prst="rect">
                <a:avLst/>
              </a:prstGeom>
              <a:blipFill>
                <a:blip r:embed="rId6"/>
                <a:stretch>
                  <a:fillRect l="-775" t="-30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C39B20-EEE8-353D-451D-3358C95F006C}"/>
              </a:ext>
            </a:extLst>
          </p:cNvPr>
          <p:cNvCxnSpPr>
            <a:cxnSpLocks/>
          </p:cNvCxnSpPr>
          <p:nvPr/>
        </p:nvCxnSpPr>
        <p:spPr>
          <a:xfrm flipV="1">
            <a:off x="8278920" y="4245898"/>
            <a:ext cx="0" cy="8478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E657EA1-C789-D161-6BAA-EA99B022C787}"/>
              </a:ext>
            </a:extLst>
          </p:cNvPr>
          <p:cNvCxnSpPr>
            <a:cxnSpLocks/>
          </p:cNvCxnSpPr>
          <p:nvPr/>
        </p:nvCxnSpPr>
        <p:spPr>
          <a:xfrm flipH="1" flipV="1">
            <a:off x="9473543" y="4245898"/>
            <a:ext cx="227510" cy="84779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DE184A-5146-443A-A03A-FEA3CC9C3F0D}"/>
              </a:ext>
            </a:extLst>
          </p:cNvPr>
          <p:cNvCxnSpPr>
            <a:cxnSpLocks/>
          </p:cNvCxnSpPr>
          <p:nvPr/>
        </p:nvCxnSpPr>
        <p:spPr>
          <a:xfrm>
            <a:off x="8469189" y="4160694"/>
            <a:ext cx="1012343" cy="1025403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9B2A200-5087-5EF5-98C0-3ED55B496815}"/>
              </a:ext>
            </a:extLst>
          </p:cNvPr>
          <p:cNvCxnSpPr>
            <a:cxnSpLocks/>
          </p:cNvCxnSpPr>
          <p:nvPr/>
        </p:nvCxnSpPr>
        <p:spPr>
          <a:xfrm>
            <a:off x="8563273" y="2670136"/>
            <a:ext cx="1443311" cy="999385"/>
          </a:xfrm>
          <a:prstGeom prst="straightConnector1">
            <a:avLst/>
          </a:prstGeom>
          <a:ln w="19050">
            <a:solidFill>
              <a:srgbClr val="FF080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3031F88-5DED-E2B0-AF84-12BCBBD65CB3}"/>
              </a:ext>
            </a:extLst>
          </p:cNvPr>
          <p:cNvCxnSpPr>
            <a:cxnSpLocks/>
          </p:cNvCxnSpPr>
          <p:nvPr/>
        </p:nvCxnSpPr>
        <p:spPr>
          <a:xfrm>
            <a:off x="10145994" y="4187252"/>
            <a:ext cx="877468" cy="910270"/>
          </a:xfrm>
          <a:prstGeom prst="straightConnector1">
            <a:avLst/>
          </a:prstGeom>
          <a:ln w="19050">
            <a:solidFill>
              <a:srgbClr val="FF080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78C2E98-6349-785A-B4D7-7B97FD57570A}"/>
              </a:ext>
            </a:extLst>
          </p:cNvPr>
          <p:cNvSpPr txBox="1"/>
          <p:nvPr/>
        </p:nvSpPr>
        <p:spPr>
          <a:xfrm>
            <a:off x="6846485" y="4329884"/>
            <a:ext cx="1410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1.809-MeV 𝛾-ray</a:t>
            </a:r>
            <a:r>
              <a:rPr lang="en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pathway:</a:t>
            </a:r>
          </a:p>
          <a:p>
            <a:pPr algn="ctr"/>
            <a:endParaRPr lang="en-F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B84E320-30B2-0BAD-2F59-A01B2EC00E32}"/>
                  </a:ext>
                </a:extLst>
              </p:cNvPr>
              <p:cNvSpPr txBox="1"/>
              <p:nvPr/>
            </p:nvSpPr>
            <p:spPr>
              <a:xfrm>
                <a:off x="6975360" y="2915996"/>
                <a:ext cx="1274813" cy="523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aseline="30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GB" sz="14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,𝛾</a:t>
                </a:r>
                <a:r>
                  <a:rPr lang="el-GR" sz="14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sz="1400" baseline="30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GB" sz="14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</a:t>
                </a:r>
                <a:r>
                  <a:rPr lang="en-FR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pathway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B84E320-30B2-0BAD-2F59-A01B2EC00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360" y="2915996"/>
                <a:ext cx="1274813" cy="523221"/>
              </a:xfrm>
              <a:prstGeom prst="rect">
                <a:avLst/>
              </a:prstGeom>
              <a:blipFill>
                <a:blip r:embed="rId7"/>
                <a:stretch>
                  <a:fillRect t="-2381" b="-11905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404027F-B934-F536-2D3D-6C3F88D22B55}"/>
              </a:ext>
            </a:extLst>
          </p:cNvPr>
          <p:cNvCxnSpPr>
            <a:cxnSpLocks/>
          </p:cNvCxnSpPr>
          <p:nvPr/>
        </p:nvCxnSpPr>
        <p:spPr>
          <a:xfrm flipV="1">
            <a:off x="9694128" y="4228660"/>
            <a:ext cx="239269" cy="88194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3644855-C3AA-651C-1555-C7C063BDC6BF}"/>
              </a:ext>
            </a:extLst>
          </p:cNvPr>
          <p:cNvCxnSpPr>
            <a:cxnSpLocks/>
          </p:cNvCxnSpPr>
          <p:nvPr/>
        </p:nvCxnSpPr>
        <p:spPr>
          <a:xfrm>
            <a:off x="9635533" y="4138160"/>
            <a:ext cx="1187488" cy="1214444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ntagon 6">
            <a:extLst>
              <a:ext uri="{FF2B5EF4-FFF2-40B4-BE49-F238E27FC236}">
                <a16:creationId xmlns:a16="http://schemas.microsoft.com/office/drawing/2014/main" id="{FCEF3D43-BE17-43E2-3BFF-62630B59A20F}"/>
              </a:ext>
            </a:extLst>
          </p:cNvPr>
          <p:cNvSpPr/>
          <p:nvPr/>
        </p:nvSpPr>
        <p:spPr>
          <a:xfrm>
            <a:off x="1705927" y="6566400"/>
            <a:ext cx="1439429" cy="307778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</p:spTree>
    <p:extLst>
      <p:ext uri="{BB962C8B-B14F-4D97-AF65-F5344CB8AC3E}">
        <p14:creationId xmlns:p14="http://schemas.microsoft.com/office/powerpoint/2010/main" val="24288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59CF71-A5A1-FDCF-6ACF-3C7207D0B6E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FR" baseline="30000" dirty="0"/>
                  <a:t>26</a:t>
                </a:r>
                <a:r>
                  <a:rPr lang="en-FR" dirty="0"/>
                  <a:t>Si resonances important to </a:t>
                </a:r>
                <a:r>
                  <a:rPr lang="en-GB" sz="40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GB" sz="4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GB" sz="4000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4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,𝛾</a:t>
                </a:r>
                <a:r>
                  <a:rPr lang="el-GR" sz="4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sz="40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GB" sz="4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Si</a:t>
                </a:r>
                <a:endParaRPr lang="en-FR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59CF71-A5A1-FDCF-6ACF-3C7207D0B6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6A46C45D-C968-0479-9581-16ED02E077BE}"/>
              </a:ext>
            </a:extLst>
          </p:cNvPr>
          <p:cNvGrpSpPr>
            <a:grpSpLocks noChangeAspect="1"/>
          </p:cNvGrpSpPr>
          <p:nvPr/>
        </p:nvGrpSpPr>
        <p:grpSpPr>
          <a:xfrm>
            <a:off x="5143037" y="1277069"/>
            <a:ext cx="7041091" cy="5400931"/>
            <a:chOff x="3316456" y="2199352"/>
            <a:chExt cx="5822097" cy="446589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5635817-DEF6-B2E3-6B16-AC8F19F76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16456" y="2199352"/>
              <a:ext cx="5135612" cy="4020790"/>
            </a:xfrm>
            <a:prstGeom prst="rect">
              <a:avLst/>
            </a:prstGeom>
          </p:spPr>
        </p:pic>
        <p:sp>
          <p:nvSpPr>
            <p:cNvPr id="5" name="Espace réservé du texte 5">
              <a:extLst>
                <a:ext uri="{FF2B5EF4-FFF2-40B4-BE49-F238E27FC236}">
                  <a16:creationId xmlns:a16="http://schemas.microsoft.com/office/drawing/2014/main" id="{1131A36C-5B9D-094A-77C7-AAC1B3C0139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72725" y="6133391"/>
              <a:ext cx="5322585" cy="53185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r" defTabSz="914400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4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lnSpc>
                  <a:spcPct val="100000"/>
                </a:lnSpc>
                <a:spcBef>
                  <a:spcPts val="0"/>
                </a:spcBef>
                <a:buNone/>
                <a:defRPr/>
              </a:pPr>
              <a:r>
                <a:rPr lang="en-US" sz="14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Experimental excitation energies in </a:t>
              </a:r>
              <a:r>
                <a:rPr lang="en-US" sz="1400" baseline="300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26</a:t>
              </a:r>
              <a:r>
                <a:rPr lang="en-US" sz="14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 and its mirror, </a:t>
              </a:r>
              <a:r>
                <a:rPr lang="en-US" sz="1400" baseline="300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26</a:t>
              </a:r>
              <a:r>
                <a:rPr lang="en-US" sz="14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Mg (Cañete+ 2023)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D3AC27-6BE6-210A-E58A-7957A3F27B8C}"/>
                </a:ext>
              </a:extLst>
            </p:cNvPr>
            <p:cNvSpPr txBox="1"/>
            <p:nvPr/>
          </p:nvSpPr>
          <p:spPr>
            <a:xfrm>
              <a:off x="7979635" y="3768892"/>
              <a:ext cx="832668" cy="27994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FR" sz="1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5691 keV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18A37C-245B-F708-A2CD-317943AF369B}"/>
                </a:ext>
              </a:extLst>
            </p:cNvPr>
            <p:cNvSpPr txBox="1"/>
            <p:nvPr/>
          </p:nvSpPr>
          <p:spPr>
            <a:xfrm>
              <a:off x="7967401" y="2741306"/>
              <a:ext cx="794228" cy="27994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FR" sz="1600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6125 keV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E1052A9-F6BD-ABD0-49F6-7D587109CD36}"/>
                </a:ext>
              </a:extLst>
            </p:cNvPr>
            <p:cNvSpPr txBox="1"/>
            <p:nvPr/>
          </p:nvSpPr>
          <p:spPr>
            <a:xfrm>
              <a:off x="7967401" y="2464307"/>
              <a:ext cx="794228" cy="27994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FR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6256 keV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0810F0-6AEF-A6EB-446D-90FD5DFA0950}"/>
                </a:ext>
              </a:extLst>
            </p:cNvPr>
            <p:cNvSpPr txBox="1"/>
            <p:nvPr/>
          </p:nvSpPr>
          <p:spPr>
            <a:xfrm>
              <a:off x="8000662" y="3326104"/>
              <a:ext cx="832668" cy="27994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FR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5716 keV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A9ADE6-AA67-A260-4ACA-BB0DA36F54BA}"/>
                </a:ext>
              </a:extLst>
            </p:cNvPr>
            <p:cNvSpPr txBox="1"/>
            <p:nvPr/>
          </p:nvSpPr>
          <p:spPr>
            <a:xfrm>
              <a:off x="4046180" y="3723314"/>
              <a:ext cx="334287" cy="27994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FR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(?)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7A68D6F-C837-DDFC-3866-D59F71A48252}"/>
                </a:ext>
              </a:extLst>
            </p:cNvPr>
            <p:cNvCxnSpPr>
              <a:cxnSpLocks/>
            </p:cNvCxnSpPr>
            <p:nvPr/>
          </p:nvCxnSpPr>
          <p:spPr>
            <a:xfrm>
              <a:off x="6483711" y="3754221"/>
              <a:ext cx="1263650" cy="635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A3B312E-60D8-99AA-FCB5-A1030310E71C}"/>
                </a:ext>
              </a:extLst>
            </p:cNvPr>
            <p:cNvCxnSpPr>
              <a:cxnSpLocks/>
            </p:cNvCxnSpPr>
            <p:nvPr/>
          </p:nvCxnSpPr>
          <p:spPr>
            <a:xfrm>
              <a:off x="4594586" y="3781274"/>
              <a:ext cx="127317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7C4CCD4-3735-FA0E-C823-B2FF7910896D}"/>
                </a:ext>
              </a:extLst>
            </p:cNvPr>
            <p:cNvCxnSpPr>
              <a:cxnSpLocks/>
            </p:cNvCxnSpPr>
            <p:nvPr/>
          </p:nvCxnSpPr>
          <p:spPr>
            <a:xfrm>
              <a:off x="4404086" y="4307054"/>
              <a:ext cx="162179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633F9BF-42A4-F916-109B-227949763F4E}"/>
                    </a:ext>
                  </a:extLst>
                </p:cNvPr>
                <p:cNvSpPr txBox="1"/>
                <p:nvPr/>
              </p:nvSpPr>
              <p:spPr>
                <a:xfrm>
                  <a:off x="4100175" y="4156840"/>
                  <a:ext cx="385874" cy="3230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lang="en-FR" sz="18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9633F9BF-42A4-F916-109B-227949763F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00175" y="4156840"/>
                  <a:ext cx="385874" cy="323099"/>
                </a:xfrm>
                <a:prstGeom prst="rect">
                  <a:avLst/>
                </a:prstGeom>
                <a:blipFill>
                  <a:blip r:embed="rId5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B0AE1F-E6B6-E283-3E37-A666C7FF53C2}"/>
                </a:ext>
              </a:extLst>
            </p:cNvPr>
            <p:cNvSpPr txBox="1"/>
            <p:nvPr/>
          </p:nvSpPr>
          <p:spPr>
            <a:xfrm>
              <a:off x="7994281" y="3547498"/>
              <a:ext cx="1144272" cy="279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FR" sz="1600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(?) 5710 keV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9813685-936F-36DC-F1CC-87D55F0525C9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170046"/>
            <a:ext cx="6324179" cy="5550243"/>
            <a:chOff x="7078968" y="1172153"/>
            <a:chExt cx="6324179" cy="555024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5BFCEDD-9ED0-335E-E498-E6DC49BC6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78968" y="1172153"/>
              <a:ext cx="5114532" cy="4862639"/>
            </a:xfrm>
            <a:prstGeom prst="rect">
              <a:avLst/>
            </a:prstGeom>
          </p:spPr>
        </p:pic>
        <p:sp>
          <p:nvSpPr>
            <p:cNvPr id="25" name="Espace réservé du texte 5">
              <a:extLst>
                <a:ext uri="{FF2B5EF4-FFF2-40B4-BE49-F238E27FC236}">
                  <a16:creationId xmlns:a16="http://schemas.microsoft.com/office/drawing/2014/main" id="{9A19B063-1B45-FCA6-CD40-CAAA03516E1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23167" y="5990395"/>
              <a:ext cx="4889922" cy="73200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r" defTabSz="914400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4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lnSpc>
                  <a:spcPct val="100000"/>
                </a:lnSpc>
                <a:spcBef>
                  <a:spcPts val="0"/>
                </a:spcBef>
                <a:buNone/>
                <a:defRPr/>
              </a:pPr>
              <a:r>
                <a:rPr lang="en-US" sz="14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Relative contribution of </a:t>
              </a:r>
              <a:r>
                <a:rPr lang="en-US" sz="1400" baseline="300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26</a:t>
              </a:r>
              <a:r>
                <a:rPr lang="en-US" sz="14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 resonances to the reaction rate</a:t>
              </a:r>
            </a:p>
            <a:p>
              <a:pPr marL="0" lvl="1" indent="0" algn="ctr">
                <a:lnSpc>
                  <a:spcPct val="100000"/>
                </a:lnSpc>
                <a:spcBef>
                  <a:spcPts val="0"/>
                </a:spcBef>
                <a:buNone/>
                <a:defRPr/>
              </a:pPr>
              <a:r>
                <a:rPr lang="en-US" sz="14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(Laird+ 2023)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95FAE68-9B28-9322-DFA8-E9B690F33FF6}"/>
                </a:ext>
              </a:extLst>
            </p:cNvPr>
            <p:cNvSpPr txBox="1"/>
            <p:nvPr/>
          </p:nvSpPr>
          <p:spPr>
            <a:xfrm>
              <a:off x="9868128" y="2470456"/>
              <a:ext cx="441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FR" sz="1600" dirty="0">
                  <a:solidFill>
                    <a:srgbClr val="648DC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FR" sz="1600" baseline="30000" dirty="0">
                  <a:solidFill>
                    <a:srgbClr val="648DC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EC6BAB5-41D3-F160-0B4F-1E14385CCF67}"/>
                </a:ext>
              </a:extLst>
            </p:cNvPr>
            <p:cNvSpPr txBox="1"/>
            <p:nvPr/>
          </p:nvSpPr>
          <p:spPr>
            <a:xfrm>
              <a:off x="10912370" y="2405706"/>
              <a:ext cx="3547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FR" sz="1600" dirty="0">
                  <a:solidFill>
                    <a:srgbClr val="B5CA6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FR" sz="1600" baseline="30000" dirty="0">
                  <a:solidFill>
                    <a:srgbClr val="B5CA6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EF737ED-0B1D-D4A0-409F-0C840E08B763}"/>
                </a:ext>
              </a:extLst>
            </p:cNvPr>
            <p:cNvSpPr txBox="1"/>
            <p:nvPr/>
          </p:nvSpPr>
          <p:spPr>
            <a:xfrm>
              <a:off x="10912370" y="5155765"/>
              <a:ext cx="35472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FR" sz="1600" dirty="0">
                  <a:solidFill>
                    <a:srgbClr val="65CBC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en-FR" sz="1600" baseline="30000" dirty="0">
                  <a:solidFill>
                    <a:srgbClr val="65CBC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F2704F32-3978-BA09-D98D-FA8F7A90160D}"/>
                    </a:ext>
                  </a:extLst>
                </p:cNvPr>
                <p:cNvSpPr/>
                <p:nvPr/>
              </p:nvSpPr>
              <p:spPr>
                <a:xfrm>
                  <a:off x="10756052" y="2271048"/>
                  <a:ext cx="711871" cy="334147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~0.2−0.4</m:t>
                        </m:r>
                      </m:oMath>
                    </m:oMathPara>
                  </a14:m>
                  <a:endParaRPr lang="en-FR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F2704F32-3978-BA09-D98D-FA8F7A9016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6052" y="2271048"/>
                  <a:ext cx="711871" cy="334147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CF618E0-2394-A7D3-D29E-5F5595E7ADAD}"/>
                </a:ext>
              </a:extLst>
            </p:cNvPr>
            <p:cNvCxnSpPr>
              <a:cxnSpLocks/>
            </p:cNvCxnSpPr>
            <p:nvPr/>
          </p:nvCxnSpPr>
          <p:spPr>
            <a:xfrm>
              <a:off x="10368932" y="2672638"/>
              <a:ext cx="3034215" cy="373671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9F70919-56BA-98CF-FDF1-F08D159DBA50}"/>
              </a:ext>
            </a:extLst>
          </p:cNvPr>
          <p:cNvSpPr txBox="1"/>
          <p:nvPr/>
        </p:nvSpPr>
        <p:spPr>
          <a:xfrm>
            <a:off x="743189" y="3993872"/>
            <a:ext cx="1807099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Important: </a:t>
            </a:r>
            <a:r>
              <a:rPr lang="en-F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FR" baseline="300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Maybe: </a:t>
            </a:r>
            <a:r>
              <a:rPr lang="en-F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FR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 (, </a:t>
            </a:r>
            <a:r>
              <a:rPr lang="en-FR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FR" baseline="300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?)</a:t>
            </a:r>
          </a:p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Not important: 0</a:t>
            </a:r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, 4</a:t>
            </a:r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</a:p>
        </p:txBody>
      </p:sp>
      <p:sp>
        <p:nvSpPr>
          <p:cNvPr id="17" name="Chevron 16">
            <a:extLst>
              <a:ext uri="{FF2B5EF4-FFF2-40B4-BE49-F238E27FC236}">
                <a16:creationId xmlns:a16="http://schemas.microsoft.com/office/drawing/2014/main" id="{6717844D-C986-1915-2854-8A5B75D36A35}"/>
              </a:ext>
            </a:extLst>
          </p:cNvPr>
          <p:cNvSpPr/>
          <p:nvPr/>
        </p:nvSpPr>
        <p:spPr>
          <a:xfrm>
            <a:off x="2992878" y="6566400"/>
            <a:ext cx="1439430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  <p:extLst>
      <p:ext uri="{BB962C8B-B14F-4D97-AF65-F5344CB8AC3E}">
        <p14:creationId xmlns:p14="http://schemas.microsoft.com/office/powerpoint/2010/main" val="103436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36DF1-7708-E880-96C1-706292371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B34D3-91BB-222C-7988-5B96D26C4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9399814" cy="1325563"/>
          </a:xfrm>
        </p:spPr>
        <p:txBody>
          <a:bodyPr/>
          <a:lstStyle/>
          <a:p>
            <a:r>
              <a:rPr lang="en-FR" dirty="0"/>
              <a:t>The 1</a:t>
            </a:r>
            <a:r>
              <a:rPr lang="en-FR" baseline="30000" dirty="0"/>
              <a:t>+</a:t>
            </a:r>
            <a:r>
              <a:rPr lang="en-FR" dirty="0"/>
              <a:t> resonance in the literature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17A0E4-7B45-9CDC-8939-98B511EF26E9}"/>
              </a:ext>
            </a:extLst>
          </p:cNvPr>
          <p:cNvGrpSpPr>
            <a:grpSpLocks noChangeAspect="1"/>
          </p:cNvGrpSpPr>
          <p:nvPr/>
        </p:nvGrpSpPr>
        <p:grpSpPr>
          <a:xfrm>
            <a:off x="499437" y="1361836"/>
            <a:ext cx="5596563" cy="3963919"/>
            <a:chOff x="1352187" y="2863352"/>
            <a:chExt cx="4112404" cy="291272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A0690F4-3C08-0683-78CB-49EF87FE8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52187" y="2863352"/>
              <a:ext cx="4031041" cy="2620631"/>
            </a:xfrm>
            <a:prstGeom prst="rect">
              <a:avLst/>
            </a:prstGeom>
            <a:ln>
              <a:noFill/>
            </a:ln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Espace réservé du texte 5">
                  <a:extLst>
                    <a:ext uri="{FF2B5EF4-FFF2-40B4-BE49-F238E27FC236}">
                      <a16:creationId xmlns:a16="http://schemas.microsoft.com/office/drawing/2014/main" id="{9304A39A-EB7F-4A8C-6807-CD7C0E58ED87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479864" y="5450800"/>
                  <a:ext cx="3984727" cy="325275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0" indent="0" algn="r" defTabSz="914400">
                    <a:lnSpc>
                      <a:spcPct val="90000"/>
                    </a:lnSpc>
                    <a:spcBef>
                      <a:spcPts val="1000"/>
                    </a:spcBef>
                    <a:buFont typeface="Arial"/>
                    <a:buNone/>
                    <a:defRPr sz="4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lvl="1" indent="0" algn="ctr">
                    <a:lnSpc>
                      <a:spcPct val="100000"/>
                    </a:lnSpc>
                    <a:spcBef>
                      <a:spcPts val="600"/>
                    </a:spcBef>
                    <a:buNone/>
                    <a:defRPr/>
                  </a:pPr>
                  <a:r>
                    <a:rPr lang="en-US" sz="1400" baseline="30000" dirty="0">
                      <a:solidFill>
                        <a:schemeClr val="accent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25</a:t>
                  </a:r>
                  <a:r>
                    <a:rPr lang="en-US" sz="1400" dirty="0">
                      <a:solidFill>
                        <a:schemeClr val="accent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Mg(</a:t>
                  </a:r>
                  <a:r>
                    <a:rPr lang="en-US" sz="1400" baseline="30000" dirty="0">
                      <a:solidFill>
                        <a:schemeClr val="accent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4</a:t>
                  </a:r>
                  <a:r>
                    <a:rPr lang="en-US" sz="1400" dirty="0">
                      <a:solidFill>
                        <a:schemeClr val="accent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He,</a:t>
                  </a:r>
                  <a:r>
                    <a:rPr lang="en-US" sz="1400" baseline="30000" dirty="0">
                      <a:solidFill>
                        <a:schemeClr val="accent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3</a:t>
                  </a:r>
                  <a:r>
                    <a:rPr lang="en-US" sz="1400" dirty="0">
                      <a:solidFill>
                        <a:schemeClr val="accent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He)</a:t>
                  </a:r>
                  <a:r>
                    <a:rPr lang="en-US" sz="1400" baseline="30000" dirty="0">
                      <a:solidFill>
                        <a:schemeClr val="accent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26</a:t>
                  </a:r>
                  <a:r>
                    <a:rPr lang="en-US" sz="1400" dirty="0">
                      <a:solidFill>
                        <a:schemeClr val="accent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Mg at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𝛼</m:t>
                          </m:r>
                        </m:sub>
                      </m:sSub>
                    </m:oMath>
                  </a14:m>
                  <a:r>
                    <a:rPr lang="en-US" sz="1400" dirty="0">
                      <a:solidFill>
                        <a:schemeClr val="accent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=50 MeV (Yasue+ 1990)</a:t>
                  </a:r>
                </a:p>
              </p:txBody>
            </p:sp>
          </mc:Choice>
          <mc:Fallback>
            <p:sp>
              <p:nvSpPr>
                <p:cNvPr id="25" name="Espace réservé du texte 5">
                  <a:extLst>
                    <a:ext uri="{FF2B5EF4-FFF2-40B4-BE49-F238E27FC236}">
                      <a16:creationId xmlns:a16="http://schemas.microsoft.com/office/drawing/2014/main" id="{9304A39A-EB7F-4A8C-6807-CD7C0E58ED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9864" y="5450800"/>
                  <a:ext cx="3984727" cy="325275"/>
                </a:xfrm>
                <a:prstGeom prst="rect">
                  <a:avLst/>
                </a:prstGeom>
                <a:blipFill>
                  <a:blip r:embed="rId4"/>
                  <a:stretch>
                    <a:fillRect t="-2778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A5FCA00-E999-2601-1140-CDCFF5DD11A4}"/>
                </a:ext>
              </a:extLst>
            </p:cNvPr>
            <p:cNvSpPr txBox="1"/>
            <p:nvPr/>
          </p:nvSpPr>
          <p:spPr>
            <a:xfrm>
              <a:off x="3588474" y="4601090"/>
              <a:ext cx="4414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FR" sz="1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FR" sz="1600" baseline="30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200199A-05C6-F503-0500-9EF74142676C}"/>
                </a:ext>
              </a:extLst>
            </p:cNvPr>
            <p:cNvSpPr txBox="1"/>
            <p:nvPr/>
          </p:nvSpPr>
          <p:spPr>
            <a:xfrm>
              <a:off x="2335590" y="4318160"/>
              <a:ext cx="10774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FR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FR" sz="1600" baseline="30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  <a:r>
                <a:rPr lang="en-FR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(&amp; </a:t>
              </a:r>
              <a:r>
                <a:rPr lang="en-FR" sz="1600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FR" sz="1600" baseline="30000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  <a:r>
                <a:rPr lang="en-FR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?)</a:t>
              </a:r>
              <a:endParaRPr lang="en-FR" sz="1600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5B2E00-DFC1-AE8A-DC2A-C2CF42AB04E0}"/>
              </a:ext>
            </a:extLst>
          </p:cNvPr>
          <p:cNvGrpSpPr>
            <a:grpSpLocks noChangeAspect="1"/>
          </p:cNvGrpSpPr>
          <p:nvPr/>
        </p:nvGrpSpPr>
        <p:grpSpPr>
          <a:xfrm>
            <a:off x="6104353" y="1361836"/>
            <a:ext cx="5283653" cy="3866361"/>
            <a:chOff x="5949936" y="2755011"/>
            <a:chExt cx="5283653" cy="3866361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2B751BD-C4EA-734D-6BCA-D5C7FC9A3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49936" y="2755011"/>
              <a:ext cx="5283653" cy="3503822"/>
            </a:xfrm>
            <a:prstGeom prst="rect">
              <a:avLst/>
            </a:prstGeom>
            <a:ln>
              <a:noFill/>
            </a:ln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Espace réservé du texte 5">
                  <a:extLst>
                    <a:ext uri="{FF2B5EF4-FFF2-40B4-BE49-F238E27FC236}">
                      <a16:creationId xmlns:a16="http://schemas.microsoft.com/office/drawing/2014/main" id="{2FD77B3A-EA40-8E35-4E30-A2092275F8A6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6803592" y="6296098"/>
                  <a:ext cx="3712286" cy="325274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0" indent="0" algn="r" defTabSz="914400">
                    <a:lnSpc>
                      <a:spcPct val="90000"/>
                    </a:lnSpc>
                    <a:spcBef>
                      <a:spcPts val="1000"/>
                    </a:spcBef>
                    <a:buFont typeface="Arial"/>
                    <a:buNone/>
                    <a:defRPr sz="4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lvl="1" indent="0" algn="ctr">
                    <a:lnSpc>
                      <a:spcPct val="100000"/>
                    </a:lnSpc>
                    <a:spcBef>
                      <a:spcPts val="600"/>
                    </a:spcBef>
                    <a:buNone/>
                    <a:defRPr/>
                  </a:pPr>
                  <a:r>
                    <a:rPr lang="en-US" sz="1400" baseline="300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25</a:t>
                  </a:r>
                  <a:r>
                    <a:rPr lang="en-US" sz="1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Mg(</a:t>
                  </a:r>
                  <a14:m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𝑑</m:t>
                      </m:r>
                      <m:r>
                        <a:rPr lang="en-US" sz="140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140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𝑝</m:t>
                      </m:r>
                    </m:oMath>
                  </a14:m>
                  <a:r>
                    <a:rPr lang="en-US" sz="1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)</a:t>
                  </a:r>
                  <a:r>
                    <a:rPr lang="en-US" sz="1400" baseline="300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26</a:t>
                  </a:r>
                  <a:r>
                    <a:rPr lang="en-US" sz="1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Mg at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𝐸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𝑑</m:t>
                          </m:r>
                        </m:sub>
                      </m:sSub>
                    </m:oMath>
                  </a14:m>
                  <a:r>
                    <a:rPr lang="en-US" sz="1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= 8 MeV (Hamill+ 2020)</a:t>
                  </a:r>
                </a:p>
              </p:txBody>
            </p:sp>
          </mc:Choice>
          <mc:Fallback>
            <p:sp>
              <p:nvSpPr>
                <p:cNvPr id="26" name="Espace réservé du texte 5">
                  <a:extLst>
                    <a:ext uri="{FF2B5EF4-FFF2-40B4-BE49-F238E27FC236}">
                      <a16:creationId xmlns:a16="http://schemas.microsoft.com/office/drawing/2014/main" id="{2FD77B3A-EA40-8E35-4E30-A2092275F8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03592" y="6296098"/>
                  <a:ext cx="3712286" cy="325274"/>
                </a:xfrm>
                <a:prstGeom prst="rect">
                  <a:avLst/>
                </a:prstGeom>
                <a:blipFill>
                  <a:blip r:embed="rId6"/>
                  <a:stretch>
                    <a:fillRect t="-3704" b="-14815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F19ABFA-D938-2259-4D5C-CC48CEE3877E}"/>
                </a:ext>
              </a:extLst>
            </p:cNvPr>
            <p:cNvSpPr txBox="1"/>
            <p:nvPr/>
          </p:nvSpPr>
          <p:spPr>
            <a:xfrm>
              <a:off x="9140916" y="4859959"/>
              <a:ext cx="4414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FR" sz="16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FR" sz="1600" baseline="30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19DE01F-483D-675C-73CF-E2975919C59C}"/>
                </a:ext>
              </a:extLst>
            </p:cNvPr>
            <p:cNvSpPr txBox="1"/>
            <p:nvPr/>
          </p:nvSpPr>
          <p:spPr>
            <a:xfrm>
              <a:off x="8121031" y="5145429"/>
              <a:ext cx="10774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FR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r>
                <a:rPr lang="en-FR" sz="1600" baseline="30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  <a:r>
                <a:rPr lang="en-FR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(&amp; </a:t>
              </a:r>
              <a:r>
                <a:rPr lang="en-FR" sz="1600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FR" sz="1600" baseline="30000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</a:t>
              </a:r>
              <a:r>
                <a:rPr lang="en-FR" sz="16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?)</a:t>
              </a:r>
              <a:endParaRPr lang="en-FR" sz="1600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05D2D2-73AE-6E51-97E5-066B152C3320}"/>
              </a:ext>
            </a:extLst>
          </p:cNvPr>
          <p:cNvGrpSpPr>
            <a:grpSpLocks noChangeAspect="1"/>
          </p:cNvGrpSpPr>
          <p:nvPr/>
        </p:nvGrpSpPr>
        <p:grpSpPr>
          <a:xfrm>
            <a:off x="3083412" y="5223409"/>
            <a:ext cx="6211921" cy="1545893"/>
            <a:chOff x="742904" y="2111020"/>
            <a:chExt cx="6211921" cy="154589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E24D244-2C5E-86A6-AE7C-ED34FA6C7FC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2904" y="2111020"/>
              <a:ext cx="6211921" cy="1014056"/>
              <a:chOff x="-746235" y="7623867"/>
              <a:chExt cx="4237870" cy="69180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6D12CD7-69DB-42D2-8D6B-60D0434AD9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746235" y="7649290"/>
                <a:ext cx="1777301" cy="666382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B6F70B4B-1DB1-26DE-FD9B-F34D9CA62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31067" y="7623867"/>
                <a:ext cx="2460568" cy="691801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FB56B04-DF72-8973-ADED-B689D84A24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2334" y="7649290"/>
                <a:ext cx="2855308" cy="170407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Espace réservé du texte 5">
                  <a:extLst>
                    <a:ext uri="{FF2B5EF4-FFF2-40B4-BE49-F238E27FC236}">
                      <a16:creationId xmlns:a16="http://schemas.microsoft.com/office/drawing/2014/main" id="{63772818-8DD5-E448-1468-D9279DD4B253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099494" y="3141506"/>
                  <a:ext cx="5522488" cy="51540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0" indent="0" algn="r" defTabSz="914400">
                    <a:lnSpc>
                      <a:spcPct val="90000"/>
                    </a:lnSpc>
                    <a:spcBef>
                      <a:spcPts val="1000"/>
                    </a:spcBef>
                    <a:buFont typeface="Arial"/>
                    <a:buNone/>
                    <a:defRPr sz="4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2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20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lvl="1" indent="0" algn="ctr">
                    <a:lnSpc>
                      <a:spcPct val="100000"/>
                    </a:lnSpc>
                    <a:spcBef>
                      <a:spcPts val="0"/>
                    </a:spcBef>
                    <a:buNone/>
                    <a:defRPr/>
                  </a:pPr>
                  <a:r>
                    <a:rPr lang="en-US" sz="1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2 orders of magnitude tension in literature for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14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𝐶</m:t>
                          </m:r>
                        </m:e>
                        <m:sup>
                          <m:r>
                            <a:rPr lang="en-US" sz="14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𝑆</m:t>
                      </m:r>
                    </m:oMath>
                  </a14:m>
                  <a:r>
                    <a:rPr lang="en-US" sz="1400" dirty="0">
                      <a:solidFill>
                        <a:schemeClr val="accent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(5691 keV)</a:t>
                  </a:r>
                </a:p>
              </p:txBody>
            </p:sp>
          </mc:Choice>
          <mc:Fallback>
            <p:sp>
              <p:nvSpPr>
                <p:cNvPr id="9" name="Espace réservé du texte 5">
                  <a:extLst>
                    <a:ext uri="{FF2B5EF4-FFF2-40B4-BE49-F238E27FC236}">
                      <a16:creationId xmlns:a16="http://schemas.microsoft.com/office/drawing/2014/main" id="{63772818-8DD5-E448-1468-D9279DD4B2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99494" y="3141506"/>
                  <a:ext cx="5522488" cy="515407"/>
                </a:xfrm>
                <a:prstGeom prst="rect">
                  <a:avLst/>
                </a:prstGeom>
                <a:blipFill>
                  <a:blip r:embed="rId10"/>
                  <a:stretch>
                    <a:fillRect t="-2439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3F677E1-6415-351D-50FF-4952A2B9B6A8}"/>
                </a:ext>
              </a:extLst>
            </p:cNvPr>
            <p:cNvSpPr txBox="1"/>
            <p:nvPr/>
          </p:nvSpPr>
          <p:spPr>
            <a:xfrm>
              <a:off x="3860738" y="2520000"/>
              <a:ext cx="151025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FR" sz="1200" dirty="0">
                  <a:solidFill>
                    <a:srgbClr val="009902"/>
                  </a:solidFill>
                  <a:latin typeface="+mn-lt"/>
                  <a:cs typeface="Angsana New" panose="02020603050405020304" pitchFamily="18" charset="-34"/>
                </a:rPr>
                <a:t>Yasue+ (</a:t>
              </a:r>
              <a:r>
                <a:rPr lang="en-FR" sz="1200" baseline="30000" dirty="0">
                  <a:solidFill>
                    <a:srgbClr val="009902"/>
                  </a:solidFill>
                  <a:latin typeface="+mn-lt"/>
                  <a:cs typeface="Angsana New" panose="02020603050405020304" pitchFamily="18" charset="-34"/>
                </a:rPr>
                <a:t>4</a:t>
              </a:r>
              <a:r>
                <a:rPr lang="en-FR" sz="1200" dirty="0">
                  <a:solidFill>
                    <a:srgbClr val="009902"/>
                  </a:solidFill>
                  <a:latin typeface="+mn-lt"/>
                  <a:cs typeface="Angsana New" panose="02020603050405020304" pitchFamily="18" charset="-34"/>
                </a:rPr>
                <a:t>He,</a:t>
              </a:r>
              <a:r>
                <a:rPr lang="en-FR" sz="1200" baseline="30000" dirty="0">
                  <a:solidFill>
                    <a:srgbClr val="009902"/>
                  </a:solidFill>
                  <a:latin typeface="+mn-lt"/>
                  <a:cs typeface="Angsana New" panose="02020603050405020304" pitchFamily="18" charset="-34"/>
                </a:rPr>
                <a:t>3</a:t>
              </a:r>
              <a:r>
                <a:rPr lang="en-FR" sz="1200" dirty="0">
                  <a:solidFill>
                    <a:srgbClr val="009902"/>
                  </a:solidFill>
                  <a:latin typeface="+mn-lt"/>
                  <a:cs typeface="Angsana New" panose="02020603050405020304" pitchFamily="18" charset="-34"/>
                </a:rPr>
                <a:t>He)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D7712CC-CA8D-3228-A89C-326E32AB07D2}"/>
                    </a:ext>
                  </a:extLst>
                </p:cNvPr>
                <p:cNvSpPr txBox="1"/>
                <p:nvPr/>
              </p:nvSpPr>
              <p:spPr>
                <a:xfrm>
                  <a:off x="5425065" y="2520000"/>
                  <a:ext cx="135752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FR" sz="1200" dirty="0">
                      <a:solidFill>
                        <a:srgbClr val="002DF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Hamill+ (</a:t>
                  </a:r>
                  <a14:m>
                    <m:oMath xmlns:m="http://schemas.openxmlformats.org/officeDocument/2006/math">
                      <m:r>
                        <a:rPr lang="en-FR" sz="1200" i="1" dirty="0" smtClean="0">
                          <a:solidFill>
                            <a:srgbClr val="002DFE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𝑑</m:t>
                      </m:r>
                      <m:r>
                        <a:rPr lang="en-FR" sz="1200" i="1" dirty="0" smtClean="0">
                          <a:solidFill>
                            <a:srgbClr val="002DFE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FR" sz="1200" i="1" dirty="0" smtClean="0">
                          <a:solidFill>
                            <a:srgbClr val="002DFE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𝑝</m:t>
                      </m:r>
                    </m:oMath>
                  </a14:m>
                  <a:r>
                    <a:rPr lang="en-FR" sz="1200" dirty="0">
                      <a:solidFill>
                        <a:srgbClr val="002DFE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</a:p>
              </p:txBody>
            </p:sp>
          </mc:Choice>
          <mc:Fallback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D7712CC-CA8D-3228-A89C-326E32AB07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5065" y="2520000"/>
                  <a:ext cx="1357526" cy="276999"/>
                </a:xfrm>
                <a:prstGeom prst="rect">
                  <a:avLst/>
                </a:prstGeom>
                <a:blipFill>
                  <a:blip r:embed="rId11"/>
                  <a:stretch>
                    <a:fillRect b="-17391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Chevron 15">
            <a:extLst>
              <a:ext uri="{FF2B5EF4-FFF2-40B4-BE49-F238E27FC236}">
                <a16:creationId xmlns:a16="http://schemas.microsoft.com/office/drawing/2014/main" id="{4F2115E7-C3B6-FD97-475E-2D4AB5599B65}"/>
              </a:ext>
            </a:extLst>
          </p:cNvPr>
          <p:cNvSpPr/>
          <p:nvPr/>
        </p:nvSpPr>
        <p:spPr>
          <a:xfrm>
            <a:off x="2992878" y="6566400"/>
            <a:ext cx="1439430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  <p:extLst>
      <p:ext uri="{BB962C8B-B14F-4D97-AF65-F5344CB8AC3E}">
        <p14:creationId xmlns:p14="http://schemas.microsoft.com/office/powerpoint/2010/main" val="3235022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105E6-AD9A-36D7-3AD5-FE9C3194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11499376" cy="1325563"/>
          </a:xfrm>
        </p:spPr>
        <p:txBody>
          <a:bodyPr/>
          <a:lstStyle/>
          <a:p>
            <a:r>
              <a:rPr lang="en-FR" dirty="0"/>
              <a:t>The 1</a:t>
            </a:r>
            <a:r>
              <a:rPr lang="en-FR" baseline="30000" dirty="0"/>
              <a:t>-</a:t>
            </a:r>
            <a:r>
              <a:rPr lang="en-FR" dirty="0"/>
              <a:t> resonance: our doublet becomes a triplet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2B415-4C32-E534-6D45-096B1A1E0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737742"/>
            <a:ext cx="5320379" cy="4351200"/>
          </a:xfrm>
        </p:spPr>
        <p:txBody>
          <a:bodyPr/>
          <a:lstStyle/>
          <a:p>
            <a:endParaRPr lang="en-FR" dirty="0"/>
          </a:p>
          <a:p>
            <a:endParaRPr lang="en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23E2A2-6302-B933-4DB5-58EB73A87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870" y="1906474"/>
            <a:ext cx="5942072" cy="34693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ED851F-5BBE-AB15-E1F7-9DCFEC298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58" y="1462805"/>
            <a:ext cx="4790902" cy="435120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350B7EE-DCA3-1AC9-1069-851E26A5ECAD}"/>
              </a:ext>
            </a:extLst>
          </p:cNvPr>
          <p:cNvSpPr txBox="1"/>
          <p:nvPr/>
        </p:nvSpPr>
        <p:spPr bwMode="auto">
          <a:xfrm>
            <a:off x="6486902" y="5375816"/>
            <a:ext cx="5648703" cy="32689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Found </a:t>
            </a:r>
            <a:r>
              <a:rPr lang="en-US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direct-to-ground state transition at 5667 keV, identifying with 1</a:t>
            </a:r>
            <a:r>
              <a:rPr lang="en-US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(Cañete+ 2023)</a:t>
            </a:r>
            <a:endParaRPr lang="en-FR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A353C8-6659-21A4-9D20-6FF782C1690C}"/>
                  </a:ext>
                </a:extLst>
              </p:cNvPr>
              <p:cNvSpPr txBox="1"/>
              <p:nvPr/>
            </p:nvSpPr>
            <p:spPr bwMode="auto">
              <a:xfrm>
                <a:off x="509875" y="5871444"/>
                <a:ext cx="5648703" cy="32689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=2 contribution to the doublet was insufficient to describe unresolved 4</a:t>
                </a:r>
                <a:r>
                  <a:rPr lang="en-FR" baseline="30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</a:t>
                </a:r>
                <a:r>
                  <a:rPr lang="en-FR" baseline="30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distribution (Cañete+ 2021)</a:t>
                </a:r>
                <a:endParaRPr lang="en-FR" baseline="300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A353C8-6659-21A4-9D20-6FF782C169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9875" y="5871444"/>
                <a:ext cx="5648703" cy="326897"/>
              </a:xfrm>
              <a:prstGeom prst="rect">
                <a:avLst/>
              </a:prstGeom>
              <a:blipFill>
                <a:blip r:embed="rId5"/>
                <a:stretch>
                  <a:fillRect t="-3704" b="-74074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31F40033-053C-59B4-0840-5B936AC76A6D}"/>
              </a:ext>
            </a:extLst>
          </p:cNvPr>
          <p:cNvSpPr txBox="1"/>
          <p:nvPr/>
        </p:nvSpPr>
        <p:spPr>
          <a:xfrm>
            <a:off x="1901126" y="2480591"/>
            <a:ext cx="2521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Mg(d,p) in inverse kinematics</a:t>
            </a: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0A946172-47D9-4D4F-B048-AC508285C993}"/>
              </a:ext>
            </a:extLst>
          </p:cNvPr>
          <p:cNvSpPr/>
          <p:nvPr/>
        </p:nvSpPr>
        <p:spPr>
          <a:xfrm>
            <a:off x="2992878" y="6566400"/>
            <a:ext cx="1439430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66F891-BBDE-7700-2547-8206779641B6}"/>
              </a:ext>
            </a:extLst>
          </p:cNvPr>
          <p:cNvSpPr txBox="1"/>
          <p:nvPr/>
        </p:nvSpPr>
        <p:spPr>
          <a:xfrm>
            <a:off x="9160486" y="2063149"/>
            <a:ext cx="27414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Fusion-evap.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Si with GRETINA</a:t>
            </a:r>
          </a:p>
        </p:txBody>
      </p:sp>
    </p:spTree>
    <p:extLst>
      <p:ext uri="{BB962C8B-B14F-4D97-AF65-F5344CB8AC3E}">
        <p14:creationId xmlns:p14="http://schemas.microsoft.com/office/powerpoint/2010/main" val="750836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D4221-80BC-ED67-ED3D-B89AC97E9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D258377-8CB4-DA1B-3954-375D4B97C2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2322" y="3773783"/>
            <a:ext cx="6327495" cy="259729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C61051C-AB8A-1740-1505-0F1571BB122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80000"/>
                <a:ext cx="7893894" cy="1325563"/>
              </a:xfrm>
            </p:spPr>
            <p:txBody>
              <a:bodyPr/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Populating relevant mirror states </a:t>
                </a:r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via</a:t>
                </a:r>
                <a:r>
                  <a:rPr lang="en-FR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25</a:t>
                </a:r>
                <a:r>
                  <a:rPr lang="en-FR" dirty="0">
                    <a:latin typeface="Calibri" panose="020F0502020204030204" pitchFamily="34" charset="0"/>
                    <a:cs typeface="Calibri" panose="020F0502020204030204" pitchFamily="34" charset="0"/>
                  </a:rPr>
                  <a:t>Mg(</a:t>
                </a:r>
                <a14:m>
                  <m:oMath xmlns:m="http://schemas.openxmlformats.org/officeDocument/2006/math">
                    <m:r>
                      <a:rPr lang="en-F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</m:t>
                    </m:r>
                    <m:r>
                      <a:rPr lang="en-F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F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</m:oMath>
                </a14:m>
                <a:r>
                  <a:rPr lang="en-FR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n-FR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FR" dirty="0">
                    <a:latin typeface="Calibri" panose="020F0502020204030204" pitchFamily="34" charset="0"/>
                    <a:cs typeface="Calibri" panose="020F0502020204030204" pitchFamily="34" charset="0"/>
                  </a:rPr>
                  <a:t>Mg</a:t>
                </a:r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FR" dirty="0">
                    <a:latin typeface="Calibri" panose="020F0502020204030204" pitchFamily="34" charset="0"/>
                    <a:cs typeface="Calibri" panose="020F0502020204030204" pitchFamily="34" charset="0"/>
                  </a:rPr>
                  <a:t>-transfer reaction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C61051C-AB8A-1740-1505-0F1571BB12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80000"/>
                <a:ext cx="7893894" cy="1325563"/>
              </a:xfrm>
              <a:blipFill>
                <a:blip r:embed="rId4"/>
                <a:stretch>
                  <a:fillRect l="-2894" t="-7619" r="-322" b="-15238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F2006F-B5BB-A6A7-E7D0-7A148305DC79}"/>
                  </a:ext>
                </a:extLst>
              </p:cNvPr>
              <p:cNvSpPr txBox="1"/>
              <p:nvPr/>
            </p:nvSpPr>
            <p:spPr>
              <a:xfrm>
                <a:off x="785819" y="4589791"/>
                <a:ext cx="43652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</m:t>
                    </m:r>
                  </m:oMath>
                </a14:m>
                <a:r>
                  <a:rPr lang="en-US" dirty="0" err="1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on </a:t>
                </a:r>
                <a:r>
                  <a:rPr lang="en-US" baseline="30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Mg target in Split-Pole magnetic spectrometer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F2006F-B5BB-A6A7-E7D0-7A148305D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19" y="4589791"/>
                <a:ext cx="4365298" cy="307777"/>
              </a:xfrm>
              <a:prstGeom prst="rect">
                <a:avLst/>
              </a:prstGeom>
              <a:blipFill>
                <a:blip r:embed="rId5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Down Arrow 27">
            <a:extLst>
              <a:ext uri="{FF2B5EF4-FFF2-40B4-BE49-F238E27FC236}">
                <a16:creationId xmlns:a16="http://schemas.microsoft.com/office/drawing/2014/main" id="{E6211425-E7DD-FB68-B044-BB7E0C56879C}"/>
              </a:ext>
            </a:extLst>
          </p:cNvPr>
          <p:cNvSpPr/>
          <p:nvPr/>
        </p:nvSpPr>
        <p:spPr>
          <a:xfrm>
            <a:off x="9164580" y="4842539"/>
            <a:ext cx="181551" cy="108776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pic>
        <p:nvPicPr>
          <p:cNvPr id="6146" name="Picture 2" descr="Space ALTO – Plateforme ALTO – Accélérateur Linéaire et Tandem à Orsay">
            <a:extLst>
              <a:ext uri="{FF2B5EF4-FFF2-40B4-BE49-F238E27FC236}">
                <a16:creationId xmlns:a16="http://schemas.microsoft.com/office/drawing/2014/main" id="{0179E9EF-1DF1-5489-244C-B1E05740C8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9" t="6926" r="1821" b="5477"/>
          <a:stretch/>
        </p:blipFill>
        <p:spPr bwMode="auto">
          <a:xfrm>
            <a:off x="10838676" y="165951"/>
            <a:ext cx="1351510" cy="122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05BB506-A0F0-0504-C57F-122C84B408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55" b="96639" l="8692" r="95334">
                        <a14:foregroundMark x1="43641" y1="10551" x2="43458" y2="9617"/>
                        <a14:foregroundMark x1="52150" y1="8777" x2="50595" y2="7937"/>
                        <a14:foregroundMark x1="20220" y1="35294" x2="20037" y2="25490"/>
                        <a14:foregroundMark x1="24154" y1="87955" x2="24245" y2="89169"/>
                        <a14:foregroundMark x1="24428" y1="88796" x2="24794" y2="93838"/>
                        <a14:foregroundMark x1="19396" y1="96639" x2="25892" y2="95612"/>
                        <a14:foregroundMark x1="89296" y1="37162" x2="95334" y2="45845"/>
                        <a14:foregroundMark x1="95334" y1="45845" x2="89113" y2="51074"/>
                        <a14:backgroundMark x1="63586" y1="5229" x2="63129" y2="4949"/>
                        <a14:backgroundMark x1="64410" y1="934" x2="61482" y2="5415"/>
                        <a14:backgroundMark x1="59835" y1="3548" x2="64227" y2="6256"/>
                        <a14:backgroundMark x1="8051" y1="39309" x2="10704" y2="43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23203">
            <a:off x="1178711" y="1327018"/>
            <a:ext cx="3998776" cy="391821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Espace réservé du texte 5">
                <a:extLst>
                  <a:ext uri="{FF2B5EF4-FFF2-40B4-BE49-F238E27FC236}">
                    <a16:creationId xmlns:a16="http://schemas.microsoft.com/office/drawing/2014/main" id="{A5E75ACE-CED7-DFDC-D3C8-E80CAF0F5DD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8800" y="5069572"/>
                <a:ext cx="5138123" cy="116420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r" defTabSz="914400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4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 indent="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Momentum-analyzed protons hitting the focal plane to </a:t>
                </a:r>
                <a:r>
                  <a: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determine the (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𝒅</m:t>
                    </m:r>
                  </m:oMath>
                </a14:m>
                <a:r>
                  <a:rPr lang="en-US" sz="20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𝒑</m:t>
                    </m:r>
                  </m:oMath>
                </a14:m>
                <a:r>
                  <a: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transfer cross section to certain </a:t>
                </a:r>
                <a:r>
                  <a:rPr lang="en-US" sz="2000" b="1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sz="2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Mg states</a:t>
                </a:r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angle-by-angle</a:t>
                </a:r>
              </a:p>
            </p:txBody>
          </p:sp>
        </mc:Choice>
        <mc:Fallback>
          <p:sp>
            <p:nvSpPr>
              <p:cNvPr id="8" name="Espace réservé du texte 5">
                <a:extLst>
                  <a:ext uri="{FF2B5EF4-FFF2-40B4-BE49-F238E27FC236}">
                    <a16:creationId xmlns:a16="http://schemas.microsoft.com/office/drawing/2014/main" id="{A5E75ACE-CED7-DFDC-D3C8-E80CAF0F5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800" y="5069572"/>
                <a:ext cx="5138123" cy="1164206"/>
              </a:xfrm>
              <a:prstGeom prst="rect">
                <a:avLst/>
              </a:prstGeom>
              <a:blipFill>
                <a:blip r:embed="rId9"/>
                <a:stretch>
                  <a:fillRect l="-1481" t="-3226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07BD97EA-AF67-D11F-6EC7-B370ED548A24}"/>
              </a:ext>
            </a:extLst>
          </p:cNvPr>
          <p:cNvSpPr/>
          <p:nvPr/>
        </p:nvSpPr>
        <p:spPr>
          <a:xfrm rot="16890">
            <a:off x="6756845" y="2444855"/>
            <a:ext cx="2880000" cy="36000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EC46277-3617-E206-15CB-D5F934747733}"/>
              </a:ext>
            </a:extLst>
          </p:cNvPr>
          <p:cNvSpPr txBox="1"/>
          <p:nvPr/>
        </p:nvSpPr>
        <p:spPr bwMode="auto">
          <a:xfrm>
            <a:off x="6372753" y="6245701"/>
            <a:ext cx="5648703" cy="32689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Focal-plane spectra for </a:t>
            </a:r>
            <a:r>
              <a:rPr lang="en-US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MgO+Al, Al, and C targets with calculated B</a:t>
            </a:r>
            <a:r>
              <a:rPr lang="el-GR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endParaRPr lang="en-FR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58DE0C-60D3-077B-C0C3-59B6BF66FA84}"/>
              </a:ext>
            </a:extLst>
          </p:cNvPr>
          <p:cNvSpPr txBox="1"/>
          <p:nvPr/>
        </p:nvSpPr>
        <p:spPr>
          <a:xfrm>
            <a:off x="9637359" y="2134783"/>
            <a:ext cx="2422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Position-sensitive gas detector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F0827B1-1D4B-1025-2769-48B3626A2FAB}"/>
                  </a:ext>
                </a:extLst>
              </p:cNvPr>
              <p:cNvSpPr txBox="1"/>
              <p:nvPr/>
            </p:nvSpPr>
            <p:spPr>
              <a:xfrm>
                <a:off x="9637359" y="2453871"/>
                <a:ext cx="22691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Δ</m:t>
                    </m:r>
                    <m:r>
                      <a:rPr lang="en-US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𝐸</m:t>
                    </m:r>
                  </m:oMath>
                </a14:m>
                <a:r>
                  <a:rPr lang="en-FR" dirty="0">
                    <a:solidFill>
                      <a:schemeClr val="accent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proportional gas counter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F0827B1-1D4B-1025-2769-48B3626A2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7359" y="2453871"/>
                <a:ext cx="2269147" cy="307777"/>
              </a:xfrm>
              <a:prstGeom prst="rect">
                <a:avLst/>
              </a:prstGeom>
              <a:blipFill>
                <a:blip r:embed="rId10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2BF3E8B-A2BB-60D6-437C-46738DDD2027}"/>
                  </a:ext>
                </a:extLst>
              </p:cNvPr>
              <p:cNvSpPr txBox="1"/>
              <p:nvPr/>
            </p:nvSpPr>
            <p:spPr>
              <a:xfrm>
                <a:off x="9637359" y="2850924"/>
                <a:ext cx="18250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𝑟𝑒𝑠</m:t>
                        </m:r>
                      </m:sub>
                    </m:sSub>
                  </m:oMath>
                </a14:m>
                <a:r>
                  <a:rPr lang="en-FR" dirty="0">
                    <a:solidFill>
                      <a:schemeClr val="accent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plastic scintillator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2BF3E8B-A2BB-60D6-437C-46738DDD20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7359" y="2850924"/>
                <a:ext cx="1825051" cy="307777"/>
              </a:xfrm>
              <a:prstGeom prst="rect">
                <a:avLst/>
              </a:prstGeom>
              <a:blipFill>
                <a:blip r:embed="rId11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B5BA9B1-3D27-0F1B-1589-9ED83A58DB08}"/>
              </a:ext>
            </a:extLst>
          </p:cNvPr>
          <p:cNvCxnSpPr>
            <a:cxnSpLocks/>
          </p:cNvCxnSpPr>
          <p:nvPr/>
        </p:nvCxnSpPr>
        <p:spPr>
          <a:xfrm flipV="1">
            <a:off x="4754052" y="2261724"/>
            <a:ext cx="2010890" cy="18385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29D60CC-124C-3F6F-A652-8A1161DDA554}"/>
              </a:ext>
            </a:extLst>
          </p:cNvPr>
          <p:cNvCxnSpPr>
            <a:cxnSpLocks/>
          </p:cNvCxnSpPr>
          <p:nvPr/>
        </p:nvCxnSpPr>
        <p:spPr>
          <a:xfrm flipV="1">
            <a:off x="4576138" y="3147848"/>
            <a:ext cx="2187269" cy="1486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0AD4ADD0-7BCF-6BC5-3574-0B86885B8235}"/>
              </a:ext>
            </a:extLst>
          </p:cNvPr>
          <p:cNvSpPr/>
          <p:nvPr/>
        </p:nvSpPr>
        <p:spPr>
          <a:xfrm>
            <a:off x="6759824" y="2262029"/>
            <a:ext cx="2880000" cy="977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59E22CA-C544-A7F2-B9DF-FF22FC7AC24D}"/>
              </a:ext>
            </a:extLst>
          </p:cNvPr>
          <p:cNvSpPr/>
          <p:nvPr/>
        </p:nvSpPr>
        <p:spPr>
          <a:xfrm rot="16890">
            <a:off x="6756668" y="2875814"/>
            <a:ext cx="2880000" cy="28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8DD3E64-163B-F36A-96A3-D7C76D206430}"/>
              </a:ext>
            </a:extLst>
          </p:cNvPr>
          <p:cNvSpPr/>
          <p:nvPr/>
        </p:nvSpPr>
        <p:spPr>
          <a:xfrm rot="1103037">
            <a:off x="2544904" y="3737110"/>
            <a:ext cx="2175902" cy="56448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5DF3EC8-684A-2444-C366-7D2CE0FC17A9}"/>
              </a:ext>
            </a:extLst>
          </p:cNvPr>
          <p:cNvCxnSpPr>
            <a:cxnSpLocks/>
          </p:cNvCxnSpPr>
          <p:nvPr/>
        </p:nvCxnSpPr>
        <p:spPr>
          <a:xfrm>
            <a:off x="7150763" y="1505563"/>
            <a:ext cx="841080" cy="15472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8" name="Straight Arrow Connector 6147">
            <a:extLst>
              <a:ext uri="{FF2B5EF4-FFF2-40B4-BE49-F238E27FC236}">
                <a16:creationId xmlns:a16="http://schemas.microsoft.com/office/drawing/2014/main" id="{37346F27-F0F2-77B6-C199-A5C0FCDAFEC4}"/>
              </a:ext>
            </a:extLst>
          </p:cNvPr>
          <p:cNvCxnSpPr>
            <a:cxnSpLocks/>
          </p:cNvCxnSpPr>
          <p:nvPr/>
        </p:nvCxnSpPr>
        <p:spPr>
          <a:xfrm>
            <a:off x="8756851" y="2310909"/>
            <a:ext cx="880508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49" name="Straight Arrow Connector 6148">
            <a:extLst>
              <a:ext uri="{FF2B5EF4-FFF2-40B4-BE49-F238E27FC236}">
                <a16:creationId xmlns:a16="http://schemas.microsoft.com/office/drawing/2014/main" id="{F5ACA29F-832D-8875-133E-D038C3385AF9}"/>
              </a:ext>
            </a:extLst>
          </p:cNvPr>
          <p:cNvCxnSpPr>
            <a:cxnSpLocks/>
            <a:endCxn id="26" idx="1"/>
          </p:cNvCxnSpPr>
          <p:nvPr/>
        </p:nvCxnSpPr>
        <p:spPr>
          <a:xfrm flipH="1">
            <a:off x="6759824" y="2310909"/>
            <a:ext cx="1902492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59" name="TextBox 6158">
                <a:extLst>
                  <a:ext uri="{FF2B5EF4-FFF2-40B4-BE49-F238E27FC236}">
                    <a16:creationId xmlns:a16="http://schemas.microsoft.com/office/drawing/2014/main" id="{41D7BDCE-87E1-0DA5-A65C-EEBF44546A3C}"/>
                  </a:ext>
                </a:extLst>
              </p:cNvPr>
              <p:cNvSpPr txBox="1"/>
              <p:nvPr/>
            </p:nvSpPr>
            <p:spPr>
              <a:xfrm>
                <a:off x="9304770" y="1883278"/>
                <a:ext cx="560410" cy="3269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𝑡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GBρ</m:t>
                          </m:r>
                        </m:sub>
                      </m:sSub>
                    </m:oMath>
                  </m:oMathPara>
                </a14:m>
                <a:endParaRPr lang="en-FR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159" name="TextBox 6158">
                <a:extLst>
                  <a:ext uri="{FF2B5EF4-FFF2-40B4-BE49-F238E27FC236}">
                    <a16:creationId xmlns:a16="http://schemas.microsoft.com/office/drawing/2014/main" id="{41D7BDCE-87E1-0DA5-A65C-EEBF44546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4770" y="1883278"/>
                <a:ext cx="560410" cy="32694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60" name="TextBox 6159">
                <a:extLst>
                  <a:ext uri="{FF2B5EF4-FFF2-40B4-BE49-F238E27FC236}">
                    <a16:creationId xmlns:a16="http://schemas.microsoft.com/office/drawing/2014/main" id="{202869E8-8CCC-EE91-6443-7DCE612CA8B3}"/>
                  </a:ext>
                </a:extLst>
              </p:cNvPr>
              <p:cNvSpPr txBox="1"/>
              <p:nvPr/>
            </p:nvSpPr>
            <p:spPr>
              <a:xfrm>
                <a:off x="6480100" y="1877963"/>
                <a:ext cx="551754" cy="3269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𝑡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PBρ</m:t>
                          </m:r>
                        </m:sub>
                      </m:sSub>
                    </m:oMath>
                  </m:oMathPara>
                </a14:m>
                <a:endParaRPr lang="en-FR" dirty="0">
                  <a:solidFill>
                    <a:schemeClr val="accent2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160" name="TextBox 6159">
                <a:extLst>
                  <a:ext uri="{FF2B5EF4-FFF2-40B4-BE49-F238E27FC236}">
                    <a16:creationId xmlns:a16="http://schemas.microsoft.com/office/drawing/2014/main" id="{202869E8-8CCC-EE91-6443-7DCE612CA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100" y="1877963"/>
                <a:ext cx="551754" cy="326949"/>
              </a:xfrm>
              <a:prstGeom prst="rect">
                <a:avLst/>
              </a:prstGeom>
              <a:blipFill>
                <a:blip r:embed="rId13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61" name="Right Brace 6160">
            <a:extLst>
              <a:ext uri="{FF2B5EF4-FFF2-40B4-BE49-F238E27FC236}">
                <a16:creationId xmlns:a16="http://schemas.microsoft.com/office/drawing/2014/main" id="{C0384C97-FEF9-EF73-36A1-DB0A4F5EB27C}"/>
              </a:ext>
            </a:extLst>
          </p:cNvPr>
          <p:cNvSpPr/>
          <p:nvPr/>
        </p:nvSpPr>
        <p:spPr>
          <a:xfrm rot="16200000">
            <a:off x="8146171" y="752019"/>
            <a:ext cx="104905" cy="2870431"/>
          </a:xfrm>
          <a:prstGeom prst="rightBrace">
            <a:avLst>
              <a:gd name="adj1" fmla="val 30818"/>
              <a:gd name="adj2" fmla="val 4976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63" name="TextBox 6162">
                <a:extLst>
                  <a:ext uri="{FF2B5EF4-FFF2-40B4-BE49-F238E27FC236}">
                    <a16:creationId xmlns:a16="http://schemas.microsoft.com/office/drawing/2014/main" id="{2B3C8378-9B01-B053-48E5-17F73FB881EE}"/>
                  </a:ext>
                </a:extLst>
              </p:cNvPr>
              <p:cNvSpPr txBox="1"/>
              <p:nvPr/>
            </p:nvSpPr>
            <p:spPr>
              <a:xfrm>
                <a:off x="6877425" y="1222225"/>
                <a:ext cx="3263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𝑝</m:t>
                      </m:r>
                    </m:oMath>
                  </m:oMathPara>
                </a14:m>
                <a:endParaRPr lang="en-F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163" name="TextBox 6162">
                <a:extLst>
                  <a:ext uri="{FF2B5EF4-FFF2-40B4-BE49-F238E27FC236}">
                    <a16:creationId xmlns:a16="http://schemas.microsoft.com/office/drawing/2014/main" id="{2B3C8378-9B01-B053-48E5-17F73FB88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7425" y="1222225"/>
                <a:ext cx="326308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64" name="TextBox 6163">
            <a:extLst>
              <a:ext uri="{FF2B5EF4-FFF2-40B4-BE49-F238E27FC236}">
                <a16:creationId xmlns:a16="http://schemas.microsoft.com/office/drawing/2014/main" id="{636D7065-96E8-4F6E-0603-978990F9BC64}"/>
              </a:ext>
            </a:extLst>
          </p:cNvPr>
          <p:cNvSpPr txBox="1"/>
          <p:nvPr/>
        </p:nvSpPr>
        <p:spPr>
          <a:xfrm>
            <a:off x="6508690" y="3242497"/>
            <a:ext cx="3451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Focal plane detector gives magnetic rigidity and light ejectile PID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1E6DBBB-8D6F-63AD-BCB8-73864BC7D991}"/>
                  </a:ext>
                </a:extLst>
              </p:cNvPr>
              <p:cNvSpPr txBox="1"/>
              <p:nvPr/>
            </p:nvSpPr>
            <p:spPr>
              <a:xfrm rot="18683167">
                <a:off x="677732" y="3912746"/>
                <a:ext cx="3346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𝑑</m:t>
                      </m:r>
                    </m:oMath>
                  </m:oMathPara>
                </a14:m>
                <a:endParaRPr lang="en-F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1E6DBBB-8D6F-63AD-BCB8-73864BC7D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683167">
                <a:off x="677732" y="3912746"/>
                <a:ext cx="334642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C7D0AE6-7DF1-87BA-491C-F84D534232B4}"/>
              </a:ext>
            </a:extLst>
          </p:cNvPr>
          <p:cNvSpPr txBox="1"/>
          <p:nvPr/>
        </p:nvSpPr>
        <p:spPr>
          <a:xfrm>
            <a:off x="1109976" y="3890955"/>
            <a:ext cx="1579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MgO + Al backing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8E67C81-F394-0ACC-3598-9DC8807582BD}"/>
              </a:ext>
            </a:extLst>
          </p:cNvPr>
          <p:cNvCxnSpPr>
            <a:cxnSpLocks/>
          </p:cNvCxnSpPr>
          <p:nvPr/>
        </p:nvCxnSpPr>
        <p:spPr>
          <a:xfrm flipV="1">
            <a:off x="911024" y="3690915"/>
            <a:ext cx="267855" cy="296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27AB75-C530-6C94-ADC7-3981A00847CD}"/>
                  </a:ext>
                </a:extLst>
              </p:cNvPr>
              <p:cNvSpPr txBox="1"/>
              <p:nvPr/>
            </p:nvSpPr>
            <p:spPr>
              <a:xfrm rot="1840812">
                <a:off x="2864047" y="2764938"/>
                <a:ext cx="3263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𝑝</m:t>
                      </m:r>
                    </m:oMath>
                  </m:oMathPara>
                </a14:m>
                <a:endParaRPr lang="en-F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27AB75-C530-6C94-ADC7-3981A0084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40812">
                <a:off x="2864047" y="2764938"/>
                <a:ext cx="326308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CEA0C19-36E6-47EE-ADFB-726C4DA31CC4}"/>
              </a:ext>
            </a:extLst>
          </p:cNvPr>
          <p:cNvCxnSpPr/>
          <p:nvPr/>
        </p:nvCxnSpPr>
        <p:spPr>
          <a:xfrm flipH="1" flipV="1">
            <a:off x="1249047" y="3687168"/>
            <a:ext cx="268605" cy="232752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entagon 15">
            <a:extLst>
              <a:ext uri="{FF2B5EF4-FFF2-40B4-BE49-F238E27FC236}">
                <a16:creationId xmlns:a16="http://schemas.microsoft.com/office/drawing/2014/main" id="{1424F9C0-D56F-F2E2-016E-32BF6BAB43C5}"/>
              </a:ext>
            </a:extLst>
          </p:cNvPr>
          <p:cNvSpPr/>
          <p:nvPr/>
        </p:nvSpPr>
        <p:spPr>
          <a:xfrm>
            <a:off x="1705927" y="6581932"/>
            <a:ext cx="1439429" cy="292245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B009E2F1-6A6E-AC33-E55C-9F1260DD8A3A}"/>
              </a:ext>
            </a:extLst>
          </p:cNvPr>
          <p:cNvSpPr/>
          <p:nvPr/>
        </p:nvSpPr>
        <p:spPr>
          <a:xfrm>
            <a:off x="4122058" y="6581930"/>
            <a:ext cx="2029360" cy="292247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Mg@ALTO</a:t>
            </a: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4780EF0B-9741-BF1A-7FBD-9DE56C33579D}"/>
              </a:ext>
            </a:extLst>
          </p:cNvPr>
          <p:cNvSpPr/>
          <p:nvPr/>
        </p:nvSpPr>
        <p:spPr>
          <a:xfrm>
            <a:off x="5767754" y="6581930"/>
            <a:ext cx="1656031" cy="29224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BE5899AF-99A8-D190-F93B-DC0DD73F6F13}"/>
              </a:ext>
            </a:extLst>
          </p:cNvPr>
          <p:cNvSpPr/>
          <p:nvPr/>
        </p:nvSpPr>
        <p:spPr>
          <a:xfrm>
            <a:off x="2992878" y="6581932"/>
            <a:ext cx="1439430" cy="292246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  <p:pic>
        <p:nvPicPr>
          <p:cNvPr id="2050" name="Picture 2" descr="Instrumentation – Plateforme ALTO – Accélérateur Linéaire et Tandem à Orsay">
            <a:extLst>
              <a:ext uri="{FF2B5EF4-FFF2-40B4-BE49-F238E27FC236}">
                <a16:creationId xmlns:a16="http://schemas.microsoft.com/office/drawing/2014/main" id="{579C83EA-FFFD-7CAF-04E9-D29EB1F6C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094" y="218809"/>
            <a:ext cx="2106582" cy="172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162" name="TextBox 6161">
                <a:extLst>
                  <a:ext uri="{FF2B5EF4-FFF2-40B4-BE49-F238E27FC236}">
                    <a16:creationId xmlns:a16="http://schemas.microsoft.com/office/drawing/2014/main" id="{1AC59741-9852-D7D6-8ACB-830A8C9A5F00}"/>
                  </a:ext>
                </a:extLst>
              </p:cNvPr>
              <p:cNvSpPr txBox="1"/>
              <p:nvPr/>
            </p:nvSpPr>
            <p:spPr>
              <a:xfrm>
                <a:off x="7410747" y="1798993"/>
                <a:ext cx="1844608" cy="2500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PBρ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GBρ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𝑏</m:t>
                      </m:r>
                    </m:oMath>
                  </m:oMathPara>
                </a14:m>
                <a:endParaRPr lang="en-FR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162" name="TextBox 6161">
                <a:extLst>
                  <a:ext uri="{FF2B5EF4-FFF2-40B4-BE49-F238E27FC236}">
                    <a16:creationId xmlns:a16="http://schemas.microsoft.com/office/drawing/2014/main" id="{1AC59741-9852-D7D6-8ACB-830A8C9A5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747" y="1798993"/>
                <a:ext cx="1844608" cy="250005"/>
              </a:xfrm>
              <a:prstGeom prst="rect">
                <a:avLst/>
              </a:prstGeom>
              <a:blipFill>
                <a:blip r:embed="rId19"/>
                <a:stretch>
                  <a:fillRect l="-2740" r="-2055" b="-2381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50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8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BB31EB-283E-D800-B688-7E48792AD0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309"/>
          <a:stretch/>
        </p:blipFill>
        <p:spPr>
          <a:xfrm>
            <a:off x="15665" y="1343817"/>
            <a:ext cx="8603922" cy="25454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63EB7BF-BA4E-87C8-3DE9-5CBE9481DD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420" r="49573" b="47224"/>
          <a:stretch/>
        </p:blipFill>
        <p:spPr>
          <a:xfrm>
            <a:off x="8751109" y="1436564"/>
            <a:ext cx="3110216" cy="24756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8B1DAA-592C-07DA-CF22-E30A419720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355" y="3905120"/>
            <a:ext cx="6003879" cy="2464462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5E3BA24-1923-8A3C-9496-B48031E95DDC}"/>
              </a:ext>
            </a:extLst>
          </p:cNvPr>
          <p:cNvCxnSpPr>
            <a:cxnSpLocks/>
          </p:cNvCxnSpPr>
          <p:nvPr/>
        </p:nvCxnSpPr>
        <p:spPr>
          <a:xfrm flipH="1">
            <a:off x="5908753" y="3638390"/>
            <a:ext cx="3106219" cy="2014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B9A22F0-32AB-A172-12AB-FCB2768972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149545" y="8494563"/>
            <a:ext cx="15605713" cy="532706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379A164-AB2A-E7D1-AEAD-2B41506213D4}"/>
                  </a:ext>
                </a:extLst>
              </p:cNvPr>
              <p:cNvSpPr txBox="1"/>
              <p:nvPr/>
            </p:nvSpPr>
            <p:spPr bwMode="auto">
              <a:xfrm>
                <a:off x="-1502118" y="7058844"/>
                <a:ext cx="6310858" cy="493113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no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r>
                  <a:rPr lang="en-US" dirty="0">
                    <a:solidFill>
                      <a:srgbClr val="648DCA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Differential cross-section measurements for some </a:t>
                </a:r>
                <a:r>
                  <a:rPr lang="en-FR" baseline="30000" dirty="0">
                    <a:solidFill>
                      <a:srgbClr val="648DCA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28</a:t>
                </a:r>
                <a:r>
                  <a:rPr lang="en-FR" dirty="0">
                    <a:solidFill>
                      <a:srgbClr val="648DCA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 states with simi</a:t>
                </a:r>
                <a:r>
                  <a:rPr lang="en-US" dirty="0">
                    <a:solidFill>
                      <a:srgbClr val="648DCA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lar magnetic rigidity, comparison to Carola+ (1971) </a:t>
                </a:r>
                <a:r>
                  <a:rPr lang="en-FR" baseline="30000" dirty="0">
                    <a:solidFill>
                      <a:srgbClr val="648DCA"/>
                    </a:solidFill>
                  </a:rPr>
                  <a:t>27</a:t>
                </a:r>
                <a:r>
                  <a:rPr lang="en-FR" dirty="0">
                    <a:solidFill>
                      <a:srgbClr val="648DCA"/>
                    </a:solidFill>
                  </a:rPr>
                  <a:t>Al(</a:t>
                </a:r>
                <a14:m>
                  <m:oMath xmlns:m="http://schemas.openxmlformats.org/officeDocument/2006/math">
                    <m:r>
                      <a:rPr lang="en-FR" i="1" dirty="0" smtClean="0">
                        <a:solidFill>
                          <a:srgbClr val="648DCA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FR" i="1" dirty="0" smtClean="0">
                        <a:solidFill>
                          <a:srgbClr val="648DCA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FR" i="1" dirty="0" smtClean="0">
                        <a:solidFill>
                          <a:srgbClr val="648DCA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FR" dirty="0">
                    <a:solidFill>
                      <a:srgbClr val="648DCA"/>
                    </a:solidFill>
                  </a:rPr>
                  <a:t>)</a:t>
                </a:r>
                <a:r>
                  <a:rPr lang="en-FR" baseline="30000" dirty="0">
                    <a:solidFill>
                      <a:srgbClr val="648DCA"/>
                    </a:solidFill>
                  </a:rPr>
                  <a:t>28</a:t>
                </a:r>
                <a:r>
                  <a:rPr lang="en-FR" dirty="0">
                    <a:solidFill>
                      <a:srgbClr val="648DCA"/>
                    </a:solidFill>
                  </a:rPr>
                  <a:t>Al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648DC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648DC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648DCA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648DCA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=12 MeV </a:t>
                </a:r>
                <a:endParaRPr lang="en-FR" dirty="0">
                  <a:solidFill>
                    <a:srgbClr val="648DCA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379A164-AB2A-E7D1-AEAD-2B4150621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502118" y="7058844"/>
                <a:ext cx="6310858" cy="493113"/>
              </a:xfrm>
              <a:prstGeom prst="rect">
                <a:avLst/>
              </a:prstGeom>
              <a:blipFill>
                <a:blip r:embed="rId7"/>
                <a:stretch>
                  <a:fillRect t="-2500" r="-201" b="-175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31C0119-BF33-8DED-71E3-4B530936193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4728134"/>
                  </p:ext>
                </p:extLst>
              </p:nvPr>
            </p:nvGraphicFramePr>
            <p:xfrm>
              <a:off x="6393310" y="3967046"/>
              <a:ext cx="5712708" cy="239649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998855">
                      <a:extLst>
                        <a:ext uri="{9D8B030D-6E8A-4147-A177-3AD203B41FA5}">
                          <a16:colId xmlns:a16="http://schemas.microsoft.com/office/drawing/2014/main" val="3062280004"/>
                        </a:ext>
                      </a:extLst>
                    </a:gridCol>
                    <a:gridCol w="355346">
                      <a:extLst>
                        <a:ext uri="{9D8B030D-6E8A-4147-A177-3AD203B41FA5}">
                          <a16:colId xmlns:a16="http://schemas.microsoft.com/office/drawing/2014/main" val="3445663863"/>
                        </a:ext>
                      </a:extLst>
                    </a:gridCol>
                    <a:gridCol w="452755">
                      <a:extLst>
                        <a:ext uri="{9D8B030D-6E8A-4147-A177-3AD203B41FA5}">
                          <a16:colId xmlns:a16="http://schemas.microsoft.com/office/drawing/2014/main" val="3355919455"/>
                        </a:ext>
                      </a:extLst>
                    </a:gridCol>
                    <a:gridCol w="908650">
                      <a:extLst>
                        <a:ext uri="{9D8B030D-6E8A-4147-A177-3AD203B41FA5}">
                          <a16:colId xmlns:a16="http://schemas.microsoft.com/office/drawing/2014/main" val="4044154966"/>
                        </a:ext>
                      </a:extLst>
                    </a:gridCol>
                    <a:gridCol w="844952">
                      <a:extLst>
                        <a:ext uri="{9D8B030D-6E8A-4147-A177-3AD203B41FA5}">
                          <a16:colId xmlns:a16="http://schemas.microsoft.com/office/drawing/2014/main" val="1520470309"/>
                        </a:ext>
                      </a:extLst>
                    </a:gridCol>
                    <a:gridCol w="585795">
                      <a:extLst>
                        <a:ext uri="{9D8B030D-6E8A-4147-A177-3AD203B41FA5}">
                          <a16:colId xmlns:a16="http://schemas.microsoft.com/office/drawing/2014/main" val="3378592466"/>
                        </a:ext>
                      </a:extLst>
                    </a:gridCol>
                    <a:gridCol w="996125">
                      <a:extLst>
                        <a:ext uri="{9D8B030D-6E8A-4147-A177-3AD203B41FA5}">
                          <a16:colId xmlns:a16="http://schemas.microsoft.com/office/drawing/2014/main" val="4218468927"/>
                        </a:ext>
                      </a:extLst>
                    </a:gridCol>
                    <a:gridCol w="570230">
                      <a:extLst>
                        <a:ext uri="{9D8B030D-6E8A-4147-A177-3AD203B41FA5}">
                          <a16:colId xmlns:a16="http://schemas.microsoft.com/office/drawing/2014/main" val="321523552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b>
                              </m:sSub>
                            </m:oMath>
                          </a14:m>
                          <a:r>
                            <a:rPr lang="en-FR" sz="1100" dirty="0"/>
                            <a:t> (keV)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1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100" b="1" i="1" dirty="0" smtClean="0">
                                        <a:latin typeface="Cambria Math" panose="02040503050406030204" pitchFamily="18" charset="0"/>
                                      </a:rPr>
                                      <m:t>𝑱</m:t>
                                    </m:r>
                                  </m:e>
                                  <m:sup>
                                    <m:r>
                                      <a:rPr lang="en-US" sz="1100" b="1" i="1" dirty="0" smtClean="0">
                                        <a:latin typeface="Cambria Math" panose="02040503050406030204" pitchFamily="18" charset="0"/>
                                      </a:rPr>
                                      <m:t>𝝅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FR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100" b="1" i="1" dirty="0" smtClean="0"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oMath>
                            </m:oMathPara>
                          </a14:m>
                          <a:endParaRPr lang="en-FR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US" sz="1100" b="1" dirty="0"/>
                            <a:t>This work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p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oMath>
                          </a14:m>
                          <a:endParaRPr lang="en-FR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b="1" dirty="0"/>
                            <a:t>Carola+*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p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oMath>
                          </a14:m>
                          <a:endParaRPr lang="en-FR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/>
                            <a:t>Ratio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/>
                            <a:t>Chen+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p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sz="1100" b="1" i="1" dirty="0" smtClean="0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oMath>
                          </a14:m>
                          <a:endParaRPr lang="en-FR" sz="11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/>
                            <a:t>Ratio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52993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2656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0.34(2)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0.40(2)*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0.88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0.99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047166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2486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0, 2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0.01(1), 0.06(1)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0.01, 0.08*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0.72, 0.73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0.02, 0.07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0.5, 0.86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09849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2272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0.33(2)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b="0" i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0.36*</a:t>
                          </a:r>
                          <a:endParaRPr lang="en-FR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0.92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0.25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1.28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526573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2201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aseline="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0.42(3)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0.46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0.90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512476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</a:rPr>
                            <a:t>5.292 (</a:t>
                          </a:r>
                          <a:r>
                            <a:rPr lang="en-FR" sz="1100" baseline="30000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</a:rPr>
                            <a:t>26</a:t>
                          </a:r>
                          <a:r>
                            <a:rPr lang="en-FR" sz="1100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</a:rPr>
                            <a:t>Mg)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aseline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0.35(4)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0.27(4)* (Burlein+)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1.27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7742419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31C0119-BF33-8DED-71E3-4B530936193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4728134"/>
                  </p:ext>
                </p:extLst>
              </p:nvPr>
            </p:nvGraphicFramePr>
            <p:xfrm>
              <a:off x="6393310" y="3967046"/>
              <a:ext cx="5712708" cy="239649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998855">
                      <a:extLst>
                        <a:ext uri="{9D8B030D-6E8A-4147-A177-3AD203B41FA5}">
                          <a16:colId xmlns:a16="http://schemas.microsoft.com/office/drawing/2014/main" val="3062280004"/>
                        </a:ext>
                      </a:extLst>
                    </a:gridCol>
                    <a:gridCol w="355346">
                      <a:extLst>
                        <a:ext uri="{9D8B030D-6E8A-4147-A177-3AD203B41FA5}">
                          <a16:colId xmlns:a16="http://schemas.microsoft.com/office/drawing/2014/main" val="3445663863"/>
                        </a:ext>
                      </a:extLst>
                    </a:gridCol>
                    <a:gridCol w="452755">
                      <a:extLst>
                        <a:ext uri="{9D8B030D-6E8A-4147-A177-3AD203B41FA5}">
                          <a16:colId xmlns:a16="http://schemas.microsoft.com/office/drawing/2014/main" val="3355919455"/>
                        </a:ext>
                      </a:extLst>
                    </a:gridCol>
                    <a:gridCol w="908650">
                      <a:extLst>
                        <a:ext uri="{9D8B030D-6E8A-4147-A177-3AD203B41FA5}">
                          <a16:colId xmlns:a16="http://schemas.microsoft.com/office/drawing/2014/main" val="4044154966"/>
                        </a:ext>
                      </a:extLst>
                    </a:gridCol>
                    <a:gridCol w="844952">
                      <a:extLst>
                        <a:ext uri="{9D8B030D-6E8A-4147-A177-3AD203B41FA5}">
                          <a16:colId xmlns:a16="http://schemas.microsoft.com/office/drawing/2014/main" val="1520470309"/>
                        </a:ext>
                      </a:extLst>
                    </a:gridCol>
                    <a:gridCol w="585795">
                      <a:extLst>
                        <a:ext uri="{9D8B030D-6E8A-4147-A177-3AD203B41FA5}">
                          <a16:colId xmlns:a16="http://schemas.microsoft.com/office/drawing/2014/main" val="3378592466"/>
                        </a:ext>
                      </a:extLst>
                    </a:gridCol>
                    <a:gridCol w="996125">
                      <a:extLst>
                        <a:ext uri="{9D8B030D-6E8A-4147-A177-3AD203B41FA5}">
                          <a16:colId xmlns:a16="http://schemas.microsoft.com/office/drawing/2014/main" val="4218468927"/>
                        </a:ext>
                      </a:extLst>
                    </a:gridCol>
                    <a:gridCol w="570230">
                      <a:extLst>
                        <a:ext uri="{9D8B030D-6E8A-4147-A177-3AD203B41FA5}">
                          <a16:colId xmlns:a16="http://schemas.microsoft.com/office/drawing/2014/main" val="3215235529"/>
                        </a:ext>
                      </a:extLst>
                    </a:gridCol>
                  </a:tblGrid>
                  <a:tr h="430530"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266" t="-2941" r="-473418" b="-46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85714" t="-2941" r="-1235714" b="-46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00000" t="-2941" r="-861111" b="-46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02817" t="-2941" r="-336620" b="-46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20896" t="-2941" r="-256716" b="-46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/>
                            <a:t>Ratio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415190" t="-2941" r="-59494" b="-46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/>
                            <a:t>Ratio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52993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2656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0.34(2)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0.40(2)*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0.88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0.99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0471666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2486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0, 2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0.01(1), 0.06(1)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0.01, 0.08*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0.72, 0.73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0.02, 0.07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0.5, 0.86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09849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2272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0.33(2)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100" b="0" i="0" dirty="0">
                              <a:solidFill>
                                <a:schemeClr val="tx1"/>
                              </a:solidFill>
                              <a:latin typeface="+mj-lt"/>
                            </a:rPr>
                            <a:t>0.36*</a:t>
                          </a:r>
                          <a:endParaRPr lang="en-FR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0.92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0.25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1.28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526573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2201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aseline="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0.42(3)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0.46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0.90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5124767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</a:rPr>
                            <a:t>5.292 (</a:t>
                          </a:r>
                          <a:r>
                            <a:rPr lang="en-FR" sz="1100" baseline="30000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</a:rPr>
                            <a:t>26</a:t>
                          </a:r>
                          <a:r>
                            <a:rPr lang="en-FR" sz="1100" dirty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</a:rPr>
                            <a:t>Mg)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aseline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en-FR" sz="1100" baseline="30000" dirty="0">
                              <a:solidFill>
                                <a:schemeClr val="tx1"/>
                              </a:solidFill>
                            </a:rPr>
                            <a:t>+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0.35(4)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0.27(4)* (Burlein+)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b="1" dirty="0">
                              <a:solidFill>
                                <a:schemeClr val="tx1"/>
                              </a:solidFill>
                            </a:rPr>
                            <a:t>1.27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100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7742419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4642D84-62A5-CE12-CAF1-B42727FB7EBE}"/>
              </a:ext>
            </a:extLst>
          </p:cNvPr>
          <p:cNvSpPr txBox="1"/>
          <p:nvPr/>
        </p:nvSpPr>
        <p:spPr bwMode="auto">
          <a:xfrm>
            <a:off x="447297" y="6256794"/>
            <a:ext cx="5648703" cy="32689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Focal-plane spectra for </a:t>
            </a:r>
            <a:r>
              <a:rPr lang="en-US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MgO+Al, Al, and C targets with calculated B</a:t>
            </a:r>
            <a:r>
              <a:rPr lang="el-GR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endParaRPr lang="en-FR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237F8C1-C719-6154-8184-5D777084E5E3}"/>
              </a:ext>
            </a:extLst>
          </p:cNvPr>
          <p:cNvCxnSpPr>
            <a:cxnSpLocks/>
          </p:cNvCxnSpPr>
          <p:nvPr/>
        </p:nvCxnSpPr>
        <p:spPr>
          <a:xfrm>
            <a:off x="1653311" y="3873548"/>
            <a:ext cx="23824" cy="1519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463E3A1-194E-8B17-408D-D8C620C53892}"/>
              </a:ext>
            </a:extLst>
          </p:cNvPr>
          <p:cNvCxnSpPr>
            <a:cxnSpLocks/>
          </p:cNvCxnSpPr>
          <p:nvPr/>
        </p:nvCxnSpPr>
        <p:spPr>
          <a:xfrm flipH="1">
            <a:off x="2768137" y="3691011"/>
            <a:ext cx="760632" cy="2175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EF33490-C7F8-3154-D2DB-47BC0C205590}"/>
              </a:ext>
            </a:extLst>
          </p:cNvPr>
          <p:cNvCxnSpPr>
            <a:cxnSpLocks/>
          </p:cNvCxnSpPr>
          <p:nvPr/>
        </p:nvCxnSpPr>
        <p:spPr>
          <a:xfrm flipH="1">
            <a:off x="3974123" y="3639464"/>
            <a:ext cx="2397002" cy="1874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4CBF974-33AC-1E49-EB1D-360CD3277530}"/>
              </a:ext>
            </a:extLst>
          </p:cNvPr>
          <p:cNvSpPr txBox="1"/>
          <p:nvPr/>
        </p:nvSpPr>
        <p:spPr>
          <a:xfrm>
            <a:off x="7004819" y="426912"/>
            <a:ext cx="53676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Calculations: TWOFNR (ADWA) with KDUQ potentials, finite-range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Comparisons with Carola+ 1971 (</a:t>
            </a:r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Ap(d,p)) and Burlein+ 1984 (</a:t>
            </a:r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Mg(d,p))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48EDE3-47D7-2209-1BC7-A8AAD67B2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000"/>
            <a:ext cx="6561221" cy="1325563"/>
          </a:xfrm>
        </p:spPr>
        <p:txBody>
          <a:bodyPr/>
          <a:lstStyle/>
          <a:p>
            <a:r>
              <a:rPr lang="en-FR" dirty="0"/>
              <a:t>Verifying methodology with </a:t>
            </a:r>
            <a:r>
              <a:rPr lang="en-FR" baseline="30000" dirty="0"/>
              <a:t>28</a:t>
            </a:r>
            <a:r>
              <a:rPr lang="en-FR" dirty="0"/>
              <a:t>Al and other </a:t>
            </a:r>
            <a:r>
              <a:rPr lang="en-FR" baseline="30000" dirty="0"/>
              <a:t>26</a:t>
            </a:r>
            <a:r>
              <a:rPr lang="en-FR" dirty="0"/>
              <a:t>Mg states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99EBDD-F80E-479C-7D3E-608CA30701F3}"/>
              </a:ext>
            </a:extLst>
          </p:cNvPr>
          <p:cNvSpPr txBox="1"/>
          <p:nvPr/>
        </p:nvSpPr>
        <p:spPr>
          <a:xfrm>
            <a:off x="8751109" y="6303145"/>
            <a:ext cx="3336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*reanalyzed with our TWOFNR calculations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7ACC3DD-B080-70B2-E9B6-0DCD9F007569}"/>
              </a:ext>
            </a:extLst>
          </p:cNvPr>
          <p:cNvCxnSpPr>
            <a:cxnSpLocks/>
          </p:cNvCxnSpPr>
          <p:nvPr/>
        </p:nvCxnSpPr>
        <p:spPr>
          <a:xfrm>
            <a:off x="8751109" y="1343817"/>
            <a:ext cx="0" cy="25297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62EEC08-5C5B-A083-1E76-9F3FD9F61901}"/>
              </a:ext>
            </a:extLst>
          </p:cNvPr>
          <p:cNvSpPr txBox="1"/>
          <p:nvPr/>
        </p:nvSpPr>
        <p:spPr>
          <a:xfrm>
            <a:off x="7598359" y="1205529"/>
            <a:ext cx="1063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Al(d,p)</a:t>
            </a:r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6AA9F8-4D72-2341-7861-41B1805A6EFD}"/>
              </a:ext>
            </a:extLst>
          </p:cNvPr>
          <p:cNvSpPr txBox="1"/>
          <p:nvPr/>
        </p:nvSpPr>
        <p:spPr>
          <a:xfrm>
            <a:off x="8949115" y="1197786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Mg</a:t>
            </a:r>
          </a:p>
        </p:txBody>
      </p:sp>
      <p:sp>
        <p:nvSpPr>
          <p:cNvPr id="47" name="Pentagon 46">
            <a:extLst>
              <a:ext uri="{FF2B5EF4-FFF2-40B4-BE49-F238E27FC236}">
                <a16:creationId xmlns:a16="http://schemas.microsoft.com/office/drawing/2014/main" id="{212C8868-8305-4431-CB65-CE8FE86966F1}"/>
              </a:ext>
            </a:extLst>
          </p:cNvPr>
          <p:cNvSpPr/>
          <p:nvPr/>
        </p:nvSpPr>
        <p:spPr>
          <a:xfrm>
            <a:off x="1705927" y="6581932"/>
            <a:ext cx="1439429" cy="292245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  <p:sp>
        <p:nvSpPr>
          <p:cNvPr id="48" name="Chevron 47">
            <a:extLst>
              <a:ext uri="{FF2B5EF4-FFF2-40B4-BE49-F238E27FC236}">
                <a16:creationId xmlns:a16="http://schemas.microsoft.com/office/drawing/2014/main" id="{E5220500-79CF-CEF9-89C4-675B44D16DF4}"/>
              </a:ext>
            </a:extLst>
          </p:cNvPr>
          <p:cNvSpPr/>
          <p:nvPr/>
        </p:nvSpPr>
        <p:spPr>
          <a:xfrm>
            <a:off x="4122058" y="6581930"/>
            <a:ext cx="2029360" cy="292247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Mg@ALTO</a:t>
            </a:r>
          </a:p>
        </p:txBody>
      </p:sp>
      <p:sp>
        <p:nvSpPr>
          <p:cNvPr id="49" name="Chevron 48">
            <a:extLst>
              <a:ext uri="{FF2B5EF4-FFF2-40B4-BE49-F238E27FC236}">
                <a16:creationId xmlns:a16="http://schemas.microsoft.com/office/drawing/2014/main" id="{50002160-AE0A-BFF1-AB40-947A29B1EB39}"/>
              </a:ext>
            </a:extLst>
          </p:cNvPr>
          <p:cNvSpPr/>
          <p:nvPr/>
        </p:nvSpPr>
        <p:spPr>
          <a:xfrm>
            <a:off x="5767754" y="6581930"/>
            <a:ext cx="1656031" cy="29224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sp>
        <p:nvSpPr>
          <p:cNvPr id="50" name="Chevron 49">
            <a:extLst>
              <a:ext uri="{FF2B5EF4-FFF2-40B4-BE49-F238E27FC236}">
                <a16:creationId xmlns:a16="http://schemas.microsoft.com/office/drawing/2014/main" id="{13DE7D80-A3B3-2162-BA3D-E5E37035767E}"/>
              </a:ext>
            </a:extLst>
          </p:cNvPr>
          <p:cNvSpPr/>
          <p:nvPr/>
        </p:nvSpPr>
        <p:spPr>
          <a:xfrm>
            <a:off x="2992878" y="6581932"/>
            <a:ext cx="1439430" cy="292246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  <p:extLst>
      <p:ext uri="{BB962C8B-B14F-4D97-AF65-F5344CB8AC3E}">
        <p14:creationId xmlns:p14="http://schemas.microsoft.com/office/powerpoint/2010/main" val="66918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8465F4F-3DDF-C04D-FADD-FC778482526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440000"/>
                <a:ext cx="7037070" cy="4351200"/>
              </a:xfrm>
            </p:spPr>
            <p:txBody>
              <a:bodyPr/>
              <a:lstStyle/>
              <a:p>
                <a:r>
                  <a:rPr lang="en-FR" dirty="0"/>
                  <a:t>Clear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/>
                  <a:t>=2+3 contributions in 5716 (4</a:t>
                </a:r>
                <a:r>
                  <a:rPr lang="en-FR" baseline="30000" dirty="0"/>
                  <a:t>+</a:t>
                </a:r>
                <a:r>
                  <a:rPr lang="en-FR" dirty="0"/>
                  <a:t>) – 5710 (1</a:t>
                </a:r>
                <a:r>
                  <a:rPr lang="en-FR" baseline="30000" dirty="0"/>
                  <a:t>-</a:t>
                </a:r>
                <a:r>
                  <a:rPr lang="en-FR" dirty="0"/>
                  <a:t> ?) keV component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/>
                  <a:t>=1 contribution not favored</a:t>
                </a:r>
              </a:p>
              <a:p>
                <a:endParaRPr lang="en-FR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8465F4F-3DDF-C04D-FADD-FC77848252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440000"/>
                <a:ext cx="7037070" cy="43512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8108EE1-9CFD-7CC5-B4D5-CADDA0500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009" y="498130"/>
            <a:ext cx="3959199" cy="282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09EA55-E3ED-EB85-8AC2-9F029DFA73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946" r="170"/>
          <a:stretch/>
        </p:blipFill>
        <p:spPr>
          <a:xfrm>
            <a:off x="751362" y="3326130"/>
            <a:ext cx="10163495" cy="30291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547A3DF-B681-6E7E-DB98-2EC87D0B20A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FR" dirty="0"/>
                  <a:t>Odd-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/>
                  <a:t> character in the </a:t>
                </a:r>
                <a:r>
                  <a:rPr lang="en-FR" baseline="30000" dirty="0"/>
                  <a:t>26</a:t>
                </a:r>
                <a:r>
                  <a:rPr lang="en-FR" dirty="0"/>
                  <a:t>Mg triplet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547A3DF-B681-6E7E-DB98-2EC87D0B20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6"/>
                <a:stretch>
                  <a:fillRect l="-2171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43BB986D-C34E-0DCE-8895-D1D9443FABE7}"/>
              </a:ext>
            </a:extLst>
          </p:cNvPr>
          <p:cNvGrpSpPr>
            <a:grpSpLocks noChangeAspect="1"/>
          </p:cNvGrpSpPr>
          <p:nvPr/>
        </p:nvGrpSpPr>
        <p:grpSpPr>
          <a:xfrm>
            <a:off x="1277143" y="3391693"/>
            <a:ext cx="2783250" cy="2783250"/>
            <a:chOff x="1881426" y="4062992"/>
            <a:chExt cx="1440000" cy="1440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05C26CD-5FD6-DFAB-3E83-92F76739F1F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881426" y="4062992"/>
              <a:ext cx="1440000" cy="1440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676CE6C-5F25-7989-D7FE-42D7264E9F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81426" y="4062992"/>
              <a:ext cx="1440000" cy="1440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C54E6A-9362-4F08-5138-FDC08DAAB074}"/>
                  </a:ext>
                </a:extLst>
              </p:cNvPr>
              <p:cNvSpPr txBox="1"/>
              <p:nvPr/>
            </p:nvSpPr>
            <p:spPr bwMode="auto">
              <a:xfrm>
                <a:off x="3008757" y="6267707"/>
                <a:ext cx="5648703" cy="32689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no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5710/5716-keV doublet fits to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=1+2,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=2+3,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ℓ</m:t>
                    </m:r>
                  </m:oMath>
                </a14:m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=1+2+3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C54E6A-9362-4F08-5138-FDC08DAAB0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8757" y="6267707"/>
                <a:ext cx="5648703" cy="326897"/>
              </a:xfrm>
              <a:prstGeom prst="rect">
                <a:avLst/>
              </a:prstGeom>
              <a:blipFill>
                <a:blip r:embed="rId7"/>
                <a:stretch>
                  <a:fillRect t="-3704" b="-11111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Pentagon 17">
            <a:extLst>
              <a:ext uri="{FF2B5EF4-FFF2-40B4-BE49-F238E27FC236}">
                <a16:creationId xmlns:a16="http://schemas.microsoft.com/office/drawing/2014/main" id="{33D3E2DD-BA2F-FC9E-1ECC-5B5EA202062B}"/>
              </a:ext>
            </a:extLst>
          </p:cNvPr>
          <p:cNvSpPr/>
          <p:nvPr/>
        </p:nvSpPr>
        <p:spPr>
          <a:xfrm>
            <a:off x="1705927" y="6581932"/>
            <a:ext cx="1439429" cy="292245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86CAAF93-BCAA-96AE-60F8-2BAFC4EB6017}"/>
              </a:ext>
            </a:extLst>
          </p:cNvPr>
          <p:cNvSpPr/>
          <p:nvPr/>
        </p:nvSpPr>
        <p:spPr>
          <a:xfrm>
            <a:off x="4122058" y="6581930"/>
            <a:ext cx="2029360" cy="292247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Mg@ALTO</a:t>
            </a: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F4C2EFE7-EE32-9C33-7AF8-FA0796710A36}"/>
              </a:ext>
            </a:extLst>
          </p:cNvPr>
          <p:cNvSpPr/>
          <p:nvPr/>
        </p:nvSpPr>
        <p:spPr>
          <a:xfrm>
            <a:off x="5767754" y="6581930"/>
            <a:ext cx="1656031" cy="29224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sp>
        <p:nvSpPr>
          <p:cNvPr id="21" name="Chevron 20">
            <a:extLst>
              <a:ext uri="{FF2B5EF4-FFF2-40B4-BE49-F238E27FC236}">
                <a16:creationId xmlns:a16="http://schemas.microsoft.com/office/drawing/2014/main" id="{B9C0DABE-210A-7CAB-97C4-B4294F355F65}"/>
              </a:ext>
            </a:extLst>
          </p:cNvPr>
          <p:cNvSpPr/>
          <p:nvPr/>
        </p:nvSpPr>
        <p:spPr>
          <a:xfrm>
            <a:off x="2992878" y="6581932"/>
            <a:ext cx="1439430" cy="292246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  <p:extLst>
      <p:ext uri="{BB962C8B-B14F-4D97-AF65-F5344CB8AC3E}">
        <p14:creationId xmlns:p14="http://schemas.microsoft.com/office/powerpoint/2010/main" val="3221205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D1B8B-67BE-8B71-F42C-D5ED3D676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2891E1-0989-948F-FB82-F52D13623E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738" y="1523894"/>
            <a:ext cx="5988262" cy="4668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3713FFD-9A1E-D109-9B89-88E9C4D0384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80000"/>
                <a:ext cx="9768840" cy="1325563"/>
              </a:xfrm>
            </p:spPr>
            <p:txBody>
              <a:bodyPr/>
              <a:lstStyle/>
              <a:p>
                <a:r>
                  <a:rPr lang="en-US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5676-keV (1</a:t>
                </a:r>
                <a:r>
                  <a:rPr lang="en-US" sz="36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US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 resonance strength from its mirror state,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𝐸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FR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FR" sz="36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FR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Mg) = 5691 keV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3713FFD-9A1E-D109-9B89-88E9C4D038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80000"/>
                <a:ext cx="9768840" cy="1325563"/>
              </a:xfrm>
              <a:blipFill>
                <a:blip r:embed="rId4"/>
                <a:stretch>
                  <a:fillRect l="-1948" t="-2857" b="-7619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7BE7943-30ED-03EE-D645-914F44220CA0}"/>
              </a:ext>
            </a:extLst>
          </p:cNvPr>
          <p:cNvSpPr txBox="1"/>
          <p:nvPr/>
        </p:nvSpPr>
        <p:spPr bwMode="auto">
          <a:xfrm>
            <a:off x="235730" y="6069379"/>
            <a:ext cx="6014720" cy="493113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Differential cross-section measurement for 5691-keV (1</a:t>
            </a:r>
            <a:r>
              <a:rPr lang="en-US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state of </a:t>
            </a:r>
            <a:r>
              <a:rPr lang="en-US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Mg, fit with ADWA calculations performed with TWOFNR</a:t>
            </a:r>
            <a:endParaRPr lang="en-FR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6" name="Picture 2" descr="Space ALTO – Plateforme ALTO – Accélérateur Linéaire et Tandem à Orsay">
            <a:extLst>
              <a:ext uri="{FF2B5EF4-FFF2-40B4-BE49-F238E27FC236}">
                <a16:creationId xmlns:a16="http://schemas.microsoft.com/office/drawing/2014/main" id="{FD3CF369-9065-2665-198C-F1DF22008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9" t="6926" r="1821" b="5477"/>
          <a:stretch/>
        </p:blipFill>
        <p:spPr bwMode="auto">
          <a:xfrm>
            <a:off x="10838676" y="165951"/>
            <a:ext cx="1351510" cy="122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74BDA50-B77C-DC03-8D09-F6112F3A86E9}"/>
                  </a:ext>
                </a:extLst>
              </p:cNvPr>
              <p:cNvSpPr txBox="1"/>
              <p:nvPr/>
            </p:nvSpPr>
            <p:spPr>
              <a:xfrm>
                <a:off x="1094466" y="1574823"/>
                <a:ext cx="2277931" cy="558807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exp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𝐶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ADWA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</m:oMath>
                  </m:oMathPara>
                </a14:m>
                <a:endParaRPr lang="en-F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74BDA50-B77C-DC03-8D09-F6112F3A8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466" y="1574823"/>
                <a:ext cx="2277931" cy="5588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F049357B-04D8-37F1-D8DD-4FE01143CA73}"/>
              </a:ext>
            </a:extLst>
          </p:cNvPr>
          <p:cNvSpPr txBox="1"/>
          <p:nvPr/>
        </p:nvSpPr>
        <p:spPr>
          <a:xfrm rot="1444346">
            <a:off x="1142260" y="3130790"/>
            <a:ext cx="4460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4800" dirty="0">
                <a:solidFill>
                  <a:srgbClr val="000000">
                    <a:alpha val="1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PRELIMINARY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 Placeholder 2">
                <a:extLst>
                  <a:ext uri="{FF2B5EF4-FFF2-40B4-BE49-F238E27FC236}">
                    <a16:creationId xmlns:a16="http://schemas.microsoft.com/office/drawing/2014/main" id="{A462BF4F-4EDE-F94C-42A5-0BF62FA9B20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485660" y="3878036"/>
                <a:ext cx="4988082" cy="1914537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US" sz="2000" dirty="0"/>
                  <a:t>Better-matched for direct component than Hamill+,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12 MeV vs. 8 MeV</a:t>
                </a:r>
              </a:p>
              <a:p>
                <a:pPr marL="114300" indent="0">
                  <a:buNone/>
                </a:pPr>
                <a:endParaRPr lang="en-US" sz="2000" dirty="0"/>
              </a:p>
              <a:p>
                <a:pPr marL="114300" indent="0">
                  <a:buNone/>
                </a:pPr>
                <a:r>
                  <a:rPr lang="en-US" sz="2000" dirty="0"/>
                  <a:t>In between strengths from </a:t>
                </a:r>
                <a:r>
                  <a:rPr lang="en-FR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Yasue+ 1990 and Hamill+ 2020</a:t>
                </a:r>
              </a:p>
              <a:p>
                <a:pPr marL="114300" indent="0">
                  <a:buNone/>
                </a:pPr>
                <a:endParaRPr lang="en-F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4" name="Text Placeholder 2">
                <a:extLst>
                  <a:ext uri="{FF2B5EF4-FFF2-40B4-BE49-F238E27FC236}">
                    <a16:creationId xmlns:a16="http://schemas.microsoft.com/office/drawing/2014/main" id="{A462BF4F-4EDE-F94C-42A5-0BF62FA9B2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485660" y="3878036"/>
                <a:ext cx="4988082" cy="1914537"/>
              </a:xfrm>
              <a:blipFill>
                <a:blip r:embed="rId7"/>
                <a:stretch>
                  <a:fillRect b="-19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hevron 6">
            <a:extLst>
              <a:ext uri="{FF2B5EF4-FFF2-40B4-BE49-F238E27FC236}">
                <a16:creationId xmlns:a16="http://schemas.microsoft.com/office/drawing/2014/main" id="{8BA2B33F-B9A2-8C96-E097-33ECE8E51DF8}"/>
              </a:ext>
            </a:extLst>
          </p:cNvPr>
          <p:cNvSpPr/>
          <p:nvPr/>
        </p:nvSpPr>
        <p:spPr>
          <a:xfrm>
            <a:off x="4122058" y="6566400"/>
            <a:ext cx="2029360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Mg@ALTO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1500A0A-5B2F-C74D-8E5B-54149C389D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7947728"/>
                  </p:ext>
                </p:extLst>
              </p:nvPr>
            </p:nvGraphicFramePr>
            <p:xfrm>
              <a:off x="6088433" y="1792725"/>
              <a:ext cx="5995829" cy="1569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11693">
                      <a:extLst>
                        <a:ext uri="{9D8B030D-6E8A-4147-A177-3AD203B41FA5}">
                          <a16:colId xmlns:a16="http://schemas.microsoft.com/office/drawing/2014/main" val="3062280004"/>
                        </a:ext>
                      </a:extLst>
                    </a:gridCol>
                    <a:gridCol w="1012635">
                      <a:extLst>
                        <a:ext uri="{9D8B030D-6E8A-4147-A177-3AD203B41FA5}">
                          <a16:colId xmlns:a16="http://schemas.microsoft.com/office/drawing/2014/main" val="3445663863"/>
                        </a:ext>
                      </a:extLst>
                    </a:gridCol>
                    <a:gridCol w="1012635">
                      <a:extLst>
                        <a:ext uri="{9D8B030D-6E8A-4147-A177-3AD203B41FA5}">
                          <a16:colId xmlns:a16="http://schemas.microsoft.com/office/drawing/2014/main" val="3355919455"/>
                        </a:ext>
                      </a:extLst>
                    </a:gridCol>
                    <a:gridCol w="1012635">
                      <a:extLst>
                        <a:ext uri="{9D8B030D-6E8A-4147-A177-3AD203B41FA5}">
                          <a16:colId xmlns:a16="http://schemas.microsoft.com/office/drawing/2014/main" val="1520470309"/>
                        </a:ext>
                      </a:extLst>
                    </a:gridCol>
                    <a:gridCol w="846231">
                      <a:extLst>
                        <a:ext uri="{9D8B030D-6E8A-4147-A177-3AD203B41FA5}">
                          <a16:colId xmlns:a16="http://schemas.microsoft.com/office/drawing/2014/main" val="230490896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200" dirty="0"/>
                            <a:t>Exp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2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1" i="1" dirty="0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p>
                                    <m:r>
                                      <a:rPr lang="en-US" sz="1200" b="1" i="1" dirty="0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US" sz="12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1" i="1" dirty="0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sz="1200" b="1" i="1" dirty="0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FR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1" i="0" smtClean="0">
                                      <a:latin typeface="Cambria Math" panose="02040503050406030204" pitchFamily="18" charset="0"/>
                                    </a:rPr>
                                    <m:t>𝚪</m:t>
                                  </m:r>
                                </m:e>
                                <m:sub>
                                  <m:r>
                                    <a:rPr lang="en-US" sz="1200" b="1" i="0" smtClean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sub>
                              </m:sSub>
                            </m:oMath>
                          </a14:m>
                          <a:r>
                            <a:rPr lang="en-FR" sz="1200" dirty="0"/>
                            <a:t> (meV)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</a:rPr>
                                <m:t>𝝎𝜸</m:t>
                              </m:r>
                            </m:oMath>
                          </a14:m>
                          <a:r>
                            <a:rPr lang="en-FR" sz="1200" dirty="0"/>
                            <a:t> (meV)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200" dirty="0"/>
                            <a:t>Ratio /Hamill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52993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FR" sz="1200" dirty="0">
                              <a:solidFill>
                                <a:srgbClr val="2CA02C"/>
                              </a:solidFill>
                            </a:rPr>
                            <a:t>Yasue+ (</a:t>
                          </a:r>
                          <a:r>
                            <a:rPr lang="en-FR" sz="1200" baseline="30000" dirty="0">
                              <a:solidFill>
                                <a:srgbClr val="2CA02C"/>
                              </a:solidFill>
                            </a:rPr>
                            <a:t>4</a:t>
                          </a:r>
                          <a:r>
                            <a:rPr lang="en-FR" sz="1200" dirty="0">
                              <a:solidFill>
                                <a:srgbClr val="2CA02C"/>
                              </a:solidFill>
                            </a:rPr>
                            <a:t>He,</a:t>
                          </a:r>
                          <a:r>
                            <a:rPr lang="en-FR" sz="1200" baseline="30000" dirty="0">
                              <a:solidFill>
                                <a:srgbClr val="2CA02C"/>
                              </a:solidFill>
                            </a:rPr>
                            <a:t>3</a:t>
                          </a:r>
                          <a:r>
                            <a:rPr lang="en-FR" sz="1200" dirty="0">
                              <a:solidFill>
                                <a:srgbClr val="2CA02C"/>
                              </a:solidFill>
                            </a:rPr>
                            <a:t>He)@50 MeV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FR" sz="1200" i="1" dirty="0" smtClean="0">
                                    <a:solidFill>
                                      <a:srgbClr val="2CA02C"/>
                                    </a:solidFill>
                                    <a:latin typeface="Cambria Math" panose="02040503050406030204" pitchFamily="18" charset="0"/>
                                  </a:rPr>
                                  <m:t>0.20(4)</m:t>
                                </m:r>
                              </m:oMath>
                            </m:oMathPara>
                          </a14:m>
                          <a:endParaRPr lang="en-FR" sz="1200" dirty="0">
                            <a:solidFill>
                              <a:srgbClr val="2CA02C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dirty="0" smtClean="0">
                                    <a:solidFill>
                                      <a:srgbClr val="2CA02C"/>
                                    </a:solidFill>
                                    <a:latin typeface="Cambria Math" panose="02040503050406030204" pitchFamily="18" charset="0"/>
                                  </a:rPr>
                                  <m:t>4.01×</m:t>
                                </m:r>
                                <m:sSup>
                                  <m:sSupPr>
                                    <m:ctrlPr>
                                      <a:rPr lang="en-US" sz="1200" b="0" i="1" dirty="0" smtClean="0">
                                        <a:solidFill>
                                          <a:srgbClr val="2CA02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dirty="0" smtClean="0">
                                        <a:solidFill>
                                          <a:srgbClr val="2CA02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dirty="0" smtClean="0">
                                        <a:solidFill>
                                          <a:srgbClr val="2CA02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FR" sz="1200" dirty="0">
                            <a:solidFill>
                              <a:srgbClr val="2CA02C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dirty="0" smtClean="0">
                                    <a:solidFill>
                                      <a:srgbClr val="2CA02C"/>
                                    </a:solidFill>
                                    <a:latin typeface="Cambria Math" panose="02040503050406030204" pitchFamily="18" charset="0"/>
                                  </a:rPr>
                                  <m:t>1×</m:t>
                                </m:r>
                                <m:sSup>
                                  <m:sSupPr>
                                    <m:ctrlPr>
                                      <a:rPr lang="en-US" sz="1200" b="0" i="1" dirty="0" smtClean="0">
                                        <a:solidFill>
                                          <a:srgbClr val="2CA02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dirty="0" smtClean="0">
                                        <a:solidFill>
                                          <a:srgbClr val="2CA02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dirty="0" smtClean="0">
                                        <a:solidFill>
                                          <a:srgbClr val="2CA02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FR" sz="1200" dirty="0">
                            <a:solidFill>
                              <a:srgbClr val="2CA02C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200" dirty="0">
                              <a:solidFill>
                                <a:srgbClr val="2CA02C"/>
                              </a:solidFill>
                            </a:rPr>
                            <a:t>40.1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047166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FR" sz="1200" dirty="0">
                              <a:solidFill>
                                <a:srgbClr val="648DCA"/>
                              </a:solidFill>
                            </a:rPr>
                            <a:t>Hamill+ (d,p)@8 MeV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FR" sz="1200" i="1" dirty="0" smtClean="0">
                                    <a:solidFill>
                                      <a:srgbClr val="648DCA"/>
                                    </a:solidFill>
                                    <a:latin typeface="Cambria Math" panose="02040503050406030204" pitchFamily="18" charset="0"/>
                                  </a:rPr>
                                  <m:t>&lt;5.7</m:t>
                                </m:r>
                                <m:r>
                                  <a:rPr lang="en-US" sz="1200" b="0" i="1" dirty="0" smtClean="0">
                                    <a:solidFill>
                                      <a:srgbClr val="648DCA"/>
                                    </a:solidFill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200" b="0" i="1" dirty="0" smtClean="0">
                                        <a:solidFill>
                                          <a:srgbClr val="648DCA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dirty="0" smtClean="0">
                                        <a:solidFill>
                                          <a:srgbClr val="648DCA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dirty="0" smtClean="0">
                                        <a:solidFill>
                                          <a:srgbClr val="648DCA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FR" sz="1200" dirty="0">
                            <a:solidFill>
                              <a:srgbClr val="648DCA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FR" sz="1200" i="1" dirty="0" smtClean="0">
                                    <a:solidFill>
                                      <a:srgbClr val="648DCA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1200" b="0" i="1" dirty="0" smtClean="0">
                                    <a:solidFill>
                                      <a:srgbClr val="648DCA"/>
                                    </a:solidFill>
                                    <a:latin typeface="Cambria Math" panose="02040503050406030204" pitchFamily="18" charset="0"/>
                                  </a:rPr>
                                  <m:t>1.0×</m:t>
                                </m:r>
                                <m:sSup>
                                  <m:sSupPr>
                                    <m:ctrlPr>
                                      <a:rPr lang="en-US" sz="1200" b="0" i="1" dirty="0" smtClean="0">
                                        <a:solidFill>
                                          <a:srgbClr val="648DCA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dirty="0" smtClean="0">
                                        <a:solidFill>
                                          <a:srgbClr val="648DCA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dirty="0" smtClean="0">
                                        <a:solidFill>
                                          <a:srgbClr val="648DCA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FR" sz="1200" dirty="0">
                            <a:solidFill>
                              <a:srgbClr val="648DCA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FR" sz="1200" i="1" dirty="0" smtClean="0">
                                    <a:solidFill>
                                      <a:srgbClr val="648DCA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1200" b="0" i="1" dirty="0" smtClean="0">
                                    <a:solidFill>
                                      <a:srgbClr val="648DCA"/>
                                    </a:solidFill>
                                    <a:latin typeface="Cambria Math" panose="02040503050406030204" pitchFamily="18" charset="0"/>
                                  </a:rPr>
                                  <m:t>2.5×</m:t>
                                </m:r>
                                <m:sSup>
                                  <m:sSupPr>
                                    <m:ctrlPr>
                                      <a:rPr lang="en-US" sz="1200" b="0" i="1" dirty="0" smtClean="0">
                                        <a:solidFill>
                                          <a:srgbClr val="648DCA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dirty="0" smtClean="0">
                                        <a:solidFill>
                                          <a:srgbClr val="648DCA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dirty="0" smtClean="0">
                                        <a:solidFill>
                                          <a:srgbClr val="648DCA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FR" sz="1200" dirty="0">
                            <a:solidFill>
                              <a:srgbClr val="648DCA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200" dirty="0">
                              <a:solidFill>
                                <a:srgbClr val="648DCA"/>
                              </a:solidFill>
                            </a:rPr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09849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FR" sz="1200" dirty="0">
                              <a:solidFill>
                                <a:srgbClr val="D62627"/>
                              </a:solidFill>
                            </a:rPr>
                            <a:t>This work (d,p)@12 MeV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solidFill>
                                      <a:srgbClr val="D62627"/>
                                    </a:solidFill>
                                    <a:latin typeface="Cambria Math" panose="02040503050406030204" pitchFamily="18" charset="0"/>
                                  </a:rPr>
                                  <m:t>0.016(3)</m:t>
                                </m:r>
                              </m:oMath>
                            </m:oMathPara>
                          </a14:m>
                          <a:endParaRPr lang="en-FR" sz="1200" dirty="0">
                            <a:solidFill>
                              <a:srgbClr val="D62627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dirty="0" smtClean="0">
                                    <a:solidFill>
                                      <a:srgbClr val="D62627"/>
                                    </a:solidFill>
                                    <a:latin typeface="Cambria Math" panose="02040503050406030204" pitchFamily="18" charset="0"/>
                                  </a:rPr>
                                  <m:t>3.2×</m:t>
                                </m:r>
                                <m:sSup>
                                  <m:sSupPr>
                                    <m:ctrlPr>
                                      <a:rPr lang="en-US" sz="1200" b="0" i="1" dirty="0" smtClean="0">
                                        <a:solidFill>
                                          <a:srgbClr val="D6262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dirty="0" smtClean="0">
                                        <a:solidFill>
                                          <a:srgbClr val="D62627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dirty="0" smtClean="0">
                                        <a:solidFill>
                                          <a:srgbClr val="D62627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FR" sz="1200" dirty="0">
                            <a:solidFill>
                              <a:srgbClr val="D62627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dirty="0" smtClean="0">
                                    <a:solidFill>
                                      <a:srgbClr val="D62627"/>
                                    </a:solidFill>
                                    <a:latin typeface="Cambria Math" panose="02040503050406030204" pitchFamily="18" charset="0"/>
                                  </a:rPr>
                                  <m:t>8.1×</m:t>
                                </m:r>
                                <m:sSup>
                                  <m:sSupPr>
                                    <m:ctrlPr>
                                      <a:rPr lang="en-US" sz="1200" b="0" i="1" dirty="0" smtClean="0">
                                        <a:solidFill>
                                          <a:srgbClr val="D6262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dirty="0" smtClean="0">
                                        <a:solidFill>
                                          <a:srgbClr val="D62627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dirty="0" smtClean="0">
                                        <a:solidFill>
                                          <a:srgbClr val="D62627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FR" sz="1200" dirty="0">
                            <a:solidFill>
                              <a:srgbClr val="D62627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200" dirty="0">
                              <a:solidFill>
                                <a:srgbClr val="D62627"/>
                              </a:solidFill>
                            </a:rPr>
                            <a:t>3.2</a:t>
                          </a:r>
                        </a:p>
                      </a:txBody>
                      <a:tcPr anchor="ctr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265737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1500A0A-5B2F-C74D-8E5B-54149C389D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7947728"/>
                  </p:ext>
                </p:extLst>
              </p:nvPr>
            </p:nvGraphicFramePr>
            <p:xfrm>
              <a:off x="6088433" y="1792725"/>
              <a:ext cx="5995829" cy="1569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11693">
                      <a:extLst>
                        <a:ext uri="{9D8B030D-6E8A-4147-A177-3AD203B41FA5}">
                          <a16:colId xmlns:a16="http://schemas.microsoft.com/office/drawing/2014/main" val="3062280004"/>
                        </a:ext>
                      </a:extLst>
                    </a:gridCol>
                    <a:gridCol w="1012635">
                      <a:extLst>
                        <a:ext uri="{9D8B030D-6E8A-4147-A177-3AD203B41FA5}">
                          <a16:colId xmlns:a16="http://schemas.microsoft.com/office/drawing/2014/main" val="3445663863"/>
                        </a:ext>
                      </a:extLst>
                    </a:gridCol>
                    <a:gridCol w="1012635">
                      <a:extLst>
                        <a:ext uri="{9D8B030D-6E8A-4147-A177-3AD203B41FA5}">
                          <a16:colId xmlns:a16="http://schemas.microsoft.com/office/drawing/2014/main" val="3355919455"/>
                        </a:ext>
                      </a:extLst>
                    </a:gridCol>
                    <a:gridCol w="1012635">
                      <a:extLst>
                        <a:ext uri="{9D8B030D-6E8A-4147-A177-3AD203B41FA5}">
                          <a16:colId xmlns:a16="http://schemas.microsoft.com/office/drawing/2014/main" val="1520470309"/>
                        </a:ext>
                      </a:extLst>
                    </a:gridCol>
                    <a:gridCol w="846231">
                      <a:extLst>
                        <a:ext uri="{9D8B030D-6E8A-4147-A177-3AD203B41FA5}">
                          <a16:colId xmlns:a16="http://schemas.microsoft.com/office/drawing/2014/main" val="2304908963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200" dirty="0"/>
                            <a:t>Exp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12658" t="-2778" r="-289873" b="-247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08750" t="-2778" r="-186250" b="-247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408750" t="-2778" r="-86250" b="-247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200" dirty="0"/>
                            <a:t>Ratio /Hamill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052993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FR" sz="1200" dirty="0">
                              <a:solidFill>
                                <a:srgbClr val="2CA02C"/>
                              </a:solidFill>
                            </a:rPr>
                            <a:t>Yasue+ (</a:t>
                          </a:r>
                          <a:r>
                            <a:rPr lang="en-FR" sz="1200" baseline="30000" dirty="0">
                              <a:solidFill>
                                <a:srgbClr val="2CA02C"/>
                              </a:solidFill>
                            </a:rPr>
                            <a:t>4</a:t>
                          </a:r>
                          <a:r>
                            <a:rPr lang="en-FR" sz="1200" dirty="0">
                              <a:solidFill>
                                <a:srgbClr val="2CA02C"/>
                              </a:solidFill>
                            </a:rPr>
                            <a:t>He,</a:t>
                          </a:r>
                          <a:r>
                            <a:rPr lang="en-FR" sz="1200" baseline="30000" dirty="0">
                              <a:solidFill>
                                <a:srgbClr val="2CA02C"/>
                              </a:solidFill>
                            </a:rPr>
                            <a:t>3</a:t>
                          </a:r>
                          <a:r>
                            <a:rPr lang="en-FR" sz="1200" dirty="0">
                              <a:solidFill>
                                <a:srgbClr val="2CA02C"/>
                              </a:solidFill>
                            </a:rPr>
                            <a:t>He)@50 MeV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12658" t="-127586" r="-289873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08750" t="-127586" r="-186250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408750" t="-127586" r="-86250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200" dirty="0">
                              <a:solidFill>
                                <a:srgbClr val="2CA02C"/>
                              </a:solidFill>
                            </a:rPr>
                            <a:t>40.1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047166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FR" sz="1200" dirty="0">
                              <a:solidFill>
                                <a:srgbClr val="648DCA"/>
                              </a:solidFill>
                            </a:rPr>
                            <a:t>Hamill+ (d,p)@8 MeV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12658" t="-220000" r="-28987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08750" t="-220000" r="-18625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408750" t="-220000" r="-8625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FR" sz="1200" dirty="0">
                              <a:solidFill>
                                <a:srgbClr val="648DCA"/>
                              </a:solidFill>
                            </a:rPr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109849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FR" sz="1200" dirty="0">
                              <a:solidFill>
                                <a:srgbClr val="D62627"/>
                              </a:solidFill>
                            </a:rPr>
                            <a:t>This work (d,p)@12 MeV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212658" t="-331034" r="-289873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08750" t="-331034" r="-18625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FR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408750" t="-331034" r="-8625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FR" sz="1200" dirty="0">
                              <a:solidFill>
                                <a:srgbClr val="D62627"/>
                              </a:solidFill>
                            </a:rPr>
                            <a:t>3.2</a:t>
                          </a:r>
                        </a:p>
                      </a:txBody>
                      <a:tcPr anchor="ctr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265737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Pentagon 7">
            <a:extLst>
              <a:ext uri="{FF2B5EF4-FFF2-40B4-BE49-F238E27FC236}">
                <a16:creationId xmlns:a16="http://schemas.microsoft.com/office/drawing/2014/main" id="{1633F31E-8B59-3FBB-9152-6423AF64EE9D}"/>
              </a:ext>
            </a:extLst>
          </p:cNvPr>
          <p:cNvSpPr/>
          <p:nvPr/>
        </p:nvSpPr>
        <p:spPr>
          <a:xfrm>
            <a:off x="1705927" y="6581932"/>
            <a:ext cx="1439429" cy="292245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E860A666-030D-C801-F68F-9BE92AAA6590}"/>
              </a:ext>
            </a:extLst>
          </p:cNvPr>
          <p:cNvSpPr/>
          <p:nvPr/>
        </p:nvSpPr>
        <p:spPr>
          <a:xfrm>
            <a:off x="4122058" y="6581930"/>
            <a:ext cx="2029360" cy="292247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Mg@ALTO</a:t>
            </a:r>
          </a:p>
        </p:txBody>
      </p:sp>
      <p:sp>
        <p:nvSpPr>
          <p:cNvPr id="17" name="Chevron 16">
            <a:extLst>
              <a:ext uri="{FF2B5EF4-FFF2-40B4-BE49-F238E27FC236}">
                <a16:creationId xmlns:a16="http://schemas.microsoft.com/office/drawing/2014/main" id="{A7085F81-4EF8-2A67-EE3E-B87442870AC8}"/>
              </a:ext>
            </a:extLst>
          </p:cNvPr>
          <p:cNvSpPr/>
          <p:nvPr/>
        </p:nvSpPr>
        <p:spPr>
          <a:xfrm>
            <a:off x="5767754" y="6581930"/>
            <a:ext cx="1656031" cy="29224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sp>
        <p:nvSpPr>
          <p:cNvPr id="19" name="Chevron 18">
            <a:extLst>
              <a:ext uri="{FF2B5EF4-FFF2-40B4-BE49-F238E27FC236}">
                <a16:creationId xmlns:a16="http://schemas.microsoft.com/office/drawing/2014/main" id="{6D60B140-7ECF-6250-FFE7-26B127D8BA66}"/>
              </a:ext>
            </a:extLst>
          </p:cNvPr>
          <p:cNvSpPr/>
          <p:nvPr/>
        </p:nvSpPr>
        <p:spPr>
          <a:xfrm>
            <a:off x="2992878" y="6581932"/>
            <a:ext cx="1439430" cy="292246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>
                    <a:alpha val="3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  <p:extLst>
      <p:ext uri="{BB962C8B-B14F-4D97-AF65-F5344CB8AC3E}">
        <p14:creationId xmlns:p14="http://schemas.microsoft.com/office/powerpoint/2010/main" val="4212101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5352592-E108-39A1-3D28-9357A50646C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439999"/>
                <a:ext cx="5335353" cy="4419391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FR" dirty="0"/>
                  <a:t>Contributions from 3</a:t>
                </a:r>
                <a:r>
                  <a:rPr lang="en-FR" baseline="30000" dirty="0"/>
                  <a:t>+</a:t>
                </a:r>
                <a:r>
                  <a:rPr lang="en-FR" dirty="0"/>
                  <a:t>, 1</a:t>
                </a:r>
                <a:r>
                  <a:rPr lang="en-FR" baseline="30000" dirty="0"/>
                  <a:t>+</a:t>
                </a:r>
                <a:r>
                  <a:rPr lang="en-FR" dirty="0"/>
                  <a:t>, and 0</a:t>
                </a:r>
                <a:r>
                  <a:rPr lang="en-FR" baseline="30000" dirty="0"/>
                  <a:t>+</a:t>
                </a:r>
                <a:r>
                  <a:rPr lang="en-FR" dirty="0"/>
                  <a:t> </a:t>
                </a:r>
                <a:r>
                  <a:rPr lang="en-FR" baseline="30000" dirty="0"/>
                  <a:t>26</a:t>
                </a:r>
                <a:r>
                  <a:rPr lang="en-FR" dirty="0"/>
                  <a:t>Si resonances and direct capture</a:t>
                </a:r>
              </a:p>
              <a:p>
                <a:endParaRPr lang="en-FR" dirty="0"/>
              </a:p>
              <a:p>
                <a:r>
                  <a:rPr lang="en-FR" dirty="0"/>
                  <a:t>Revised 1</a:t>
                </a:r>
                <a:r>
                  <a:rPr lang="en-FR" baseline="30000" dirty="0"/>
                  <a:t>+</a:t>
                </a:r>
                <a:r>
                  <a:rPr lang="en-FR" dirty="0"/>
                  <a:t> </a:t>
                </a:r>
                <a:r>
                  <a:rPr lang="el-GR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Si resonance strength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~3×</m:t>
                    </m:r>
                  </m:oMath>
                </a14:m>
                <a:r>
                  <a:rPr lang="en-FR" dirty="0"/>
                  <a:t> higher than Hamill+ upper limit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FR" dirty="0"/>
                  <a:t>Mirror symmetry assumed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FR" dirty="0"/>
                  <a:t>5.676 (1</a:t>
                </a:r>
                <a:r>
                  <a:rPr lang="en-FR" baseline="30000" dirty="0"/>
                  <a:t>+</a:t>
                </a:r>
                <a:r>
                  <a:rPr lang="en-FR" dirty="0"/>
                  <a:t>) resonance drives reaction rate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&lt;0.2</m:t>
                    </m:r>
                  </m:oMath>
                </a14:m>
                <a:r>
                  <a:rPr lang="en-FR" dirty="0"/>
                  <a:t>, outside of the most important temperature range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FR" dirty="0"/>
                  <a:t>Nevertheless, </a:t>
                </a:r>
                <a:r>
                  <a:rPr lang="en-FR" b="1" dirty="0"/>
                  <a:t>little expected effect on </a:t>
                </a:r>
                <a:r>
                  <a:rPr lang="en-FR" b="1" baseline="30000" dirty="0"/>
                  <a:t>26</a:t>
                </a:r>
                <a:r>
                  <a:rPr lang="en-FR" b="1" dirty="0"/>
                  <a:t>Al production </a:t>
                </a:r>
                <a:r>
                  <a:rPr lang="en-FR" dirty="0"/>
                  <a:t>in novae</a:t>
                </a:r>
              </a:p>
              <a:p>
                <a:endParaRPr lang="en-FR" dirty="0"/>
              </a:p>
              <a:p>
                <a:endParaRPr lang="en-FR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5352592-E108-39A1-3D28-9357A50646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439999"/>
                <a:ext cx="5335353" cy="4419391"/>
              </a:xfrm>
              <a:blipFill>
                <a:blip r:embed="rId3"/>
                <a:stretch>
                  <a:fillRect t="-860" r="-1188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4C1894-7F68-CDB4-AA61-8957A8D5CBE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199" y="180000"/>
                <a:ext cx="5689209" cy="1325563"/>
              </a:xfrm>
            </p:spPr>
            <p:txBody>
              <a:bodyPr/>
              <a:lstStyle/>
              <a:p>
                <a:r>
                  <a:rPr lang="en-FR" dirty="0"/>
                  <a:t>The </a:t>
                </a:r>
                <a:r>
                  <a:rPr lang="en-GB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,𝛾</a:t>
                </a:r>
                <a:r>
                  <a:rPr lang="el-GR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GB" dirty="0">
                    <a:latin typeface="Calibri" panose="020F0502020204030204" pitchFamily="34" charset="0"/>
                    <a:cs typeface="Calibri" panose="020F0502020204030204" pitchFamily="34" charset="0"/>
                  </a:rPr>
                  <a:t>Si reaction rate in novae</a:t>
                </a:r>
                <a:endParaRPr lang="en-FR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94C1894-7F68-CDB4-AA61-8957A8D5CB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199" y="180000"/>
                <a:ext cx="5689209" cy="1325563"/>
              </a:xfrm>
              <a:blipFill>
                <a:blip r:embed="rId5"/>
                <a:stretch>
                  <a:fillRect l="-3778" t="-7619" b="-15238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877DE06-B0BA-3548-3FCC-994EB68AE00D}"/>
                  </a:ext>
                </a:extLst>
              </p:cNvPr>
              <p:cNvSpPr txBox="1"/>
              <p:nvPr/>
            </p:nvSpPr>
            <p:spPr bwMode="auto">
              <a:xfrm>
                <a:off x="6337738" y="5859390"/>
                <a:ext cx="5610226" cy="493113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noAutofit/>
              </a:bodyPr>
              <a:lstStyle/>
              <a:p>
                <a:pPr marL="0" indent="0" algn="just">
                  <a:lnSpc>
                    <a:spcPct val="100000"/>
                  </a:lnSpc>
                  <a:spcBef>
                    <a:spcPts val="600"/>
                  </a:spcBef>
                  <a:buNone/>
                </a:pPr>
                <a:r>
                  <a:rPr lang="en-US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Total </a:t>
                </a:r>
                <a:r>
                  <a:rPr lang="en-GB" baseline="30000" dirty="0">
                    <a:solidFill>
                      <a:srgbClr val="4472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GB" dirty="0">
                    <a:solidFill>
                      <a:srgbClr val="4472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solidFill>
                      <a:srgbClr val="4472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,𝛾</a:t>
                </a:r>
                <a:r>
                  <a:rPr lang="el-GR" dirty="0">
                    <a:solidFill>
                      <a:srgbClr val="4472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baseline="30000" dirty="0">
                    <a:solidFill>
                      <a:srgbClr val="4472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GB" dirty="0">
                    <a:solidFill>
                      <a:srgbClr val="4472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 reaction rate from three most important resonances and direct capture component. The 5.676 (1</a:t>
                </a:r>
                <a:r>
                  <a:rPr lang="en-GB" baseline="30000" dirty="0">
                    <a:solidFill>
                      <a:srgbClr val="4472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GB" dirty="0">
                    <a:solidFill>
                      <a:srgbClr val="4472C4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resonance drives the total rate below 0.2 GK based on the new spectroscopic factor</a:t>
                </a:r>
                <a:endParaRPr lang="en-FR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877DE06-B0BA-3548-3FCC-994EB68AE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37738" y="5859390"/>
                <a:ext cx="5610226" cy="493113"/>
              </a:xfrm>
              <a:prstGeom prst="rect">
                <a:avLst/>
              </a:prstGeom>
              <a:blipFill>
                <a:blip r:embed="rId6"/>
                <a:stretch>
                  <a:fillRect l="-452" t="-2500" r="-452" b="-600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hevron 4">
            <a:extLst>
              <a:ext uri="{FF2B5EF4-FFF2-40B4-BE49-F238E27FC236}">
                <a16:creationId xmlns:a16="http://schemas.microsoft.com/office/drawing/2014/main" id="{A9D0E6C4-BF90-82CE-8623-BF5926F6D600}"/>
              </a:ext>
            </a:extLst>
          </p:cNvPr>
          <p:cNvSpPr/>
          <p:nvPr/>
        </p:nvSpPr>
        <p:spPr>
          <a:xfrm>
            <a:off x="5767754" y="6566400"/>
            <a:ext cx="1656031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1222D1-025D-04BC-62C9-AB57869DA4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7758" y="288235"/>
            <a:ext cx="5571155" cy="55711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C414C1-3324-A0DC-95A2-D12CE3B119A8}"/>
              </a:ext>
            </a:extLst>
          </p:cNvPr>
          <p:cNvSpPr txBox="1"/>
          <p:nvPr/>
        </p:nvSpPr>
        <p:spPr>
          <a:xfrm>
            <a:off x="244036" y="5685121"/>
            <a:ext cx="514050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en-FR" sz="1600" dirty="0">
                <a:latin typeface="Calibri" panose="020F0502020204030204" pitchFamily="34" charset="0"/>
                <a:cs typeface="Calibri" panose="020F0502020204030204" pitchFamily="34" charset="0"/>
              </a:rPr>
              <a:t>Component sources: </a:t>
            </a:r>
          </a:p>
          <a:p>
            <a:pPr marL="114300" indent="0">
              <a:buNone/>
            </a:pPr>
            <a:r>
              <a:rPr lang="en-FR" sz="1400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F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FR" sz="1400" dirty="0">
                <a:latin typeface="Calibri" panose="020F0502020204030204" pitchFamily="34" charset="0"/>
                <a:cs typeface="Calibri" panose="020F0502020204030204" pitchFamily="34" charset="0"/>
              </a:rPr>
              <a:t> strength (Hamill+), 3</a:t>
            </a:r>
            <a:r>
              <a:rPr lang="en-F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FR" sz="1400" dirty="0">
                <a:latin typeface="Calibri" panose="020F0502020204030204" pitchFamily="34" charset="0"/>
                <a:cs typeface="Calibri" panose="020F0502020204030204" pitchFamily="34" charset="0"/>
              </a:rPr>
              <a:t> strength (Temanson+), 1</a:t>
            </a:r>
            <a:r>
              <a:rPr lang="en-F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FR" sz="1400" dirty="0">
                <a:latin typeface="Calibri" panose="020F0502020204030204" pitchFamily="34" charset="0"/>
                <a:cs typeface="Calibri" panose="020F0502020204030204" pitchFamily="34" charset="0"/>
              </a:rPr>
              <a:t> strength (Cañete+), direct capture (Matic+)</a:t>
            </a:r>
          </a:p>
          <a:p>
            <a:pPr algn="l"/>
            <a:endParaRPr lang="en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A4E1FC-143B-4745-04C6-FCCEEB233206}"/>
              </a:ext>
            </a:extLst>
          </p:cNvPr>
          <p:cNvSpPr txBox="1"/>
          <p:nvPr/>
        </p:nvSpPr>
        <p:spPr>
          <a:xfrm rot="1444346">
            <a:off x="7313115" y="1515747"/>
            <a:ext cx="4460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4800" dirty="0">
                <a:solidFill>
                  <a:srgbClr val="000000">
                    <a:alpha val="1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248115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043A-ADD2-9731-08C6-93DD5CEF1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80000"/>
            <a:ext cx="11049000" cy="1325563"/>
          </a:xfrm>
        </p:spPr>
        <p:txBody>
          <a:bodyPr/>
          <a:lstStyle/>
          <a:p>
            <a:r>
              <a:rPr lang="en-FR" dirty="0"/>
              <a:t>Conclusions</a:t>
            </a:r>
          </a:p>
        </p:txBody>
      </p:sp>
      <p:sp>
        <p:nvSpPr>
          <p:cNvPr id="4" name="Chevron 3">
            <a:extLst>
              <a:ext uri="{FF2B5EF4-FFF2-40B4-BE49-F238E27FC236}">
                <a16:creationId xmlns:a16="http://schemas.microsoft.com/office/drawing/2014/main" id="{D3306C15-6ABE-9CE4-AEDB-8AB8AD30EFAE}"/>
              </a:ext>
            </a:extLst>
          </p:cNvPr>
          <p:cNvSpPr/>
          <p:nvPr/>
        </p:nvSpPr>
        <p:spPr>
          <a:xfrm>
            <a:off x="5767754" y="6566400"/>
            <a:ext cx="1656031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B9DC83-4816-11C7-38C1-F2F24EF13D4B}"/>
              </a:ext>
            </a:extLst>
          </p:cNvPr>
          <p:cNvGrpSpPr>
            <a:grpSpLocks noChangeAspect="1"/>
          </p:cNvGrpSpPr>
          <p:nvPr/>
        </p:nvGrpSpPr>
        <p:grpSpPr>
          <a:xfrm>
            <a:off x="8412480" y="359661"/>
            <a:ext cx="3813809" cy="3984689"/>
            <a:chOff x="7078968" y="1172153"/>
            <a:chExt cx="5234120" cy="546863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194C62F-86E1-07E1-791A-AEA943869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78968" y="1172153"/>
              <a:ext cx="5114532" cy="4862639"/>
            </a:xfrm>
            <a:prstGeom prst="rect">
              <a:avLst/>
            </a:prstGeom>
          </p:spPr>
        </p:pic>
        <p:sp>
          <p:nvSpPr>
            <p:cNvPr id="7" name="Espace réservé du texte 5">
              <a:extLst>
                <a:ext uri="{FF2B5EF4-FFF2-40B4-BE49-F238E27FC236}">
                  <a16:creationId xmlns:a16="http://schemas.microsoft.com/office/drawing/2014/main" id="{ECAA20E3-5295-DC37-EA42-2C6A3ED5AB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23165" y="5908790"/>
              <a:ext cx="4889923" cy="73200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r" defTabSz="914400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4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lnSpc>
                  <a:spcPct val="100000"/>
                </a:lnSpc>
                <a:spcBef>
                  <a:spcPts val="0"/>
                </a:spcBef>
                <a:buNone/>
                <a:defRPr/>
              </a:pPr>
              <a:r>
                <a:rPr lang="en-US" sz="14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Relative contribution of </a:t>
              </a:r>
              <a:r>
                <a:rPr lang="en-US" sz="1400" baseline="300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26</a:t>
              </a:r>
              <a:r>
                <a:rPr lang="en-US" sz="14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 resonances to the reaction rate (Laird+ 2023)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4B9ACD7-446F-2E14-30DE-87910FDA3830}"/>
                </a:ext>
              </a:extLst>
            </p:cNvPr>
            <p:cNvSpPr txBox="1"/>
            <p:nvPr/>
          </p:nvSpPr>
          <p:spPr>
            <a:xfrm>
              <a:off x="9704593" y="2413120"/>
              <a:ext cx="711872" cy="4522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FR" sz="1600" dirty="0">
                  <a:solidFill>
                    <a:srgbClr val="648DC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en-FR" sz="1600" baseline="30000" dirty="0">
                  <a:solidFill>
                    <a:srgbClr val="648DC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77C844-28CA-B0D9-5582-8E1CAC5A519B}"/>
                </a:ext>
              </a:extLst>
            </p:cNvPr>
            <p:cNvSpPr txBox="1"/>
            <p:nvPr/>
          </p:nvSpPr>
          <p:spPr>
            <a:xfrm>
              <a:off x="10912371" y="2405706"/>
              <a:ext cx="681699" cy="4522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FR" sz="1600" dirty="0">
                  <a:solidFill>
                    <a:srgbClr val="B5CA6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FR" sz="1600" baseline="30000" dirty="0">
                  <a:solidFill>
                    <a:srgbClr val="B5CA6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48769E6-D640-EC64-61C3-949CA4E8E1AF}"/>
                </a:ext>
              </a:extLst>
            </p:cNvPr>
            <p:cNvSpPr txBox="1"/>
            <p:nvPr/>
          </p:nvSpPr>
          <p:spPr>
            <a:xfrm>
              <a:off x="10912369" y="5178178"/>
              <a:ext cx="555553" cy="45225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FR" sz="1600" dirty="0">
                  <a:solidFill>
                    <a:srgbClr val="65CBC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en-FR" sz="1600" baseline="30000" dirty="0">
                  <a:solidFill>
                    <a:srgbClr val="65CBCA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+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89F68BA-B576-302F-832F-39E7A21187F6}"/>
                    </a:ext>
                  </a:extLst>
                </p:cNvPr>
                <p:cNvSpPr/>
                <p:nvPr/>
              </p:nvSpPr>
              <p:spPr>
                <a:xfrm>
                  <a:off x="10756052" y="2271048"/>
                  <a:ext cx="711871" cy="334147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~0.2−0.4</m:t>
                        </m:r>
                      </m:oMath>
                    </m:oMathPara>
                  </a14:m>
                  <a:endParaRPr lang="en-FR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F2704F32-3978-BA09-D98D-FA8F7A9016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6052" y="2271048"/>
                  <a:ext cx="711871" cy="334147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9192139-708C-7BB4-72A2-08330D68062E}"/>
              </a:ext>
            </a:extLst>
          </p:cNvPr>
          <p:cNvSpPr txBox="1"/>
          <p:nvPr/>
        </p:nvSpPr>
        <p:spPr>
          <a:xfrm>
            <a:off x="10908146" y="164472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sz="3200" dirty="0">
                <a:latin typeface="Calibri" panose="020F0502020204030204" pitchFamily="34" charset="0"/>
                <a:cs typeface="Calibri" panose="020F0502020204030204" pitchFamily="34" charset="0"/>
              </a:rPr>
              <a:t>✅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875EC41-0515-69B0-6950-8840A925EFC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5234" y="1259125"/>
                <a:ext cx="8688398" cy="5239214"/>
              </a:xfrm>
            </p:spPr>
            <p:txBody>
              <a:bodyPr>
                <a:normAutofit fontScale="62500" lnSpcReduction="2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FR" b="1" dirty="0"/>
                  <a:t>Significant </a:t>
                </a:r>
                <a:r>
                  <a:rPr lang="en-FR" b="1" dirty="0">
                    <a:solidFill>
                      <a:schemeClr val="tx1"/>
                    </a:solidFill>
                  </a:rPr>
                  <a:t>contribution </a:t>
                </a:r>
                <a:r>
                  <a:rPr lang="en-FR" b="1" dirty="0"/>
                  <a:t>from 1</a:t>
                </a:r>
                <a:r>
                  <a:rPr lang="en-FR" b="1" baseline="30000" dirty="0"/>
                  <a:t>+</a:t>
                </a:r>
                <a:r>
                  <a:rPr lang="en-FR" b="1" dirty="0"/>
                  <a:t> resonance </a:t>
                </a:r>
                <a:r>
                  <a:rPr lang="en-US" altLang="en-US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ruled out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𝑻</m:t>
                        </m:r>
                      </m:e>
                      <m:sub>
                        <m:r>
                          <a:rPr lang="en-US" alt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𝟗</m:t>
                        </m:r>
                      </m:sub>
                    </m:sSub>
                    <m:r>
                      <a:rPr lang="en-US" alt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&gt;</m:t>
                    </m:r>
                  </m:oMath>
                </a14:m>
                <a:r>
                  <a:rPr lang="en-US" altLang="en-US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0.2 </a:t>
                </a:r>
                <a:r>
                  <a:rPr lang="en-FR" dirty="0"/>
                  <a:t>to the </a:t>
                </a:r>
                <a:r>
                  <a:rPr lang="en-US" altLang="en-US" sz="28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en-US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el-GR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altLang="en-US" sz="28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 rate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Disagreement with Yasue+ 1990 strength and Hamill+ 2020 upper limit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Hamill’s astrophysical conclusions remain valid</a:t>
                </a:r>
              </a:p>
              <a:p>
                <a:pPr marL="114300" indent="0">
                  <a:lnSpc>
                    <a:spcPct val="110000"/>
                  </a:lnSpc>
                  <a:buNone/>
                </a:pPr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10000"/>
                  </a:lnSpc>
                </a:pPr>
                <a:r>
                  <a:rPr lang="en-FR" dirty="0">
                    <a:solidFill>
                      <a:schemeClr val="tx1"/>
                    </a:solidFill>
                  </a:rPr>
                  <a:t>Potential 5667-keV (1</a:t>
                </a:r>
                <a:r>
                  <a:rPr lang="en-FR" baseline="30000" dirty="0">
                    <a:solidFill>
                      <a:schemeClr val="tx1"/>
                    </a:solidFill>
                  </a:rPr>
                  <a:t>-</a:t>
                </a:r>
                <a:r>
                  <a:rPr lang="en-FR" dirty="0">
                    <a:solidFill>
                      <a:schemeClr val="tx1"/>
                    </a:solidFill>
                  </a:rPr>
                  <a:t>) Si resonance identified by Cañete+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FR" dirty="0">
                    <a:solidFill>
                      <a:schemeClr val="tx1"/>
                    </a:solidFill>
                  </a:rPr>
                  <a:t>Strength is uncertain 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>
                    <a:solidFill>
                      <a:schemeClr val="tx1"/>
                    </a:solidFill>
                  </a:rPr>
                  <a:t>=1 vs.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>
                    <a:solidFill>
                      <a:schemeClr val="tx1"/>
                    </a:solidFill>
                  </a:rPr>
                  <a:t>=3) and the main source of rate uncertainty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alt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FR" dirty="0">
                    <a:solidFill>
                      <a:schemeClr val="tx1"/>
                    </a:solidFill>
                  </a:rPr>
                  <a:t>&lt;0.2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FR" dirty="0">
                    <a:solidFill>
                      <a:schemeClr val="tx1"/>
                    </a:solidFill>
                  </a:rPr>
                  <a:t>Our data, and other </a:t>
                </a:r>
                <a:r>
                  <a:rPr lang="en-FR" baseline="30000" dirty="0">
                    <a:solidFill>
                      <a:schemeClr val="tx1"/>
                    </a:solidFill>
                  </a:rPr>
                  <a:t>25</a:t>
                </a:r>
                <a:r>
                  <a:rPr lang="en-FR" dirty="0">
                    <a:solidFill>
                      <a:schemeClr val="tx1"/>
                    </a:solidFill>
                  </a:rPr>
                  <a:t>Mg(d,p) in direct kinematics, favor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>
                    <a:solidFill>
                      <a:schemeClr val="tx1"/>
                    </a:solidFill>
                  </a:rPr>
                  <a:t>=3 over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>
                    <a:solidFill>
                      <a:schemeClr val="tx1"/>
                    </a:solidFill>
                  </a:rPr>
                  <a:t>=1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FR" dirty="0">
                    <a:solidFill>
                      <a:schemeClr val="tx1"/>
                    </a:solidFill>
                  </a:rPr>
                  <a:t>Does not significantly affect 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en-US" alt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el-GR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altLang="en-US" sz="24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 rate for </a:t>
                </a:r>
                <a:r>
                  <a:rPr lang="en-GB" dirty="0"/>
                  <a:t>1.809-MeV 𝛾-ray production either </a:t>
                </a:r>
                <a:endParaRPr lang="en-US" alt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10000"/>
                  </a:lnSpc>
                </a:pPr>
                <a:endParaRPr lang="en-US" altLang="en-US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10000"/>
                  </a:lnSpc>
                </a:pP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Perspectives: 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en-US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en-US" altLang="en-US" b="1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US" altLang="en-US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strength is the most important remaining uncertainty</a:t>
                </a: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check 1</a:t>
                </a:r>
                <a:r>
                  <a:rPr lang="en-US" altLang="en-US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and 3</a:t>
                </a:r>
                <a:r>
                  <a:rPr lang="en-US" altLang="en-US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in Split-Pole data</a:t>
                </a:r>
                <a:endParaRPr lang="en-US" altLang="en-US" baseline="30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>
                  <a:lnSpc>
                    <a:spcPct val="110000"/>
                  </a:lnSpc>
                </a:pP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Comparison of many proton and neutron spectroscopic factors with </a:t>
                </a:r>
                <a:r>
                  <a:rPr lang="en-US" altLang="en-US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</m:t>
                    </m:r>
                    <m:r>
                      <a:rPr lang="en-US" alt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alt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data from FRIB (C. </a:t>
                </a:r>
                <a:r>
                  <a:rPr lang="en-US" altLang="en-US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Fougères</a:t>
                </a:r>
                <a:r>
                  <a:rPr lang="en-US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ct val="110000"/>
                  </a:lnSpc>
                </a:pPr>
                <a:endParaRPr lang="en-FR" dirty="0"/>
              </a:p>
              <a:p>
                <a:pPr lvl="1">
                  <a:lnSpc>
                    <a:spcPct val="110000"/>
                  </a:lnSpc>
                </a:pPr>
                <a:endParaRPr lang="en-FR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875EC41-0515-69B0-6950-8840A925EF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5234" y="1259125"/>
                <a:ext cx="8688398" cy="5239214"/>
              </a:xfr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CB9B7802-8EB8-38B6-F8B4-E40F047E97F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34528"/>
          <a:stretch/>
        </p:blipFill>
        <p:spPr>
          <a:xfrm>
            <a:off x="9016876" y="4453421"/>
            <a:ext cx="2617118" cy="17209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Espace réservé du texte 5">
                <a:extLst>
                  <a:ext uri="{FF2B5EF4-FFF2-40B4-BE49-F238E27FC236}">
                    <a16:creationId xmlns:a16="http://schemas.microsoft.com/office/drawing/2014/main" id="{A56415CB-2C5C-EC08-A8FD-5AD21994269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00296" y="6083562"/>
                <a:ext cx="3079504" cy="3234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r" defTabSz="914400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4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 indent="0" algn="ctr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~2×</m:t>
                    </m:r>
                  </m:oMath>
                </a14:m>
                <a:r>
                  <a:rPr lang="en-US" sz="14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rate uncertainty  above </a:t>
                </a:r>
                <a:r>
                  <a:rPr lang="en-US" altLang="en-US" sz="14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4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1400" b="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altLang="en-US" sz="1400" b="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9</m:t>
                        </m:r>
                      </m:sub>
                    </m:sSub>
                    <m:r>
                      <a:rPr lang="en-US" altLang="en-US" sz="1400" b="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&gt;</m:t>
                    </m:r>
                  </m:oMath>
                </a14:m>
                <a:r>
                  <a:rPr lang="en-US" altLang="en-US" sz="14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0.2 </a:t>
                </a:r>
                <a:r>
                  <a:rPr lang="en-US" sz="14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from 3</a:t>
                </a:r>
                <a:r>
                  <a:rPr lang="en-US" sz="1400" baseline="30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en-US" sz="14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strength</a:t>
                </a:r>
              </a:p>
            </p:txBody>
          </p:sp>
        </mc:Choice>
        <mc:Fallback>
          <p:sp>
            <p:nvSpPr>
              <p:cNvPr id="14" name="Espace réservé du texte 5">
                <a:extLst>
                  <a:ext uri="{FF2B5EF4-FFF2-40B4-BE49-F238E27FC236}">
                    <a16:creationId xmlns:a16="http://schemas.microsoft.com/office/drawing/2014/main" id="{A56415CB-2C5C-EC08-A8FD-5AD2199426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00296" y="6083562"/>
                <a:ext cx="3079504" cy="323462"/>
              </a:xfrm>
              <a:prstGeom prst="rect">
                <a:avLst/>
              </a:prstGeom>
              <a:blipFill>
                <a:blip r:embed="rId10"/>
                <a:stretch>
                  <a:fillRect t="-3846" b="-80769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5596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D7BE-45A1-646E-DB58-E48BC318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Thank you!</a:t>
            </a:r>
          </a:p>
        </p:txBody>
      </p:sp>
      <p:pic>
        <p:nvPicPr>
          <p:cNvPr id="1028" name="Picture 4" descr="GANIL">
            <a:extLst>
              <a:ext uri="{FF2B5EF4-FFF2-40B4-BE49-F238E27FC236}">
                <a16:creationId xmlns:a16="http://schemas.microsoft.com/office/drawing/2014/main" id="{B86230EB-6BDA-D05F-F902-7472153DC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224" y="2921546"/>
            <a:ext cx="3306611" cy="70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FN-LNS | LinkedIn">
            <a:extLst>
              <a:ext uri="{FF2B5EF4-FFF2-40B4-BE49-F238E27FC236}">
                <a16:creationId xmlns:a16="http://schemas.microsoft.com/office/drawing/2014/main" id="{54365F3F-F1E6-EE7C-0DDD-FB375776D6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5" b="18750"/>
          <a:stretch/>
        </p:blipFill>
        <p:spPr bwMode="auto">
          <a:xfrm>
            <a:off x="4199965" y="4407919"/>
            <a:ext cx="2575162" cy="155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ench Alternative Energies and Atomic Energy Commission - Wikipedia">
            <a:extLst>
              <a:ext uri="{FF2B5EF4-FFF2-40B4-BE49-F238E27FC236}">
                <a16:creationId xmlns:a16="http://schemas.microsoft.com/office/drawing/2014/main" id="{FA8A48A9-C17E-BB77-3B66-F0D808074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559" y="4412426"/>
            <a:ext cx="1558616" cy="155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lateforme ALTO – Accélérateur Linéaire et Tandem à Orsay – Laboratoire de  Physique des 2 Infinis Irène Joliot-Curie">
            <a:extLst>
              <a:ext uri="{FF2B5EF4-FFF2-40B4-BE49-F238E27FC236}">
                <a16:creationId xmlns:a16="http://schemas.microsoft.com/office/drawing/2014/main" id="{36AFD62B-4F36-B419-E252-F4A5236A4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57" y="1908313"/>
            <a:ext cx="2100384" cy="210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rojet MITI CNRS - AQGQ">
            <a:extLst>
              <a:ext uri="{FF2B5EF4-FFF2-40B4-BE49-F238E27FC236}">
                <a16:creationId xmlns:a16="http://schemas.microsoft.com/office/drawing/2014/main" id="{007F6F08-8AE3-1D14-B141-5AB16AD85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8" t="6092" r="9317" b="15774"/>
          <a:stretch/>
        </p:blipFill>
        <p:spPr bwMode="auto">
          <a:xfrm>
            <a:off x="167534" y="4407919"/>
            <a:ext cx="1606739" cy="155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33717754-08BA-1D19-04F2-675A0F6020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90" b="3637"/>
          <a:stretch/>
        </p:blipFill>
        <p:spPr bwMode="auto">
          <a:xfrm>
            <a:off x="6486553" y="203497"/>
            <a:ext cx="5489790" cy="324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2BC3B0-02B1-19BB-E189-36679C1DC88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35117"/>
          <a:stretch/>
        </p:blipFill>
        <p:spPr>
          <a:xfrm>
            <a:off x="7004786" y="3626785"/>
            <a:ext cx="4392066" cy="284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35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>
          <a:extLst>
            <a:ext uri="{FF2B5EF4-FFF2-40B4-BE49-F238E27FC236}">
              <a16:creationId xmlns:a16="http://schemas.microsoft.com/office/drawing/2014/main" id="{B3A51E87-64FB-5040-156A-AAF3F2EEB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position and ashes of Type I X-ray Bursts are affected by spallation  processes | JINA-CEE, Joint Institute for Nuclear Astrophysics - Center for  the Evolution of the Elements">
            <a:extLst>
              <a:ext uri="{FF2B5EF4-FFF2-40B4-BE49-F238E27FC236}">
                <a16:creationId xmlns:a16="http://schemas.microsoft.com/office/drawing/2014/main" id="{E4950293-7C7C-945D-8C43-F47662CE06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42501"/>
            <a:ext cx="12192000" cy="6410036"/>
          </a:xfrm>
          <a:prstGeom prst="rect">
            <a:avLst/>
          </a:prstGeom>
          <a:noFill/>
          <a:ln>
            <a:solidFill>
              <a:srgbClr val="00294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0" name="Google Shape;80;p13">
                <a:extLst>
                  <a:ext uri="{FF2B5EF4-FFF2-40B4-BE49-F238E27FC236}">
                    <a16:creationId xmlns:a16="http://schemas.microsoft.com/office/drawing/2014/main" id="{F11BF53E-0C5D-9AEE-2639-D6E90D84887E}"/>
                  </a:ext>
                </a:extLst>
              </p:cNvPr>
              <p:cNvSpPr txBox="1">
                <a:spLocks noGrp="1"/>
              </p:cNvSpPr>
              <p:nvPr>
                <p:ph type="ctrTitle"/>
              </p:nvPr>
            </p:nvSpPr>
            <p:spPr>
              <a:xfrm>
                <a:off x="718317" y="2000250"/>
                <a:ext cx="10480394" cy="19958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lvl="0" algn="l">
                  <a:buSzPts val="6480"/>
                </a:pP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Constraining the </a:t>
                </a:r>
                <a:r>
                  <a:rPr lang="en-US" altLang="en-US" sz="40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</m:oMath>
                </a14:m>
                <a:r>
                  <a:rPr lang="el-GR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altLang="en-US" sz="40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Si resonant reaction rate in classical novae via experimental study of the </a:t>
                </a:r>
                <a:r>
                  <a:rPr lang="en-US" altLang="en-US" sz="40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Mg(</a:t>
                </a:r>
                <a14:m>
                  <m:oMath xmlns:m="http://schemas.openxmlformats.org/officeDocument/2006/math"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</m:t>
                    </m:r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altLang="en-US" sz="4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</m:oMath>
                </a14:m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n-US" altLang="en-US" sz="4000" baseline="30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Mg reaction </a:t>
                </a:r>
                <a:br>
                  <a:rPr lang="en-US" altLang="en-US" sz="4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endParaRPr lang="en-US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0" name="Google Shape;80;p13">
                <a:extLst>
                  <a:ext uri="{FF2B5EF4-FFF2-40B4-BE49-F238E27FC236}">
                    <a16:creationId xmlns:a16="http://schemas.microsoft.com/office/drawing/2014/main" id="{8C7762B5-B1C3-AD4C-6AB9-96879BC0EEF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18317" y="2000250"/>
                <a:ext cx="10480394" cy="1995803"/>
              </a:xfrm>
              <a:prstGeom prst="rect">
                <a:avLst/>
              </a:prstGeom>
              <a:blipFill>
                <a:blip r:embed="rId4"/>
                <a:stretch>
                  <a:fillRect l="-2058" t="-170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ubtitle 2">
            <a:extLst>
              <a:ext uri="{FF2B5EF4-FFF2-40B4-BE49-F238E27FC236}">
                <a16:creationId xmlns:a16="http://schemas.microsoft.com/office/drawing/2014/main" id="{93FA3CDA-E101-F8B6-B406-AF0AF4177920}"/>
              </a:ext>
            </a:extLst>
          </p:cNvPr>
          <p:cNvSpPr txBox="1">
            <a:spLocks/>
          </p:cNvSpPr>
          <p:nvPr/>
        </p:nvSpPr>
        <p:spPr>
          <a:xfrm>
            <a:off x="718318" y="4135286"/>
            <a:ext cx="6928028" cy="217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Nathan Giha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2000" dirty="0"/>
              <a:t>Postdoctoral Researcher at </a:t>
            </a:r>
            <a:r>
              <a:rPr lang="en-GB" sz="2000" dirty="0" err="1"/>
              <a:t>IJCLab</a:t>
            </a:r>
            <a:endParaRPr lang="en-GB" sz="20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2000" dirty="0"/>
              <a:t>11 September 2026 </a:t>
            </a: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56564A8E-6A79-713A-26AC-A04B6A726E95}"/>
              </a:ext>
            </a:extLst>
          </p:cNvPr>
          <p:cNvSpPr/>
          <p:nvPr/>
        </p:nvSpPr>
        <p:spPr>
          <a:xfrm>
            <a:off x="1705927" y="6566400"/>
            <a:ext cx="1439429" cy="307778"/>
          </a:xfrm>
          <a:prstGeom prst="homePlate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nucleosynthesis</a:t>
            </a:r>
          </a:p>
        </p:txBody>
      </p:sp>
      <p:sp>
        <p:nvSpPr>
          <p:cNvPr id="4" name="Chevron 3">
            <a:extLst>
              <a:ext uri="{FF2B5EF4-FFF2-40B4-BE49-F238E27FC236}">
                <a16:creationId xmlns:a16="http://schemas.microsoft.com/office/drawing/2014/main" id="{0304668E-857B-DE66-D313-6429BD288492}"/>
              </a:ext>
            </a:extLst>
          </p:cNvPr>
          <p:cNvSpPr/>
          <p:nvPr/>
        </p:nvSpPr>
        <p:spPr>
          <a:xfrm>
            <a:off x="4122058" y="6566400"/>
            <a:ext cx="2029360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Mg(d,p)</a:t>
            </a:r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Mg@ALTO</a:t>
            </a: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466633BB-F23D-FE9C-B11F-96780D508ADA}"/>
              </a:ext>
            </a:extLst>
          </p:cNvPr>
          <p:cNvSpPr/>
          <p:nvPr/>
        </p:nvSpPr>
        <p:spPr>
          <a:xfrm>
            <a:off x="5767754" y="6566400"/>
            <a:ext cx="1656031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Rate &amp; perspectives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A9CA79C7-4FFF-9C72-53DB-7D1CA3ABFC5B}"/>
              </a:ext>
            </a:extLst>
          </p:cNvPr>
          <p:cNvSpPr/>
          <p:nvPr/>
        </p:nvSpPr>
        <p:spPr>
          <a:xfrm>
            <a:off x="2992878" y="6566400"/>
            <a:ext cx="1439430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  <p:extLst>
      <p:ext uri="{BB962C8B-B14F-4D97-AF65-F5344CB8AC3E}">
        <p14:creationId xmlns:p14="http://schemas.microsoft.com/office/powerpoint/2010/main" val="1633003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0DF43D-FC39-AE0C-A274-99635062DC9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80000"/>
                <a:ext cx="3529263" cy="1325563"/>
              </a:xfrm>
            </p:spPr>
            <p:txBody>
              <a:bodyPr/>
              <a:lstStyle/>
              <a:p>
                <a:r>
                  <a:rPr lang="en-US" b="0" dirty="0"/>
                  <a:t>1</a:t>
                </a:r>
                <a:r>
                  <a:rPr lang="en-US" b="0" baseline="30000" dirty="0"/>
                  <a:t>-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/>
                  <a:t>=2,3 in the literature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0DF43D-FC39-AE0C-A274-99635062DC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80000"/>
                <a:ext cx="3529263" cy="1325563"/>
              </a:xfrm>
              <a:blipFill>
                <a:blip r:embed="rId2"/>
                <a:stretch>
                  <a:fillRect l="-6475" t="-7619" b="-15238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D2600-E058-1421-D977-81D1C07DE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588E04-7E1F-79F4-D804-B9EFAB18D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539" y="403396"/>
            <a:ext cx="3886200" cy="604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5A7E20-FCBA-0319-433F-E4D6605A0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215" y="265414"/>
            <a:ext cx="3729570" cy="59737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D4C268-C7D8-4DCB-35FC-1A5055C43DF3}"/>
              </a:ext>
            </a:extLst>
          </p:cNvPr>
          <p:cNvSpPr txBox="1"/>
          <p:nvPr/>
        </p:nvSpPr>
        <p:spPr>
          <a:xfrm>
            <a:off x="5835316" y="6187047"/>
            <a:ext cx="12025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Burlein+ 1984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B0C56D-D172-BEC7-196B-675E586D48D6}"/>
              </a:ext>
            </a:extLst>
          </p:cNvPr>
          <p:cNvSpPr txBox="1"/>
          <p:nvPr/>
        </p:nvSpPr>
        <p:spPr>
          <a:xfrm>
            <a:off x="9224211" y="6140819"/>
            <a:ext cx="15167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Arciszewski+ 1984</a:t>
            </a:r>
          </a:p>
        </p:txBody>
      </p:sp>
    </p:spTree>
    <p:extLst>
      <p:ext uri="{BB962C8B-B14F-4D97-AF65-F5344CB8AC3E}">
        <p14:creationId xmlns:p14="http://schemas.microsoft.com/office/powerpoint/2010/main" val="2012027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970B436-50DD-200A-B4DC-161CB8D3F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Placeholder 2">
                <a:extLst>
                  <a:ext uri="{FF2B5EF4-FFF2-40B4-BE49-F238E27FC236}">
                    <a16:creationId xmlns:a16="http://schemas.microsoft.com/office/drawing/2014/main" id="{38A21867-444B-870E-A63F-9D1E83EEBA1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199" y="1440000"/>
                <a:ext cx="9663761" cy="4351200"/>
              </a:xfrm>
            </p:spPr>
            <p:txBody>
              <a:bodyPr/>
              <a:lstStyle/>
              <a:p>
                <a:r>
                  <a:rPr lang="en-FR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Cross sections at astrophysical energies are frequently too low to measure directly</a:t>
                </a:r>
              </a:p>
              <a:p>
                <a:r>
                  <a:rPr lang="en-FR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Solution: Form resonances of interest by transferring nucleons, i.e., a </a:t>
                </a:r>
                <a:r>
                  <a:rPr lang="en-F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transfer reaction</a:t>
                </a:r>
                <a:endParaRPr lang="en-FR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FR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Get </a:t>
                </a:r>
                <a:r>
                  <a:rPr lang="en-F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spectroscopic factors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𝑪</m:t>
                        </m:r>
                      </m:e>
                      <m:sup>
                        <m:r>
                          <a:rPr lang="en-US" sz="24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</m:sup>
                    </m:sSup>
                    <m:r>
                      <a:rPr lang="en-US" sz="2400" b="1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𝑺</m:t>
                    </m:r>
                  </m:oMath>
                </a14:m>
                <a:r>
                  <a:rPr lang="en-FR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of resonances by comparing measured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𝜎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Ω</m:t>
                        </m:r>
                      </m:den>
                    </m:f>
                  </m:oMath>
                </a14:m>
                <a:r>
                  <a:rPr lang="en-FR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with </a:t>
                </a:r>
                <a:r>
                  <a:rPr lang="en-F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DWBA nuclear reaction model calculations</a:t>
                </a:r>
              </a:p>
            </p:txBody>
          </p:sp>
        </mc:Choice>
        <mc:Fallback xmlns="">
          <p:sp>
            <p:nvSpPr>
              <p:cNvPr id="8" name="Text Placeholder 2">
                <a:extLst>
                  <a:ext uri="{FF2B5EF4-FFF2-40B4-BE49-F238E27FC236}">
                    <a16:creationId xmlns:a16="http://schemas.microsoft.com/office/drawing/2014/main" id="{38A21867-444B-870E-A63F-9D1E83EEBA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199" y="1440000"/>
                <a:ext cx="9663761" cy="43512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2E9085D5-CA7C-26EF-F222-9E82FB51D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80000"/>
            <a:ext cx="10918370" cy="1325563"/>
          </a:xfrm>
        </p:spPr>
        <p:txBody>
          <a:bodyPr/>
          <a:lstStyle/>
          <a:p>
            <a:r>
              <a:rPr lang="en-FR" dirty="0"/>
              <a:t>Transfer reactions for resonance strengths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5D0574-5C97-3988-907F-42A7FDBDC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3" b="89674" l="10000" r="90556">
                        <a14:foregroundMark x1="90556" y1="44565" x2="89444" y2="36413"/>
                        <a14:foregroundMark x1="11667" y1="59239" x2="10556" y2="52717"/>
                        <a14:foregroundMark x1="48333" y1="88043" x2="38889" y2="869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4713215">
            <a:off x="2368506" y="4221254"/>
            <a:ext cx="1143000" cy="11684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955157C-67FA-7717-5886-5B342B322F95}"/>
              </a:ext>
            </a:extLst>
          </p:cNvPr>
          <p:cNvSpPr>
            <a:spLocks noChangeAspect="1"/>
          </p:cNvSpPr>
          <p:nvPr/>
        </p:nvSpPr>
        <p:spPr>
          <a:xfrm>
            <a:off x="1033260" y="4584484"/>
            <a:ext cx="334975" cy="334975"/>
          </a:xfrm>
          <a:prstGeom prst="ellipse">
            <a:avLst/>
          </a:prstGeom>
          <a:solidFill>
            <a:srgbClr val="588F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9BC0DE8-7D34-5AC8-D4D7-FFB228CFC8DA}"/>
              </a:ext>
            </a:extLst>
          </p:cNvPr>
          <p:cNvSpPr>
            <a:spLocks noChangeAspect="1"/>
          </p:cNvSpPr>
          <p:nvPr/>
        </p:nvSpPr>
        <p:spPr>
          <a:xfrm>
            <a:off x="1124960" y="4805454"/>
            <a:ext cx="334975" cy="334975"/>
          </a:xfrm>
          <a:prstGeom prst="ellipse">
            <a:avLst/>
          </a:prstGeom>
          <a:solidFill>
            <a:srgbClr val="E45D4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60E2B6D-0628-114C-312C-29EEB85A78B8}"/>
              </a:ext>
            </a:extLst>
          </p:cNvPr>
          <p:cNvCxnSpPr>
            <a:cxnSpLocks/>
          </p:cNvCxnSpPr>
          <p:nvPr/>
        </p:nvCxnSpPr>
        <p:spPr>
          <a:xfrm flipV="1">
            <a:off x="1368235" y="4805454"/>
            <a:ext cx="8935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B45F68B-6A8E-4DA6-AAB7-A9E6332D92CF}"/>
                  </a:ext>
                </a:extLst>
              </p:cNvPr>
              <p:cNvSpPr txBox="1"/>
              <p:nvPr/>
            </p:nvSpPr>
            <p:spPr>
              <a:xfrm>
                <a:off x="1093654" y="5259006"/>
                <a:ext cx="3346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FR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𝑑</m:t>
                      </m:r>
                    </m:oMath>
                  </m:oMathPara>
                </a14:m>
                <a:endParaRPr lang="en-F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B45F68B-6A8E-4DA6-AAB7-A9E6332D9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654" y="5259006"/>
                <a:ext cx="334643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B447E948-9526-3673-84E3-7688D08BF817}"/>
              </a:ext>
            </a:extLst>
          </p:cNvPr>
          <p:cNvSpPr txBox="1"/>
          <p:nvPr/>
        </p:nvSpPr>
        <p:spPr>
          <a:xfrm>
            <a:off x="2772684" y="5400444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26E4CA5-FA6B-148E-4D2C-78B7FA2C20B7}"/>
              </a:ext>
            </a:extLst>
          </p:cNvPr>
          <p:cNvCxnSpPr>
            <a:cxnSpLocks/>
          </p:cNvCxnSpPr>
          <p:nvPr/>
        </p:nvCxnSpPr>
        <p:spPr>
          <a:xfrm flipV="1">
            <a:off x="3554639" y="4234765"/>
            <a:ext cx="1344090" cy="3076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7FDEFB1-4ECA-0952-386F-9C4D6029C521}"/>
              </a:ext>
            </a:extLst>
          </p:cNvPr>
          <p:cNvCxnSpPr>
            <a:cxnSpLocks/>
          </p:cNvCxnSpPr>
          <p:nvPr/>
        </p:nvCxnSpPr>
        <p:spPr>
          <a:xfrm>
            <a:off x="3597723" y="4972941"/>
            <a:ext cx="1225674" cy="321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53E8B0B0-79E3-9CA1-A888-C1E394A73AE6}"/>
              </a:ext>
            </a:extLst>
          </p:cNvPr>
          <p:cNvSpPr>
            <a:spLocks noChangeAspect="1"/>
          </p:cNvSpPr>
          <p:nvPr/>
        </p:nvSpPr>
        <p:spPr>
          <a:xfrm>
            <a:off x="5032376" y="4041361"/>
            <a:ext cx="334975" cy="334975"/>
          </a:xfrm>
          <a:prstGeom prst="ellipse">
            <a:avLst/>
          </a:prstGeom>
          <a:solidFill>
            <a:srgbClr val="E45D4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3C0004-4B59-A2CD-F314-9F157815A089}"/>
                  </a:ext>
                </a:extLst>
              </p:cNvPr>
              <p:cNvSpPr txBox="1"/>
              <p:nvPr/>
            </p:nvSpPr>
            <p:spPr>
              <a:xfrm>
                <a:off x="5032708" y="4388581"/>
                <a:ext cx="3263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𝑝</m:t>
                      </m:r>
                    </m:oMath>
                  </m:oMathPara>
                </a14:m>
                <a:endParaRPr lang="en-F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63C0004-4B59-A2CD-F314-9F157815A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708" y="4388581"/>
                <a:ext cx="326308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>
            <a:extLst>
              <a:ext uri="{FF2B5EF4-FFF2-40B4-BE49-F238E27FC236}">
                <a16:creationId xmlns:a16="http://schemas.microsoft.com/office/drawing/2014/main" id="{2C9A4D51-856C-26F2-F662-2A179CA38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3" b="89674" l="10000" r="90556">
                        <a14:foregroundMark x1="90556" y1="44565" x2="89444" y2="36413"/>
                        <a14:foregroundMark x1="11667" y1="59239" x2="10556" y2="52717"/>
                        <a14:foregroundMark x1="48333" y1="88043" x2="38889" y2="869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4713215">
            <a:off x="4912111" y="4730129"/>
            <a:ext cx="1143000" cy="1168400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800F138C-D4F0-7A93-F276-66D643038604}"/>
              </a:ext>
            </a:extLst>
          </p:cNvPr>
          <p:cNvSpPr>
            <a:spLocks noChangeAspect="1"/>
          </p:cNvSpPr>
          <p:nvPr/>
        </p:nvSpPr>
        <p:spPr>
          <a:xfrm>
            <a:off x="4719362" y="5524397"/>
            <a:ext cx="334975" cy="334975"/>
          </a:xfrm>
          <a:prstGeom prst="ellipse">
            <a:avLst/>
          </a:prstGeom>
          <a:solidFill>
            <a:srgbClr val="588F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F0F05B1-0E73-C4C1-38A6-81BA4DEAE0C0}"/>
                  </a:ext>
                </a:extLst>
              </p:cNvPr>
              <p:cNvSpPr txBox="1"/>
              <p:nvPr/>
            </p:nvSpPr>
            <p:spPr>
              <a:xfrm>
                <a:off x="5130812" y="5826912"/>
                <a:ext cx="4730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F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FR" dirty="0">
                    <a:latin typeface="Calibri" panose="020F0502020204030204" pitchFamily="34" charset="0"/>
                    <a:cs typeface="Calibri" panose="020F0502020204030204" pitchFamily="34" charset="0"/>
                  </a:rPr>
                  <a:t>+X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F0F05B1-0E73-C4C1-38A6-81BA4DEAE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812" y="5826912"/>
                <a:ext cx="473078" cy="307777"/>
              </a:xfrm>
              <a:prstGeom prst="rect">
                <a:avLst/>
              </a:prstGeom>
              <a:blipFill>
                <a:blip r:embed="rId8"/>
                <a:stretch>
                  <a:fillRect t="-4000" r="-2632" b="-240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A73456B-AF49-53F6-34E7-F164B420164E}"/>
                  </a:ext>
                </a:extLst>
              </p:cNvPr>
              <p:cNvSpPr txBox="1"/>
              <p:nvPr/>
            </p:nvSpPr>
            <p:spPr>
              <a:xfrm>
                <a:off x="1542253" y="4477824"/>
                <a:ext cx="5361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𝑖𝑛𝑐</m:t>
                          </m:r>
                        </m:sub>
                      </m:sSub>
                    </m:oMath>
                  </m:oMathPara>
                </a14:m>
                <a:endParaRPr lang="en-FR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A73456B-AF49-53F6-34E7-F164B4201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253" y="4477824"/>
                <a:ext cx="53610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02ECBF-9888-4232-10E0-AA76168E60ED}"/>
                  </a:ext>
                </a:extLst>
              </p:cNvPr>
              <p:cNvSpPr txBox="1"/>
              <p:nvPr/>
            </p:nvSpPr>
            <p:spPr>
              <a:xfrm>
                <a:off x="1033260" y="6164181"/>
                <a:ext cx="469750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Example: </a:t>
                </a:r>
                <a:r>
                  <a:rPr lang="en-FR" baseline="30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X(</a:t>
                </a:r>
                <a14:m>
                  <m:oMath xmlns:m="http://schemas.openxmlformats.org/officeDocument/2006/math">
                    <m:r>
                      <a:rPr lang="en-FR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𝑑</m:t>
                    </m:r>
                  </m:oMath>
                </a14:m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FR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𝑝</m:t>
                    </m:r>
                  </m:oMath>
                </a14:m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n-FR" baseline="30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A+1</a:t>
                </a:r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X as a surrogate for neutron capture on </a:t>
                </a:r>
                <a:r>
                  <a:rPr lang="en-FR" baseline="30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FR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X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402ECBF-9888-4232-10E0-AA76168E6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260" y="6164181"/>
                <a:ext cx="4697504" cy="307777"/>
              </a:xfrm>
              <a:prstGeom prst="rect">
                <a:avLst/>
              </a:prstGeom>
              <a:blipFill>
                <a:blip r:embed="rId10"/>
                <a:stretch>
                  <a:fillRect l="-539" t="-4000" b="-200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D296DB3-B9E2-EE6A-0E84-83E46F612844}"/>
                  </a:ext>
                </a:extLst>
              </p:cNvPr>
              <p:cNvSpPr txBox="1"/>
              <p:nvPr/>
            </p:nvSpPr>
            <p:spPr>
              <a:xfrm>
                <a:off x="7256363" y="5985624"/>
                <a:ext cx="324992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Resonance strength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𝜔𝛾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≈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𝐽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+1</m:t>
                        </m:r>
                      </m:e>
                    </m:d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Γ</m:t>
                    </m:r>
                  </m:oMath>
                </a14:m>
                <a:endParaRPr lang="en-FR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D296DB3-B9E2-EE6A-0E84-83E46F612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363" y="5985624"/>
                <a:ext cx="3249929" cy="338554"/>
              </a:xfrm>
              <a:prstGeom prst="rect">
                <a:avLst/>
              </a:prstGeom>
              <a:blipFill>
                <a:blip r:embed="rId11"/>
                <a:stretch>
                  <a:fillRect l="-1167" t="-7407" b="-22222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0425C26-8FFD-272A-09C5-79CA6CC5A809}"/>
                  </a:ext>
                </a:extLst>
              </p:cNvPr>
              <p:cNvSpPr txBox="1"/>
              <p:nvPr/>
            </p:nvSpPr>
            <p:spPr>
              <a:xfrm>
                <a:off x="8001729" y="4474172"/>
                <a:ext cx="2581861" cy="6254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𝑒𝑥𝑝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𝐶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𝑆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𝐷𝑊𝐵𝐴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</m:oMath>
                  </m:oMathPara>
                </a14:m>
                <a:endParaRPr lang="en-FR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0425C26-8FFD-272A-09C5-79CA6CC5A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729" y="4474172"/>
                <a:ext cx="2581861" cy="62542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06B4496-EE3C-B22D-8FDD-51D70B16224C}"/>
                  </a:ext>
                </a:extLst>
              </p:cNvPr>
              <p:cNvSpPr txBox="1"/>
              <p:nvPr/>
            </p:nvSpPr>
            <p:spPr>
              <a:xfrm>
                <a:off x="8607765" y="5430923"/>
                <a:ext cx="1429750" cy="3624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Γ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𝐶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⋅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Γ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.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.</m:t>
                          </m:r>
                        </m:sub>
                      </m:sSub>
                    </m:oMath>
                  </m:oMathPara>
                </a14:m>
                <a:endParaRPr lang="en-FR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06B4496-EE3C-B22D-8FDD-51D70B162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7765" y="5430923"/>
                <a:ext cx="1429750" cy="36247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61">
            <a:extLst>
              <a:ext uri="{FF2B5EF4-FFF2-40B4-BE49-F238E27FC236}">
                <a16:creationId xmlns:a16="http://schemas.microsoft.com/office/drawing/2014/main" id="{697EC7AD-2861-638C-CA23-0A7412F9E8FF}"/>
              </a:ext>
            </a:extLst>
          </p:cNvPr>
          <p:cNvSpPr/>
          <p:nvPr/>
        </p:nvSpPr>
        <p:spPr>
          <a:xfrm>
            <a:off x="8024378" y="4474708"/>
            <a:ext cx="856950" cy="619432"/>
          </a:xfrm>
          <a:prstGeom prst="rect">
            <a:avLst/>
          </a:prstGeom>
          <a:noFill/>
          <a:ln w="12700">
            <a:solidFill>
              <a:srgbClr val="E45D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A113C8-28D0-F4FD-6A8C-3C0F119F3238}"/>
              </a:ext>
            </a:extLst>
          </p:cNvPr>
          <p:cNvSpPr txBox="1"/>
          <p:nvPr/>
        </p:nvSpPr>
        <p:spPr>
          <a:xfrm>
            <a:off x="7807183" y="4053806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Measurement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6FB46EA-C4A4-D84F-8422-F9385D81E9AD}"/>
              </a:ext>
            </a:extLst>
          </p:cNvPr>
          <p:cNvSpPr txBox="1"/>
          <p:nvPr/>
        </p:nvSpPr>
        <p:spPr>
          <a:xfrm>
            <a:off x="9427991" y="4080876"/>
            <a:ext cx="149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DWBA calculation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9970EA1-900A-1CDB-92B5-33CA204ADBAB}"/>
              </a:ext>
            </a:extLst>
          </p:cNvPr>
          <p:cNvSpPr/>
          <p:nvPr/>
        </p:nvSpPr>
        <p:spPr>
          <a:xfrm>
            <a:off x="9481769" y="4486506"/>
            <a:ext cx="955477" cy="60173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62F467A-00F5-F8FF-3027-3E914F0161F9}"/>
              </a:ext>
            </a:extLst>
          </p:cNvPr>
          <p:cNvCxnSpPr>
            <a:cxnSpLocks/>
            <a:endCxn id="61" idx="0"/>
          </p:cNvCxnSpPr>
          <p:nvPr/>
        </p:nvCxnSpPr>
        <p:spPr>
          <a:xfrm>
            <a:off x="9322640" y="4904845"/>
            <a:ext cx="0" cy="526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6B3CFF0-2342-E5DF-AAEE-BE46763761F9}"/>
              </a:ext>
            </a:extLst>
          </p:cNvPr>
          <p:cNvCxnSpPr>
            <a:cxnSpLocks/>
          </p:cNvCxnSpPr>
          <p:nvPr/>
        </p:nvCxnSpPr>
        <p:spPr>
          <a:xfrm>
            <a:off x="8881328" y="5713532"/>
            <a:ext cx="1431767" cy="324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E629218E-DE0B-9219-7E07-86CCD1163E60}"/>
              </a:ext>
            </a:extLst>
          </p:cNvPr>
          <p:cNvSpPr/>
          <p:nvPr/>
        </p:nvSpPr>
        <p:spPr>
          <a:xfrm>
            <a:off x="9556959" y="5426116"/>
            <a:ext cx="480555" cy="35542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C950357-D245-1AB5-08D9-2653BEC226FC}"/>
              </a:ext>
            </a:extLst>
          </p:cNvPr>
          <p:cNvSpPr txBox="1"/>
          <p:nvPr/>
        </p:nvSpPr>
        <p:spPr>
          <a:xfrm>
            <a:off x="10008555" y="5477861"/>
            <a:ext cx="978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calculation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319D512-8915-8C77-2A5B-E92C8ACAA19D}"/>
              </a:ext>
            </a:extLst>
          </p:cNvPr>
          <p:cNvSpPr/>
          <p:nvPr/>
        </p:nvSpPr>
        <p:spPr>
          <a:xfrm rot="2249799">
            <a:off x="4713688" y="4600927"/>
            <a:ext cx="1322883" cy="1633535"/>
          </a:xfrm>
          <a:prstGeom prst="ellipse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74540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10785-BB1C-07B3-7E8A-5B6C6F29B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1</a:t>
            </a:r>
            <a:r>
              <a:rPr lang="en-FR" baseline="30000" dirty="0"/>
              <a:t>-</a:t>
            </a:r>
            <a:r>
              <a:rPr lang="en-FR" dirty="0"/>
              <a:t> strength from Cañete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71A80-42E0-6662-34CE-284924391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1B45ED-0E18-82DC-CFD9-5C10506D6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56" y="1206733"/>
            <a:ext cx="4862226" cy="48832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BA4DEF-3208-57CB-B4EE-923A6DA56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86247"/>
            <a:ext cx="5870573" cy="58960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C6B339-ECF6-6352-3DE0-DE6B60A4DF0B}"/>
              </a:ext>
            </a:extLst>
          </p:cNvPr>
          <p:cNvSpPr txBox="1"/>
          <p:nvPr/>
        </p:nvSpPr>
        <p:spPr>
          <a:xfrm>
            <a:off x="2100258" y="6192259"/>
            <a:ext cx="197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With 1-, without uncerts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B60ED4-6777-B7F9-F4BB-6B554B0DC36A}"/>
              </a:ext>
            </a:extLst>
          </p:cNvPr>
          <p:cNvSpPr txBox="1"/>
          <p:nvPr/>
        </p:nvSpPr>
        <p:spPr>
          <a:xfrm>
            <a:off x="6286500" y="6163976"/>
            <a:ext cx="1726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With 1-, with uncerts</a:t>
            </a:r>
          </a:p>
        </p:txBody>
      </p:sp>
    </p:spTree>
    <p:extLst>
      <p:ext uri="{BB962C8B-B14F-4D97-AF65-F5344CB8AC3E}">
        <p14:creationId xmlns:p14="http://schemas.microsoft.com/office/powerpoint/2010/main" val="2026266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0BE49-C6AB-DC5D-E393-1C64D627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Calculations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665F7-93DE-2365-DD1F-05A92668C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440000"/>
            <a:ext cx="3357010" cy="4351200"/>
          </a:xfrm>
        </p:spPr>
        <p:txBody>
          <a:bodyPr/>
          <a:lstStyle/>
          <a:p>
            <a:r>
              <a:rPr lang="en-FR" dirty="0"/>
              <a:t>Uncertainty-quantified ADWA calculation with TWOFNR+KDUQ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9EBF61-9415-5A78-910F-B7002F85F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231" y="1477377"/>
            <a:ext cx="7580969" cy="48969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6AE534-5E3F-F8B0-D630-FEA32F16FE5D}"/>
              </a:ext>
            </a:extLst>
          </p:cNvPr>
          <p:cNvSpPr txBox="1"/>
          <p:nvPr/>
        </p:nvSpPr>
        <p:spPr>
          <a:xfrm>
            <a:off x="7512229" y="954157"/>
            <a:ext cx="3357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[x] C.D. Pruitt </a:t>
            </a:r>
            <a:r>
              <a:rPr lang="en-FR" i="1" dirty="0">
                <a:latin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 PRC </a:t>
            </a:r>
            <a:r>
              <a:rPr lang="en-FR" b="1" dirty="0">
                <a:latin typeface="Calibri" panose="020F0502020204030204" pitchFamily="34" charset="0"/>
                <a:cs typeface="Calibri" panose="020F0502020204030204" pitchFamily="34" charset="0"/>
              </a:rPr>
              <a:t>107</a:t>
            </a:r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, 014602 (2023)</a:t>
            </a:r>
          </a:p>
          <a:p>
            <a:pPr algn="l"/>
            <a:r>
              <a:rPr lang="en-FR" dirty="0">
                <a:latin typeface="Calibri" panose="020F0502020204030204" pitchFamily="34" charset="0"/>
                <a:cs typeface="Calibri" panose="020F0502020204030204" pitchFamily="34" charset="0"/>
              </a:rPr>
              <a:t>[x] C. Hebborn, TWOFNR+KDUQ front-end</a:t>
            </a:r>
          </a:p>
        </p:txBody>
      </p:sp>
    </p:spTree>
    <p:extLst>
      <p:ext uri="{BB962C8B-B14F-4D97-AF65-F5344CB8AC3E}">
        <p14:creationId xmlns:p14="http://schemas.microsoft.com/office/powerpoint/2010/main" val="1570298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F7734-9D57-8665-3D76-7DE9C6B9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Hamill </a:t>
            </a:r>
            <a:r>
              <a:rPr lang="en-FR" baseline="30000" dirty="0"/>
              <a:t>25</a:t>
            </a:r>
            <a:r>
              <a:rPr lang="en-FR" dirty="0"/>
              <a:t>Mg(d,p)@8 MeV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8FE89B-0B2A-1D34-8BFE-8E94A9ACB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706" y="1613647"/>
            <a:ext cx="6432324" cy="468686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F74A415-FD93-5640-402A-63494FC4ABD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440000"/>
                <a:ext cx="4985084" cy="4351200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FR" dirty="0"/>
                  <a:t>Fit with two free parameters, normalizations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FR" dirty="0"/>
                  <a:t>=2 and compound components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F74A415-FD93-5640-402A-63494FC4AB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440000"/>
                <a:ext cx="4985084" cy="4351200"/>
              </a:xfrm>
              <a:blipFill>
                <a:blip r:embed="rId4"/>
                <a:stretch>
                  <a:fillRect l="-509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7895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597B-B3CE-7B8A-4C46-03C62C722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Reaction rates from transfer reactions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680C4-BDD6-28F4-04F7-4745B7101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FR" dirty="0"/>
              <a:t>The resonant reaction rate for a single narrow resonance depends only on density, temperature, resonance energy, and resonance strength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8DEC84-9B17-5653-EE13-2CC8C90A5035}"/>
                  </a:ext>
                </a:extLst>
              </p:cNvPr>
              <p:cNvSpPr txBox="1"/>
              <p:nvPr/>
            </p:nvSpPr>
            <p:spPr>
              <a:xfrm>
                <a:off x="604274" y="5025971"/>
                <a:ext cx="324992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Resonance strength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𝜔𝛾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≈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𝐽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+1</m:t>
                        </m:r>
                      </m:e>
                    </m:d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Γ</m:t>
                    </m:r>
                  </m:oMath>
                </a14:m>
                <a:endParaRPr lang="en-FR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8DEC84-9B17-5653-EE13-2CC8C90A5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74" y="5025971"/>
                <a:ext cx="3249929" cy="338554"/>
              </a:xfrm>
              <a:prstGeom prst="rect">
                <a:avLst/>
              </a:prstGeom>
              <a:blipFill>
                <a:blip r:embed="rId3"/>
                <a:stretch>
                  <a:fillRect l="-778" t="-3571" b="-21429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2670D4-2EF6-9F3A-9D24-0F87870A87A7}"/>
                  </a:ext>
                </a:extLst>
              </p:cNvPr>
              <p:cNvSpPr txBox="1"/>
              <p:nvPr/>
            </p:nvSpPr>
            <p:spPr>
              <a:xfrm>
                <a:off x="1349640" y="3514519"/>
                <a:ext cx="2581861" cy="6254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𝑒𝑥𝑝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𝐶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𝑆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𝐷𝑊𝐵𝐴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</m:oMath>
                  </m:oMathPara>
                </a14:m>
                <a:endParaRPr lang="en-FR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2670D4-2EF6-9F3A-9D24-0F87870A87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9640" y="3514519"/>
                <a:ext cx="2581861" cy="625428"/>
              </a:xfrm>
              <a:prstGeom prst="rect">
                <a:avLst/>
              </a:prstGeom>
              <a:blipFill>
                <a:blip r:embed="rId4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CB49AD-0D37-F28F-8182-A8018C660C26}"/>
                  </a:ext>
                </a:extLst>
              </p:cNvPr>
              <p:cNvSpPr txBox="1"/>
              <p:nvPr/>
            </p:nvSpPr>
            <p:spPr>
              <a:xfrm>
                <a:off x="1955676" y="4471270"/>
                <a:ext cx="1429750" cy="3624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Γ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𝐶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⋅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Γ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.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𝑝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.</m:t>
                          </m:r>
                        </m:sub>
                      </m:sSub>
                    </m:oMath>
                  </m:oMathPara>
                </a14:m>
                <a:endParaRPr lang="en-FR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9CB49AD-0D37-F28F-8182-A8018C660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676" y="4471270"/>
                <a:ext cx="1429750" cy="362472"/>
              </a:xfrm>
              <a:prstGeom prst="rect">
                <a:avLst/>
              </a:prstGeom>
              <a:blipFill>
                <a:blip r:embed="rId5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BC48F5BD-C082-1F6F-9A18-D0CD3D25041B}"/>
              </a:ext>
            </a:extLst>
          </p:cNvPr>
          <p:cNvSpPr/>
          <p:nvPr/>
        </p:nvSpPr>
        <p:spPr>
          <a:xfrm>
            <a:off x="1372289" y="3515055"/>
            <a:ext cx="856950" cy="619432"/>
          </a:xfrm>
          <a:prstGeom prst="rect">
            <a:avLst/>
          </a:prstGeom>
          <a:noFill/>
          <a:ln w="12700">
            <a:solidFill>
              <a:srgbClr val="E45D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7B914-2CE5-5CDD-0A20-A9BE94ABCCB2}"/>
              </a:ext>
            </a:extLst>
          </p:cNvPr>
          <p:cNvSpPr txBox="1"/>
          <p:nvPr/>
        </p:nvSpPr>
        <p:spPr>
          <a:xfrm>
            <a:off x="1155094" y="3094153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00ABAE-9E2C-1FF2-BB12-87F9C6164E64}"/>
              </a:ext>
            </a:extLst>
          </p:cNvPr>
          <p:cNvSpPr txBox="1"/>
          <p:nvPr/>
        </p:nvSpPr>
        <p:spPr>
          <a:xfrm>
            <a:off x="2775902" y="3121223"/>
            <a:ext cx="149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DWBA calculation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470942-F23B-ABE3-D111-76878EB2DAFD}"/>
              </a:ext>
            </a:extLst>
          </p:cNvPr>
          <p:cNvSpPr/>
          <p:nvPr/>
        </p:nvSpPr>
        <p:spPr>
          <a:xfrm>
            <a:off x="2829680" y="3526853"/>
            <a:ext cx="955477" cy="60173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F582FB3-D1BE-431E-91A6-E7F8B0F1572D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2670551" y="3945192"/>
            <a:ext cx="0" cy="526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CEDD15F-794B-B278-9BB7-5EAA9680259C}"/>
              </a:ext>
            </a:extLst>
          </p:cNvPr>
          <p:cNvCxnSpPr>
            <a:cxnSpLocks/>
          </p:cNvCxnSpPr>
          <p:nvPr/>
        </p:nvCxnSpPr>
        <p:spPr>
          <a:xfrm>
            <a:off x="2229239" y="4753879"/>
            <a:ext cx="1431767" cy="324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8D454CE-F9CB-59BD-36CA-4271B612D483}"/>
              </a:ext>
            </a:extLst>
          </p:cNvPr>
          <p:cNvSpPr/>
          <p:nvPr/>
        </p:nvSpPr>
        <p:spPr>
          <a:xfrm>
            <a:off x="2904870" y="4466463"/>
            <a:ext cx="480555" cy="35542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8E4692-0F4E-4B96-39C5-D536A33D0885}"/>
              </a:ext>
            </a:extLst>
          </p:cNvPr>
          <p:cNvSpPr txBox="1"/>
          <p:nvPr/>
        </p:nvSpPr>
        <p:spPr>
          <a:xfrm>
            <a:off x="3356466" y="4518208"/>
            <a:ext cx="978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7ECAA6F-BCE0-BAED-4649-D25678561479}"/>
              </a:ext>
            </a:extLst>
          </p:cNvPr>
          <p:cNvGrpSpPr>
            <a:grpSpLocks noChangeAspect="1"/>
          </p:cNvGrpSpPr>
          <p:nvPr/>
        </p:nvGrpSpPr>
        <p:grpSpPr>
          <a:xfrm>
            <a:off x="2753715" y="5480355"/>
            <a:ext cx="3594401" cy="618360"/>
            <a:chOff x="4914303" y="2478109"/>
            <a:chExt cx="4755843" cy="81816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17C5625-15E7-2A29-E8EF-4B8A27EE4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14303" y="2516534"/>
              <a:ext cx="1344090" cy="77974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2809B20-4C56-9135-10EA-FD290BBBE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58393" y="2478109"/>
              <a:ext cx="3411753" cy="77974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5F7E2DE-9FA4-59D0-26EA-A5E2300EC16C}"/>
                  </a:ext>
                </a:extLst>
              </p:cNvPr>
              <p:cNvSpPr txBox="1"/>
              <p:nvPr/>
            </p:nvSpPr>
            <p:spPr>
              <a:xfrm>
                <a:off x="574138" y="5527852"/>
                <a:ext cx="237098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∴</m:t>
                    </m:r>
                  </m:oMath>
                </a14:m>
                <a:r>
                  <a:rPr lang="en-FR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Reaction rate for a single narrow resonance</a:t>
                </a:r>
                <a:endParaRPr lang="en-FR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5F7E2DE-9FA4-59D0-26EA-A5E2300EC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38" y="5527852"/>
                <a:ext cx="2370984" cy="584775"/>
              </a:xfrm>
              <a:prstGeom prst="rect">
                <a:avLst/>
              </a:prstGeom>
              <a:blipFill>
                <a:blip r:embed="rId8"/>
                <a:stretch>
                  <a:fillRect l="-1604" t="-4255" b="-10638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0FBD5CC2-D1CC-652F-A80A-05E83EE78FD1}"/>
              </a:ext>
            </a:extLst>
          </p:cNvPr>
          <p:cNvSpPr/>
          <p:nvPr/>
        </p:nvSpPr>
        <p:spPr>
          <a:xfrm>
            <a:off x="6040917" y="5559739"/>
            <a:ext cx="307116" cy="509936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AFB1F52-85B0-D080-FAE1-6DD2B133C258}"/>
              </a:ext>
            </a:extLst>
          </p:cNvPr>
          <p:cNvSpPr txBox="1">
            <a:spLocks/>
          </p:cNvSpPr>
          <p:nvPr/>
        </p:nvSpPr>
        <p:spPr>
          <a:xfrm>
            <a:off x="6788420" y="3019648"/>
            <a:ext cx="5165813" cy="3272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FR" sz="2400" dirty="0"/>
              <a:t>For broad resonances the picture is only slightly more complex—convolution of a Breit-Wigner distribution with velocity distribution</a:t>
            </a:r>
          </a:p>
          <a:p>
            <a:pPr marL="114300" indent="0">
              <a:buFont typeface="Arial"/>
              <a:buNone/>
            </a:pPr>
            <a:endParaRPr lang="en-FR" sz="2400" b="1" dirty="0"/>
          </a:p>
          <a:p>
            <a:pPr marL="114300" indent="0">
              <a:buFont typeface="Arial"/>
              <a:buNone/>
            </a:pPr>
            <a:endParaRPr lang="en-FR" sz="2400" b="1" dirty="0"/>
          </a:p>
          <a:p>
            <a:pPr marL="114300" indent="0">
              <a:buFont typeface="Arial"/>
              <a:buNone/>
            </a:pPr>
            <a:endParaRPr lang="en-FR" sz="2400" b="1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ECD4E11-DA66-DF96-FDB4-BD759593281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6687" y="4869627"/>
            <a:ext cx="4960382" cy="95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364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65AAFA4-8BC8-8EF4-7370-AE54BF04A30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FR" baseline="30000" dirty="0"/>
                  <a:t>26</a:t>
                </a:r>
                <a:r>
                  <a:rPr lang="en-FR" dirty="0"/>
                  <a:t>Si resonances important to </a:t>
                </a:r>
                <a:r>
                  <a:rPr lang="en-GB" sz="40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25</a:t>
                </a:r>
                <a:r>
                  <a:rPr lang="en-GB" sz="4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Al(</a:t>
                </a:r>
                <a14:m>
                  <m:oMath xmlns:m="http://schemas.openxmlformats.org/officeDocument/2006/math">
                    <m:r>
                      <a:rPr lang="en-GB" sz="4000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4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,𝛾</a:t>
                </a:r>
                <a:r>
                  <a:rPr lang="el-GR" sz="4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el-GR" sz="40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26</a:t>
                </a:r>
                <a:r>
                  <a:rPr lang="en-GB" sz="4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Si</a:t>
                </a:r>
                <a:endParaRPr lang="en-FR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65AAFA4-8BC8-8EF4-7370-AE54BF04A3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C7D7E-0C53-D087-846A-82F04ADF7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440000"/>
            <a:ext cx="10155865" cy="4928902"/>
          </a:xfrm>
        </p:spPr>
        <p:txBody>
          <a:bodyPr>
            <a:normAutofit fontScale="92500" lnSpcReduction="20000"/>
          </a:bodyPr>
          <a:lstStyle/>
          <a:p>
            <a:r>
              <a:rPr lang="en-FR" sz="2000" dirty="0"/>
              <a:t>A: too low energy to be important</a:t>
            </a:r>
          </a:p>
          <a:p>
            <a:r>
              <a:rPr lang="en-FR" sz="2000" dirty="0"/>
              <a:t>1</a:t>
            </a:r>
            <a:r>
              <a:rPr lang="en-FR" sz="2000" baseline="30000" dirty="0"/>
              <a:t>-</a:t>
            </a:r>
            <a:r>
              <a:rPr lang="en-FR" sz="2000" dirty="0"/>
              <a:t> : conflicting reports</a:t>
            </a:r>
          </a:p>
          <a:p>
            <a:r>
              <a:rPr lang="en-FR" sz="2000" dirty="0"/>
              <a:t>B: our famed 1</a:t>
            </a:r>
            <a:r>
              <a:rPr lang="en-FR" sz="2000" baseline="30000" dirty="0"/>
              <a:t>+</a:t>
            </a:r>
            <a:r>
              <a:rPr lang="en-FR" sz="2000" dirty="0"/>
              <a:t> </a:t>
            </a:r>
          </a:p>
          <a:p>
            <a:r>
              <a:rPr lang="en-FR" sz="2000" dirty="0"/>
              <a:t>C: Small importance above 0.2 GK, in the same place where the 3+ is important</a:t>
            </a:r>
          </a:p>
          <a:p>
            <a:r>
              <a:rPr lang="en-FR" sz="2000" dirty="0"/>
              <a:t>D: Dominant for classical novae 0.2-0.4 GK</a:t>
            </a:r>
          </a:p>
          <a:p>
            <a:r>
              <a:rPr lang="en-FR" sz="2000" dirty="0"/>
              <a:t>E: Doesn’t exist, relocated to 1</a:t>
            </a:r>
            <a:r>
              <a:rPr lang="en-FR" sz="2000" baseline="30000" dirty="0"/>
              <a:t>-</a:t>
            </a:r>
            <a:r>
              <a:rPr lang="en-FR" sz="2000" dirty="0"/>
              <a:t> by Canete</a:t>
            </a:r>
          </a:p>
          <a:p>
            <a:endParaRPr lang="en-FR" sz="2000" dirty="0"/>
          </a:p>
          <a:p>
            <a:pPr marL="114300" indent="0">
              <a:buNone/>
            </a:pPr>
            <a:r>
              <a:rPr lang="en-FR" sz="2000" dirty="0"/>
              <a:t>To use:</a:t>
            </a:r>
          </a:p>
          <a:p>
            <a:pPr>
              <a:buFontTx/>
              <a:buChar char="-"/>
            </a:pPr>
            <a:r>
              <a:rPr lang="en-FR" sz="2000" dirty="0"/>
              <a:t>3+ : Temanson G_p</a:t>
            </a:r>
          </a:p>
          <a:p>
            <a:pPr>
              <a:buFontTx/>
              <a:buChar char="-"/>
            </a:pPr>
            <a:r>
              <a:rPr lang="en-FR" sz="2000" dirty="0"/>
              <a:t>0+: Hamill or Perello</a:t>
            </a:r>
          </a:p>
          <a:p>
            <a:pPr>
              <a:buFontTx/>
              <a:buChar char="-"/>
            </a:pPr>
            <a:r>
              <a:rPr lang="en-FR" sz="2000" dirty="0"/>
              <a:t>1+: Hamill</a:t>
            </a:r>
          </a:p>
          <a:p>
            <a:pPr>
              <a:buFontTx/>
              <a:buChar char="-"/>
            </a:pPr>
            <a:r>
              <a:rPr lang="en-FR" sz="2000" dirty="0"/>
              <a:t>1- (?): Canete—likely exists, but strength should have high uncertainty</a:t>
            </a:r>
          </a:p>
          <a:p>
            <a:pPr lvl="1">
              <a:buFontTx/>
              <a:buChar char="-"/>
            </a:pPr>
            <a:r>
              <a:rPr lang="en-FR" sz="1600" dirty="0"/>
              <a:t>Stronger compared to 1+ unless the strength increases by many times</a:t>
            </a:r>
          </a:p>
          <a:p>
            <a:pPr lvl="1">
              <a:buFontTx/>
              <a:buChar char="-"/>
            </a:pPr>
            <a:r>
              <a:rPr lang="en-FR" sz="1600" dirty="0"/>
              <a:t>In any case, neither resonance affects </a:t>
            </a:r>
            <a:r>
              <a:rPr lang="en-FR" sz="1600" baseline="30000" dirty="0"/>
              <a:t>26</a:t>
            </a:r>
            <a:r>
              <a:rPr lang="en-FR" sz="1600" dirty="0"/>
              <a:t>Al production much in classical novae</a:t>
            </a:r>
          </a:p>
          <a:p>
            <a:pPr lvl="1">
              <a:buFontTx/>
              <a:buChar char="-"/>
            </a:pPr>
            <a:endParaRPr lang="en-FR" sz="1600" dirty="0"/>
          </a:p>
          <a:p>
            <a:endParaRPr lang="en-FR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DCB702-E3C2-C309-4B0C-3CA8F138B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34364"/>
            <a:ext cx="5911506" cy="2089762"/>
          </a:xfrm>
          <a:prstGeom prst="rect">
            <a:avLst/>
          </a:prstGeom>
        </p:spPr>
      </p:pic>
      <p:sp>
        <p:nvSpPr>
          <p:cNvPr id="8" name="Chevron 7">
            <a:extLst>
              <a:ext uri="{FF2B5EF4-FFF2-40B4-BE49-F238E27FC236}">
                <a16:creationId xmlns:a16="http://schemas.microsoft.com/office/drawing/2014/main" id="{FB198CF0-5CC9-03EE-8372-5BE238EF94BA}"/>
              </a:ext>
            </a:extLst>
          </p:cNvPr>
          <p:cNvSpPr/>
          <p:nvPr/>
        </p:nvSpPr>
        <p:spPr>
          <a:xfrm>
            <a:off x="2992878" y="6566400"/>
            <a:ext cx="1439430" cy="307778"/>
          </a:xfrm>
          <a:prstGeom prst="chevron">
            <a:avLst/>
          </a:prstGeom>
          <a:solidFill>
            <a:srgbClr val="261E4D"/>
          </a:solidFill>
          <a:ln>
            <a:solidFill>
              <a:srgbClr val="6752DC">
                <a:alpha val="50196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1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n-FR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resonances</a:t>
            </a:r>
          </a:p>
        </p:txBody>
      </p:sp>
    </p:spTree>
    <p:extLst>
      <p:ext uri="{BB962C8B-B14F-4D97-AF65-F5344CB8AC3E}">
        <p14:creationId xmlns:p14="http://schemas.microsoft.com/office/powerpoint/2010/main" val="3471971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920BA-5476-A639-ED15-66E3DE2BD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Calculating partial width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CE9C4-0766-D1F3-A96C-5A1C2A9DD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84B8B2-C584-D471-0520-22BD7A6D5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410" y="3742815"/>
            <a:ext cx="7772400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B141A4-2CA8-7E15-8A84-998510D2B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410" y="1569250"/>
            <a:ext cx="7772400" cy="226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35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D81A6-AB3B-E118-623C-56673DCC6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C774848-B7DF-9FF3-F1C3-36C4713B2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Astro (</a:t>
            </a:r>
            <a:r>
              <a:rPr lang="en-FR" baseline="30000" dirty="0"/>
              <a:t>25</a:t>
            </a:r>
            <a:r>
              <a:rPr lang="en-FR" dirty="0"/>
              <a:t>Mg)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5AAD55-5F77-A7A4-F597-E6AB650A20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3243002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E1D24-641E-5D4E-01C2-4CE9F28AC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INTEGRAL </a:t>
            </a:r>
            <a:r>
              <a:rPr lang="en-FR" baseline="30000" dirty="0"/>
              <a:t>26</a:t>
            </a:r>
            <a:r>
              <a:rPr lang="en-FR" dirty="0"/>
              <a:t>Al 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DE7F95-2693-E06B-6F7D-BD1C58302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DD755CF-38F2-EAE4-97F2-D1A674983FF6}"/>
              </a:ext>
            </a:extLst>
          </p:cNvPr>
          <p:cNvSpPr txBox="1">
            <a:spLocks/>
          </p:cNvSpPr>
          <p:nvPr/>
        </p:nvSpPr>
        <p:spPr bwMode="auto">
          <a:xfrm>
            <a:off x="4367303" y="5736669"/>
            <a:ext cx="4030922" cy="732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INTEGRAL/SPI Map of the 1.809-MeV photon sky,</a:t>
            </a:r>
          </a:p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T. Siegert et al. A&amp;A </a:t>
            </a:r>
            <a:r>
              <a:rPr lang="en-US" sz="1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672</a:t>
            </a:r>
            <a:r>
              <a:rPr lang="en-US" sz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A54 (2023)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FBAF2D-3A88-3028-0C9B-AC15CF104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974" y="2147259"/>
            <a:ext cx="6389581" cy="35711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96099E-172B-F6D6-B994-8771ABB54D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461" y="2118582"/>
            <a:ext cx="2185198" cy="124182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40319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FA152-DC7A-B64C-21A2-822F3128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Width vs. angle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6A01D6E-8579-36B8-2067-0475F7F64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58063" y="2219033"/>
            <a:ext cx="6051736" cy="423995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596AF9-507E-B088-ED5B-2F3392CBA6D5}"/>
              </a:ext>
            </a:extLst>
          </p:cNvPr>
          <p:cNvSpPr txBox="1"/>
          <p:nvPr/>
        </p:nvSpPr>
        <p:spPr>
          <a:xfrm>
            <a:off x="625033" y="1724627"/>
            <a:ext cx="31830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FR" sz="1800" dirty="0">
                <a:latin typeface="Calibri" panose="020F0502020204030204" pitchFamily="34" charset="0"/>
                <a:cs typeface="Calibri" panose="020F0502020204030204" pitchFamily="34" charset="0"/>
              </a:rPr>
              <a:t>See two different groups</a:t>
            </a:r>
          </a:p>
          <a:p>
            <a:pPr algn="l"/>
            <a:endParaRPr lang="en-F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FR" sz="1800" dirty="0">
                <a:latin typeface="Calibri" panose="020F0502020204030204" pitchFamily="34" charset="0"/>
                <a:cs typeface="Calibri" panose="020F0502020204030204" pitchFamily="34" charset="0"/>
              </a:rPr>
              <a:t>Changed after beam filament change during the night, maybe result of worse beam tune</a:t>
            </a:r>
          </a:p>
          <a:p>
            <a:pPr algn="l"/>
            <a:endParaRPr lang="en-F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FR" sz="1800" dirty="0">
                <a:latin typeface="Calibri" panose="020F0502020204030204" pitchFamily="34" charset="0"/>
                <a:cs typeface="Calibri" panose="020F0502020204030204" pitchFamily="34" charset="0"/>
              </a:rPr>
              <a:t>Investigate discontinuity, especially in Al width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E5CC7A-7442-CA85-C2D5-D037D10404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7208" y="187639"/>
            <a:ext cx="4917284" cy="213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90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DB7C7-6CDF-B220-6E13-D92F4B677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189" y="257978"/>
            <a:ext cx="4707577" cy="1325563"/>
          </a:xfrm>
        </p:spPr>
        <p:txBody>
          <a:bodyPr/>
          <a:lstStyle/>
          <a:p>
            <a:r>
              <a:rPr lang="en-FR" dirty="0"/>
              <a:t>Finite- vs. zero-range DWBA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0CE623B-2579-0A69-A3C1-82C2CBE1A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F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6A8E02-50F5-38B6-1781-0C2A6067DE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3920" y="487307"/>
            <a:ext cx="5766442" cy="28491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5D13D6-0BA8-3920-96E9-FF62026530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3921" y="3613666"/>
            <a:ext cx="5766441" cy="28491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011BB5-FE5B-D7D4-3372-9936F5EA3B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153" y="2263300"/>
            <a:ext cx="5113641" cy="33802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EB8274-7156-940B-2D3F-AA346A85CE5D}"/>
              </a:ext>
            </a:extLst>
          </p:cNvPr>
          <p:cNvSpPr txBox="1"/>
          <p:nvPr/>
        </p:nvSpPr>
        <p:spPr>
          <a:xfrm>
            <a:off x="5343241" y="3429000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sz="1800" dirty="0">
                <a:latin typeface="Calibri" panose="020F0502020204030204" pitchFamily="34" charset="0"/>
                <a:cs typeface="Calibri" panose="020F0502020204030204" pitchFamily="34" charset="0"/>
              </a:rPr>
              <a:t>Lin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CAA7A6-D732-173C-5B03-0F9CE64DFD37}"/>
              </a:ext>
            </a:extLst>
          </p:cNvPr>
          <p:cNvSpPr txBox="1"/>
          <p:nvPr/>
        </p:nvSpPr>
        <p:spPr>
          <a:xfrm>
            <a:off x="5270153" y="3567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FR" sz="1800" dirty="0">
                <a:latin typeface="Calibri" panose="020F0502020204030204" pitchFamily="34" charset="0"/>
                <a:cs typeface="Calibri" panose="020F0502020204030204" pitchFamily="34" charset="0"/>
              </a:rPr>
              <a:t>Log</a:t>
            </a:r>
          </a:p>
        </p:txBody>
      </p:sp>
    </p:spTree>
    <p:extLst>
      <p:ext uri="{BB962C8B-B14F-4D97-AF65-F5344CB8AC3E}">
        <p14:creationId xmlns:p14="http://schemas.microsoft.com/office/powerpoint/2010/main" val="3167788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145453</TotalTime>
  <Words>2930</Words>
  <Application>Microsoft Macintosh PowerPoint</Application>
  <PresentationFormat>Widescreen</PresentationFormat>
  <Paragraphs>399</Paragraphs>
  <Slides>28</Slides>
  <Notes>24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Cambria Math</vt:lpstr>
      <vt:lpstr>Office Theme</vt:lpstr>
      <vt:lpstr>Constraining the 25Al(p,γ)26Si resonant reaction rate in classical novae via experimental study of the 25Mg(d,p)26Mg reaction  </vt:lpstr>
      <vt:lpstr>Outline</vt:lpstr>
      <vt:lpstr>26Al abundance and nucleosynthesis in novae</vt:lpstr>
      <vt:lpstr>Classical novae: Accretion on a white dwarf</vt:lpstr>
      <vt:lpstr>The impact of 25Al(p,𝛾)26Si on γ-ray observations</vt:lpstr>
      <vt:lpstr>26Si resonances important to 25Al(p,𝛾)26Si</vt:lpstr>
      <vt:lpstr>The 1+ resonance in the literature</vt:lpstr>
      <vt:lpstr>The 1- resonance: our doublet becomes a triplet</vt:lpstr>
      <vt:lpstr>Populating relevant mirror states via 25Mg(d,p)26Mg n-transfer reaction</vt:lpstr>
      <vt:lpstr>Verifying methodology with 28Al and other 26Mg states</vt:lpstr>
      <vt:lpstr>Odd-ℓ character in the 26Mg triplet</vt:lpstr>
      <vt:lpstr>The 5676-keV (1+) resonance strength from its mirror state, E_x(26Mg) = 5691 keV</vt:lpstr>
      <vt:lpstr>The 25Al(p,𝛾)26Si reaction rate in novae</vt:lpstr>
      <vt:lpstr>Conclusions</vt:lpstr>
      <vt:lpstr>Thank you!</vt:lpstr>
      <vt:lpstr>Constraining the 25Al(p,γ)26Si resonant reaction rate in classical novae via experimental study of the 25Mg(d,p)26Mg reaction  </vt:lpstr>
      <vt:lpstr>1- ℓ=2,3 in the literature</vt:lpstr>
      <vt:lpstr>Transfer reactions for resonance strengths</vt:lpstr>
      <vt:lpstr>1- strength from Cañete</vt:lpstr>
      <vt:lpstr>Calculations</vt:lpstr>
      <vt:lpstr>Hamill 25Mg(d,p)@8 MeV</vt:lpstr>
      <vt:lpstr>Reaction rates from transfer reactions</vt:lpstr>
      <vt:lpstr>26Si resonances important to 25Al(p,𝛾)26Si</vt:lpstr>
      <vt:lpstr>Calculating partial width</vt:lpstr>
      <vt:lpstr>Astro (25Mg)</vt:lpstr>
      <vt:lpstr>INTEGRAL 26Al map</vt:lpstr>
      <vt:lpstr>Width vs. angle</vt:lpstr>
      <vt:lpstr>Finite- vs. zero-range DWBA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Fission Update</dc:title>
  <cp:lastModifiedBy>Elizabeth Poppe</cp:lastModifiedBy>
  <cp:revision>1565</cp:revision>
  <cp:lastPrinted>2026-03-24T16:41:31Z</cp:lastPrinted>
  <dcterms:modified xsi:type="dcterms:W3CDTF">2026-09-11T11:19:15Z</dcterms:modified>
</cp:coreProperties>
</file>