
<file path=[Content_Types].xml><?xml version="1.0" encoding="utf-8"?>
<Types xmlns="http://schemas.openxmlformats.org/package/2006/content-types">
  <Default Extension="gif" ContentType="image/gif"/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changesInfos/changesInfo1.xml" ContentType="application/vnd.ms-powerpoint.changesinfo+xml"/>
  <Override PartName="/ppt/revisionInfo.xml" ContentType="application/vnd.ms-powerpoint.revisioninfo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notesMasterIdLst>
    <p:notesMasterId r:id="rId13"/>
  </p:notesMasterIdLst>
  <p:sldIdLst>
    <p:sldId id="256" r:id="rId2"/>
    <p:sldId id="257" r:id="rId3"/>
    <p:sldId id="272" r:id="rId4"/>
    <p:sldId id="259" r:id="rId5"/>
    <p:sldId id="260" r:id="rId6"/>
    <p:sldId id="261" r:id="rId7"/>
    <p:sldId id="262" r:id="rId8"/>
    <p:sldId id="274" r:id="rId9"/>
    <p:sldId id="319" r:id="rId10"/>
    <p:sldId id="264" r:id="rId11"/>
    <p:sldId id="265" r:id="rId12"/>
  </p:sldIdLst>
  <p:sldSz cx="12192000" cy="6858000"/>
  <p:notesSz cx="6858000" cy="12192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>
  <p1510:revLst>
    <p1510:client id="{5D2AA338-769B-47D7-BEBD-61FFB314FFEE}" v="27" dt="2026-09-09T08:52:05.608"/>
  </p1510:revLst>
</p1510:revInfo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98" d="100"/>
          <a:sy n="98" d="100"/>
        </p:scale>
        <p:origin x="82" y="317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notesMaster" Target="notesMasters/notesMaster1.xml"/><Relationship Id="rId18" Type="http://schemas.microsoft.com/office/2016/11/relationships/changesInfo" Target="changesInfos/changesInfo1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tableStyles" Target="tableStyles.xml"/><Relationship Id="rId2" Type="http://schemas.openxmlformats.org/officeDocument/2006/relationships/slide" Target="slides/slide1.xml"/><Relationship Id="rId16" Type="http://schemas.openxmlformats.org/officeDocument/2006/relationships/theme" Target="theme/them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viewProps" Target="viewProps.xml"/><Relationship Id="rId10" Type="http://schemas.openxmlformats.org/officeDocument/2006/relationships/slide" Target="slides/slide9.xml"/><Relationship Id="rId19" Type="http://schemas.microsoft.com/office/2015/10/relationships/revisionInfo" Target="revisionInfo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presProps" Target="presProps.xml"/></Relationships>
</file>

<file path=ppt/changesInfos/changesInfo1.xml><?xml version="1.0" encoding="utf-8"?>
<pc:chgInfo xmlns:a="http://schemas.openxmlformats.org/drawingml/2006/main" xmlns:r="http://schemas.openxmlformats.org/officeDocument/2006/relationships" xmlns:ac="http://schemas.microsoft.com/office/drawing/2013/main/command" xmlns:pc="http://schemas.microsoft.com/office/powerpoint/2013/main/command">
  <pc:docChgLst>
    <pc:chgData name="Umberto Battino" userId="cb87c28d2df2f539" providerId="LiveId" clId="{E6F847D1-F542-46FA-8E70-FBEBB8041D60}"/>
    <pc:docChg chg="undo custSel addSld delSld modSld">
      <pc:chgData name="Umberto Battino" userId="cb87c28d2df2f539" providerId="LiveId" clId="{E6F847D1-F542-46FA-8E70-FBEBB8041D60}" dt="2026-09-09T08:56:32.448" v="3623" actId="20577"/>
      <pc:docMkLst>
        <pc:docMk/>
      </pc:docMkLst>
      <pc:sldChg chg="addSp delSp modSp mod">
        <pc:chgData name="Umberto Battino" userId="cb87c28d2df2f539" providerId="LiveId" clId="{E6F847D1-F542-46FA-8E70-FBEBB8041D60}" dt="2026-09-06T17:08:53.921" v="371" actId="1036"/>
        <pc:sldMkLst>
          <pc:docMk/>
          <pc:sldMk cId="0" sldId="256"/>
        </pc:sldMkLst>
        <pc:spChg chg="mod">
          <ac:chgData name="Umberto Battino" userId="cb87c28d2df2f539" providerId="LiveId" clId="{E6F847D1-F542-46FA-8E70-FBEBB8041D60}" dt="2026-09-06T17:08:53.921" v="371" actId="1036"/>
          <ac:spMkLst>
            <pc:docMk/>
            <pc:sldMk cId="0" sldId="256"/>
            <ac:spMk id="7" creationId="{00000000-0000-0000-0000-000000000000}"/>
          </ac:spMkLst>
        </pc:spChg>
        <pc:spChg chg="mod">
          <ac:chgData name="Umberto Battino" userId="cb87c28d2df2f539" providerId="LiveId" clId="{E6F847D1-F542-46FA-8E70-FBEBB8041D60}" dt="2026-09-06T17:08:47.985" v="361" actId="1036"/>
          <ac:spMkLst>
            <pc:docMk/>
            <pc:sldMk cId="0" sldId="256"/>
            <ac:spMk id="8" creationId="{00000000-0000-0000-0000-000000000000}"/>
          </ac:spMkLst>
        </pc:spChg>
        <pc:spChg chg="mod">
          <ac:chgData name="Umberto Battino" userId="cb87c28d2df2f539" providerId="LiveId" clId="{E6F847D1-F542-46FA-8E70-FBEBB8041D60}" dt="2026-09-06T17:03:33.456" v="328" actId="1035"/>
          <ac:spMkLst>
            <pc:docMk/>
            <pc:sldMk cId="0" sldId="256"/>
            <ac:spMk id="9" creationId="{00000000-0000-0000-0000-000000000000}"/>
          </ac:spMkLst>
        </pc:spChg>
        <pc:spChg chg="mod">
          <ac:chgData name="Umberto Battino" userId="cb87c28d2df2f539" providerId="LiveId" clId="{E6F847D1-F542-46FA-8E70-FBEBB8041D60}" dt="2026-09-06T17:08:06.750" v="347" actId="255"/>
          <ac:spMkLst>
            <pc:docMk/>
            <pc:sldMk cId="0" sldId="256"/>
            <ac:spMk id="10" creationId="{00000000-0000-0000-0000-000000000000}"/>
          </ac:spMkLst>
        </pc:spChg>
        <pc:spChg chg="mod">
          <ac:chgData name="Umberto Battino" userId="cb87c28d2df2f539" providerId="LiveId" clId="{E6F847D1-F542-46FA-8E70-FBEBB8041D60}" dt="2026-09-06T17:08:13.602" v="348" actId="255"/>
          <ac:spMkLst>
            <pc:docMk/>
            <pc:sldMk cId="0" sldId="256"/>
            <ac:spMk id="11" creationId="{00000000-0000-0000-0000-000000000000}"/>
          </ac:spMkLst>
        </pc:spChg>
        <pc:spChg chg="add mod">
          <ac:chgData name="Umberto Battino" userId="cb87c28d2df2f539" providerId="LiveId" clId="{E6F847D1-F542-46FA-8E70-FBEBB8041D60}" dt="2026-09-06T17:03:54.293" v="331" actId="1076"/>
          <ac:spMkLst>
            <pc:docMk/>
            <pc:sldMk cId="0" sldId="256"/>
            <ac:spMk id="19" creationId="{5DE46FDD-D53A-F8DC-35C7-56BFE0BD939E}"/>
          </ac:spMkLst>
        </pc:spChg>
        <pc:picChg chg="add mod">
          <ac:chgData name="Umberto Battino" userId="cb87c28d2df2f539" providerId="LiveId" clId="{E6F847D1-F542-46FA-8E70-FBEBB8041D60}" dt="2026-09-06T17:00:20.616" v="270" actId="1036"/>
          <ac:picMkLst>
            <pc:docMk/>
            <pc:sldMk cId="0" sldId="256"/>
            <ac:picMk id="15" creationId="{FFCC38C3-4334-0C4B-B70A-6F4D4C6EB869}"/>
          </ac:picMkLst>
        </pc:picChg>
        <pc:picChg chg="add mod">
          <ac:chgData name="Umberto Battino" userId="cb87c28d2df2f539" providerId="LiveId" clId="{E6F847D1-F542-46FA-8E70-FBEBB8041D60}" dt="2026-09-06T17:00:11.711" v="264" actId="1076"/>
          <ac:picMkLst>
            <pc:docMk/>
            <pc:sldMk cId="0" sldId="256"/>
            <ac:picMk id="17" creationId="{565C08F5-394E-9D13-5D4A-B0692AEA0409}"/>
          </ac:picMkLst>
        </pc:picChg>
        <pc:picChg chg="add mod">
          <ac:chgData name="Umberto Battino" userId="cb87c28d2df2f539" providerId="LiveId" clId="{E6F847D1-F542-46FA-8E70-FBEBB8041D60}" dt="2026-09-06T17:00:02.544" v="263" actId="1076"/>
          <ac:picMkLst>
            <pc:docMk/>
            <pc:sldMk cId="0" sldId="256"/>
            <ac:picMk id="21" creationId="{6FDDA837-E93B-5F4D-3BAC-7EFF08FB425F}"/>
          </ac:picMkLst>
        </pc:picChg>
        <pc:picChg chg="add mod">
          <ac:chgData name="Umberto Battino" userId="cb87c28d2df2f539" providerId="LiveId" clId="{E6F847D1-F542-46FA-8E70-FBEBB8041D60}" dt="2026-09-06T17:04:18.075" v="333" actId="1076"/>
          <ac:picMkLst>
            <pc:docMk/>
            <pc:sldMk cId="0" sldId="256"/>
            <ac:picMk id="23" creationId="{019FF19E-B9A2-9148-ECF7-F7DE58A3E01F}"/>
          </ac:picMkLst>
        </pc:picChg>
      </pc:sldChg>
      <pc:sldChg chg="addSp delSp modSp mod">
        <pc:chgData name="Umberto Battino" userId="cb87c28d2df2f539" providerId="LiveId" clId="{E6F847D1-F542-46FA-8E70-FBEBB8041D60}" dt="2026-09-09T08:48:57.450" v="3545" actId="20577"/>
        <pc:sldMkLst>
          <pc:docMk/>
          <pc:sldMk cId="0" sldId="257"/>
        </pc:sldMkLst>
        <pc:spChg chg="mod">
          <ac:chgData name="Umberto Battino" userId="cb87c28d2df2f539" providerId="LiveId" clId="{E6F847D1-F542-46FA-8E70-FBEBB8041D60}" dt="2026-09-06T17:10:50.486" v="377" actId="14100"/>
          <ac:spMkLst>
            <pc:docMk/>
            <pc:sldMk cId="0" sldId="257"/>
            <ac:spMk id="3" creationId="{00000000-0000-0000-0000-000000000000}"/>
          </ac:spMkLst>
        </pc:spChg>
        <pc:spChg chg="mod">
          <ac:chgData name="Umberto Battino" userId="cb87c28d2df2f539" providerId="LiveId" clId="{E6F847D1-F542-46FA-8E70-FBEBB8041D60}" dt="2026-09-06T17:11:41.133" v="380" actId="255"/>
          <ac:spMkLst>
            <pc:docMk/>
            <pc:sldMk cId="0" sldId="257"/>
            <ac:spMk id="6" creationId="{00000000-0000-0000-0000-000000000000}"/>
          </ac:spMkLst>
        </pc:spChg>
        <pc:spChg chg="mod">
          <ac:chgData name="Umberto Battino" userId="cb87c28d2df2f539" providerId="LiveId" clId="{E6F847D1-F542-46FA-8E70-FBEBB8041D60}" dt="2026-09-06T17:17:43.789" v="417" actId="207"/>
          <ac:spMkLst>
            <pc:docMk/>
            <pc:sldMk cId="0" sldId="257"/>
            <ac:spMk id="7" creationId="{00000000-0000-0000-0000-000000000000}"/>
          </ac:spMkLst>
        </pc:spChg>
        <pc:spChg chg="mod">
          <ac:chgData name="Umberto Battino" userId="cb87c28d2df2f539" providerId="LiveId" clId="{E6F847D1-F542-46FA-8E70-FBEBB8041D60}" dt="2026-09-07T08:35:18.050" v="1313" actId="1036"/>
          <ac:spMkLst>
            <pc:docMk/>
            <pc:sldMk cId="0" sldId="257"/>
            <ac:spMk id="8" creationId="{00000000-0000-0000-0000-000000000000}"/>
          </ac:spMkLst>
        </pc:spChg>
        <pc:spChg chg="mod">
          <ac:chgData name="Umberto Battino" userId="cb87c28d2df2f539" providerId="LiveId" clId="{E6F847D1-F542-46FA-8E70-FBEBB8041D60}" dt="2026-09-07T08:35:09.601" v="1308" actId="1076"/>
          <ac:spMkLst>
            <pc:docMk/>
            <pc:sldMk cId="0" sldId="257"/>
            <ac:spMk id="9" creationId="{00000000-0000-0000-0000-000000000000}"/>
          </ac:spMkLst>
        </pc:spChg>
        <pc:spChg chg="mod">
          <ac:chgData name="Umberto Battino" userId="cb87c28d2df2f539" providerId="LiveId" clId="{E6F847D1-F542-46FA-8E70-FBEBB8041D60}" dt="2026-09-09T08:48:57.450" v="3545" actId="20577"/>
          <ac:spMkLst>
            <pc:docMk/>
            <pc:sldMk cId="0" sldId="257"/>
            <ac:spMk id="10" creationId="{00000000-0000-0000-0000-000000000000}"/>
          </ac:spMkLst>
        </pc:spChg>
        <pc:spChg chg="mod">
          <ac:chgData name="Umberto Battino" userId="cb87c28d2df2f539" providerId="LiveId" clId="{E6F847D1-F542-46FA-8E70-FBEBB8041D60}" dt="2026-09-07T08:35:15.010" v="1312" actId="1036"/>
          <ac:spMkLst>
            <pc:docMk/>
            <pc:sldMk cId="0" sldId="257"/>
            <ac:spMk id="11" creationId="{00000000-0000-0000-0000-000000000000}"/>
          </ac:spMkLst>
        </pc:spChg>
        <pc:spChg chg="add mod">
          <ac:chgData name="Umberto Battino" userId="cb87c28d2df2f539" providerId="LiveId" clId="{E6F847D1-F542-46FA-8E70-FBEBB8041D60}" dt="2026-09-07T08:33:32.808" v="1296" actId="20577"/>
          <ac:spMkLst>
            <pc:docMk/>
            <pc:sldMk cId="0" sldId="257"/>
            <ac:spMk id="13" creationId="{534E49DC-C577-28B3-89B5-A9C99D886B7C}"/>
          </ac:spMkLst>
        </pc:spChg>
        <pc:graphicFrameChg chg="add mod modGraphic">
          <ac:chgData name="Umberto Battino" userId="cb87c28d2df2f539" providerId="LiveId" clId="{E6F847D1-F542-46FA-8E70-FBEBB8041D60}" dt="2026-09-06T17:17:05.835" v="416" actId="14100"/>
          <ac:graphicFrameMkLst>
            <pc:docMk/>
            <pc:sldMk cId="0" sldId="257"/>
            <ac:graphicFrameMk id="18" creationId="{493C7D2D-DBD2-755C-ABCB-758B28C875B2}"/>
          </ac:graphicFrameMkLst>
        </pc:graphicFrameChg>
        <pc:picChg chg="add mod">
          <ac:chgData name="Umberto Battino" userId="cb87c28d2df2f539" providerId="LiveId" clId="{E6F847D1-F542-46FA-8E70-FBEBB8041D60}" dt="2026-09-06T17:16:28.134" v="411" actId="1076"/>
          <ac:picMkLst>
            <pc:docMk/>
            <pc:sldMk cId="0" sldId="257"/>
            <ac:picMk id="14" creationId="{F79CD5D6-B96A-D80C-70DC-69FE4D7A2949}"/>
          </ac:picMkLst>
        </pc:picChg>
      </pc:sldChg>
      <pc:sldChg chg="addSp delSp modSp mod">
        <pc:chgData name="Umberto Battino" userId="cb87c28d2df2f539" providerId="LiveId" clId="{E6F847D1-F542-46FA-8E70-FBEBB8041D60}" dt="2026-09-09T08:54:14.437" v="3620" actId="20577"/>
        <pc:sldMkLst>
          <pc:docMk/>
          <pc:sldMk cId="0" sldId="259"/>
        </pc:sldMkLst>
        <pc:spChg chg="mod">
          <ac:chgData name="Umberto Battino" userId="cb87c28d2df2f539" providerId="LiveId" clId="{E6F847D1-F542-46FA-8E70-FBEBB8041D60}" dt="2026-09-07T08:39:13.578" v="1320" actId="255"/>
          <ac:spMkLst>
            <pc:docMk/>
            <pc:sldMk cId="0" sldId="259"/>
            <ac:spMk id="3" creationId="{00000000-0000-0000-0000-000000000000}"/>
          </ac:spMkLst>
        </pc:spChg>
        <pc:spChg chg="mod">
          <ac:chgData name="Umberto Battino" userId="cb87c28d2df2f539" providerId="LiveId" clId="{E6F847D1-F542-46FA-8E70-FBEBB8041D60}" dt="2026-09-07T08:39:25.142" v="1321" actId="255"/>
          <ac:spMkLst>
            <pc:docMk/>
            <pc:sldMk cId="0" sldId="259"/>
            <ac:spMk id="5" creationId="{00000000-0000-0000-0000-000000000000}"/>
          </ac:spMkLst>
        </pc:spChg>
        <pc:spChg chg="mod">
          <ac:chgData name="Umberto Battino" userId="cb87c28d2df2f539" providerId="LiveId" clId="{E6F847D1-F542-46FA-8E70-FBEBB8041D60}" dt="2026-09-07T08:46:30.630" v="1457" actId="1035"/>
          <ac:spMkLst>
            <pc:docMk/>
            <pc:sldMk cId="0" sldId="259"/>
            <ac:spMk id="6" creationId="{00000000-0000-0000-0000-000000000000}"/>
          </ac:spMkLst>
        </pc:spChg>
        <pc:spChg chg="mod">
          <ac:chgData name="Umberto Battino" userId="cb87c28d2df2f539" providerId="LiveId" clId="{E6F847D1-F542-46FA-8E70-FBEBB8041D60}" dt="2026-09-07T08:46:36.750" v="1458" actId="1076"/>
          <ac:spMkLst>
            <pc:docMk/>
            <pc:sldMk cId="0" sldId="259"/>
            <ac:spMk id="7" creationId="{00000000-0000-0000-0000-000000000000}"/>
          </ac:spMkLst>
        </pc:spChg>
        <pc:spChg chg="mod">
          <ac:chgData name="Umberto Battino" userId="cb87c28d2df2f539" providerId="LiveId" clId="{E6F847D1-F542-46FA-8E70-FBEBB8041D60}" dt="2026-09-07T08:46:42.574" v="1459" actId="1076"/>
          <ac:spMkLst>
            <pc:docMk/>
            <pc:sldMk cId="0" sldId="259"/>
            <ac:spMk id="8" creationId="{00000000-0000-0000-0000-000000000000}"/>
          </ac:spMkLst>
        </pc:spChg>
        <pc:spChg chg="mod">
          <ac:chgData name="Umberto Battino" userId="cb87c28d2df2f539" providerId="LiveId" clId="{E6F847D1-F542-46FA-8E70-FBEBB8041D60}" dt="2026-09-07T08:46:48.639" v="1460" actId="1076"/>
          <ac:spMkLst>
            <pc:docMk/>
            <pc:sldMk cId="0" sldId="259"/>
            <ac:spMk id="9" creationId="{00000000-0000-0000-0000-000000000000}"/>
          </ac:spMkLst>
        </pc:spChg>
        <pc:spChg chg="mod">
          <ac:chgData name="Umberto Battino" userId="cb87c28d2df2f539" providerId="LiveId" clId="{E6F847D1-F542-46FA-8E70-FBEBB8041D60}" dt="2026-09-07T08:57:25.464" v="1710" actId="1076"/>
          <ac:spMkLst>
            <pc:docMk/>
            <pc:sldMk cId="0" sldId="259"/>
            <ac:spMk id="10" creationId="{00000000-0000-0000-0000-000000000000}"/>
          </ac:spMkLst>
        </pc:spChg>
        <pc:spChg chg="mod">
          <ac:chgData name="Umberto Battino" userId="cb87c28d2df2f539" providerId="LiveId" clId="{E6F847D1-F542-46FA-8E70-FBEBB8041D60}" dt="2026-09-07T08:47:13.443" v="1463" actId="1076"/>
          <ac:spMkLst>
            <pc:docMk/>
            <pc:sldMk cId="0" sldId="259"/>
            <ac:spMk id="11" creationId="{00000000-0000-0000-0000-000000000000}"/>
          </ac:spMkLst>
        </pc:spChg>
        <pc:spChg chg="mod">
          <ac:chgData name="Umberto Battino" userId="cb87c28d2df2f539" providerId="LiveId" clId="{E6F847D1-F542-46FA-8E70-FBEBB8041D60}" dt="2026-09-07T08:55:01.633" v="1673" actId="255"/>
          <ac:spMkLst>
            <pc:docMk/>
            <pc:sldMk cId="0" sldId="259"/>
            <ac:spMk id="12" creationId="{00000000-0000-0000-0000-000000000000}"/>
          </ac:spMkLst>
        </pc:spChg>
        <pc:spChg chg="mod">
          <ac:chgData name="Umberto Battino" userId="cb87c28d2df2f539" providerId="LiveId" clId="{E6F847D1-F542-46FA-8E70-FBEBB8041D60}" dt="2026-09-07T08:55:30.736" v="1696" actId="1037"/>
          <ac:spMkLst>
            <pc:docMk/>
            <pc:sldMk cId="0" sldId="259"/>
            <ac:spMk id="13" creationId="{00000000-0000-0000-0000-000000000000}"/>
          </ac:spMkLst>
        </pc:spChg>
        <pc:spChg chg="mod">
          <ac:chgData name="Umberto Battino" userId="cb87c28d2df2f539" providerId="LiveId" clId="{E6F847D1-F542-46FA-8E70-FBEBB8041D60}" dt="2026-09-07T08:47:25.118" v="1464" actId="1076"/>
          <ac:spMkLst>
            <pc:docMk/>
            <pc:sldMk cId="0" sldId="259"/>
            <ac:spMk id="14" creationId="{00000000-0000-0000-0000-000000000000}"/>
          </ac:spMkLst>
        </pc:spChg>
        <pc:spChg chg="mod">
          <ac:chgData name="Umberto Battino" userId="cb87c28d2df2f539" providerId="LiveId" clId="{E6F847D1-F542-46FA-8E70-FBEBB8041D60}" dt="2026-09-07T08:54:56.330" v="1672" actId="1038"/>
          <ac:spMkLst>
            <pc:docMk/>
            <pc:sldMk cId="0" sldId="259"/>
            <ac:spMk id="15" creationId="{00000000-0000-0000-0000-000000000000}"/>
          </ac:spMkLst>
        </pc:spChg>
        <pc:spChg chg="mod">
          <ac:chgData name="Umberto Battino" userId="cb87c28d2df2f539" providerId="LiveId" clId="{E6F847D1-F542-46FA-8E70-FBEBB8041D60}" dt="2026-09-07T08:55:08.172" v="1684" actId="1038"/>
          <ac:spMkLst>
            <pc:docMk/>
            <pc:sldMk cId="0" sldId="259"/>
            <ac:spMk id="16" creationId="{00000000-0000-0000-0000-000000000000}"/>
          </ac:spMkLst>
        </pc:spChg>
        <pc:spChg chg="mod">
          <ac:chgData name="Umberto Battino" userId="cb87c28d2df2f539" providerId="LiveId" clId="{E6F847D1-F542-46FA-8E70-FBEBB8041D60}" dt="2026-09-09T08:53:57.997" v="3615" actId="1076"/>
          <ac:spMkLst>
            <pc:docMk/>
            <pc:sldMk cId="0" sldId="259"/>
            <ac:spMk id="17" creationId="{00000000-0000-0000-0000-000000000000}"/>
          </ac:spMkLst>
        </pc:spChg>
        <pc:spChg chg="mod">
          <ac:chgData name="Umberto Battino" userId="cb87c28d2df2f539" providerId="LiveId" clId="{E6F847D1-F542-46FA-8E70-FBEBB8041D60}" dt="2026-09-07T08:56:20.273" v="1705" actId="1038"/>
          <ac:spMkLst>
            <pc:docMk/>
            <pc:sldMk cId="0" sldId="259"/>
            <ac:spMk id="18" creationId="{00000000-0000-0000-0000-000000000000}"/>
          </ac:spMkLst>
        </pc:spChg>
        <pc:spChg chg="mod">
          <ac:chgData name="Umberto Battino" userId="cb87c28d2df2f539" providerId="LiveId" clId="{E6F847D1-F542-46FA-8E70-FBEBB8041D60}" dt="2026-09-07T08:50:14.602" v="1504" actId="1076"/>
          <ac:spMkLst>
            <pc:docMk/>
            <pc:sldMk cId="0" sldId="259"/>
            <ac:spMk id="19" creationId="{00000000-0000-0000-0000-000000000000}"/>
          </ac:spMkLst>
        </pc:spChg>
        <pc:spChg chg="mod">
          <ac:chgData name="Umberto Battino" userId="cb87c28d2df2f539" providerId="LiveId" clId="{E6F847D1-F542-46FA-8E70-FBEBB8041D60}" dt="2026-09-07T08:58:49.181" v="1751" actId="5793"/>
          <ac:spMkLst>
            <pc:docMk/>
            <pc:sldMk cId="0" sldId="259"/>
            <ac:spMk id="20" creationId="{00000000-0000-0000-0000-000000000000}"/>
          </ac:spMkLst>
        </pc:spChg>
        <pc:spChg chg="mod">
          <ac:chgData name="Umberto Battino" userId="cb87c28d2df2f539" providerId="LiveId" clId="{E6F847D1-F542-46FA-8E70-FBEBB8041D60}" dt="2026-09-07T08:56:55.166" v="1707" actId="1076"/>
          <ac:spMkLst>
            <pc:docMk/>
            <pc:sldMk cId="0" sldId="259"/>
            <ac:spMk id="21" creationId="{00000000-0000-0000-0000-000000000000}"/>
          </ac:spMkLst>
        </pc:spChg>
        <pc:spChg chg="mod">
          <ac:chgData name="Umberto Battino" userId="cb87c28d2df2f539" providerId="LiveId" clId="{E6F847D1-F542-46FA-8E70-FBEBB8041D60}" dt="2026-09-07T08:50:29.736" v="1506" actId="1076"/>
          <ac:spMkLst>
            <pc:docMk/>
            <pc:sldMk cId="0" sldId="259"/>
            <ac:spMk id="22" creationId="{00000000-0000-0000-0000-000000000000}"/>
          </ac:spMkLst>
        </pc:spChg>
        <pc:spChg chg="mod">
          <ac:chgData name="Umberto Battino" userId="cb87c28d2df2f539" providerId="LiveId" clId="{E6F847D1-F542-46FA-8E70-FBEBB8041D60}" dt="2026-09-09T08:54:14.437" v="3620" actId="20577"/>
          <ac:spMkLst>
            <pc:docMk/>
            <pc:sldMk cId="0" sldId="259"/>
            <ac:spMk id="23" creationId="{00000000-0000-0000-0000-000000000000}"/>
          </ac:spMkLst>
        </pc:spChg>
        <pc:spChg chg="mod">
          <ac:chgData name="Umberto Battino" userId="cb87c28d2df2f539" providerId="LiveId" clId="{E6F847D1-F542-46FA-8E70-FBEBB8041D60}" dt="2026-09-07T08:57:36.694" v="1713" actId="1076"/>
          <ac:spMkLst>
            <pc:docMk/>
            <pc:sldMk cId="0" sldId="259"/>
            <ac:spMk id="24" creationId="{00000000-0000-0000-0000-000000000000}"/>
          </ac:spMkLst>
        </pc:spChg>
        <pc:spChg chg="add mod ord">
          <ac:chgData name="Umberto Battino" userId="cb87c28d2df2f539" providerId="LiveId" clId="{E6F847D1-F542-46FA-8E70-FBEBB8041D60}" dt="2026-09-07T09:03:10.690" v="1998" actId="255"/>
          <ac:spMkLst>
            <pc:docMk/>
            <pc:sldMk cId="0" sldId="259"/>
            <ac:spMk id="29" creationId="{081EB526-4D5F-8922-2551-E476A18500A7}"/>
          </ac:spMkLst>
        </pc:spChg>
        <pc:spChg chg="add mod">
          <ac:chgData name="Umberto Battino" userId="cb87c28d2df2f539" providerId="LiveId" clId="{E6F847D1-F542-46FA-8E70-FBEBB8041D60}" dt="2026-09-07T09:02:31.915" v="1986" actId="1036"/>
          <ac:spMkLst>
            <pc:docMk/>
            <pc:sldMk cId="0" sldId="259"/>
            <ac:spMk id="30" creationId="{1120FE8D-0E04-F0F8-3800-C1F3799B428F}"/>
          </ac:spMkLst>
        </pc:spChg>
        <pc:spChg chg="add mod">
          <ac:chgData name="Umberto Battino" userId="cb87c28d2df2f539" providerId="LiveId" clId="{E6F847D1-F542-46FA-8E70-FBEBB8041D60}" dt="2026-09-07T09:03:39.628" v="2006" actId="20577"/>
          <ac:spMkLst>
            <pc:docMk/>
            <pc:sldMk cId="0" sldId="259"/>
            <ac:spMk id="33" creationId="{61CEC539-30FF-79D9-A34A-957397FF06CC}"/>
          </ac:spMkLst>
        </pc:spChg>
        <pc:picChg chg="add mod ord">
          <ac:chgData name="Umberto Battino" userId="cb87c28d2df2f539" providerId="LiveId" clId="{E6F847D1-F542-46FA-8E70-FBEBB8041D60}" dt="2026-09-07T09:02:15.306" v="1958" actId="1035"/>
          <ac:picMkLst>
            <pc:docMk/>
            <pc:sldMk cId="0" sldId="259"/>
            <ac:picMk id="28" creationId="{ACC79C9D-4201-9027-3514-69A5A002F722}"/>
          </ac:picMkLst>
        </pc:picChg>
      </pc:sldChg>
      <pc:sldChg chg="addSp delSp modSp mod">
        <pc:chgData name="Umberto Battino" userId="cb87c28d2df2f539" providerId="LiveId" clId="{E6F847D1-F542-46FA-8E70-FBEBB8041D60}" dt="2026-09-07T09:57:41.022" v="2660" actId="20577"/>
        <pc:sldMkLst>
          <pc:docMk/>
          <pc:sldMk cId="0" sldId="260"/>
        </pc:sldMkLst>
        <pc:spChg chg="mod">
          <ac:chgData name="Umberto Battino" userId="cb87c28d2df2f539" providerId="LiveId" clId="{E6F847D1-F542-46FA-8E70-FBEBB8041D60}" dt="2026-09-07T09:12:57.972" v="2036" actId="255"/>
          <ac:spMkLst>
            <pc:docMk/>
            <pc:sldMk cId="0" sldId="260"/>
            <ac:spMk id="3" creationId="{00000000-0000-0000-0000-000000000000}"/>
          </ac:spMkLst>
        </pc:spChg>
        <pc:spChg chg="mod">
          <ac:chgData name="Umberto Battino" userId="cb87c28d2df2f539" providerId="LiveId" clId="{E6F847D1-F542-46FA-8E70-FBEBB8041D60}" dt="2026-09-07T09:13:46.743" v="2039" actId="1076"/>
          <ac:spMkLst>
            <pc:docMk/>
            <pc:sldMk cId="0" sldId="260"/>
            <ac:spMk id="6" creationId="{00000000-0000-0000-0000-000000000000}"/>
          </ac:spMkLst>
        </pc:spChg>
        <pc:spChg chg="mod">
          <ac:chgData name="Umberto Battino" userId="cb87c28d2df2f539" providerId="LiveId" clId="{E6F847D1-F542-46FA-8E70-FBEBB8041D60}" dt="2026-09-07T09:13:55.548" v="2040" actId="255"/>
          <ac:spMkLst>
            <pc:docMk/>
            <pc:sldMk cId="0" sldId="260"/>
            <ac:spMk id="9" creationId="{00000000-0000-0000-0000-000000000000}"/>
          </ac:spMkLst>
        </pc:spChg>
        <pc:spChg chg="mod">
          <ac:chgData name="Umberto Battino" userId="cb87c28d2df2f539" providerId="LiveId" clId="{E6F847D1-F542-46FA-8E70-FBEBB8041D60}" dt="2026-09-07T09:57:41.022" v="2660" actId="20577"/>
          <ac:spMkLst>
            <pc:docMk/>
            <pc:sldMk cId="0" sldId="260"/>
            <ac:spMk id="10" creationId="{00000000-0000-0000-0000-000000000000}"/>
          </ac:spMkLst>
        </pc:spChg>
        <pc:spChg chg="mod">
          <ac:chgData name="Umberto Battino" userId="cb87c28d2df2f539" providerId="LiveId" clId="{E6F847D1-F542-46FA-8E70-FBEBB8041D60}" dt="2026-09-07T09:25:52.994" v="2330" actId="20577"/>
          <ac:spMkLst>
            <pc:docMk/>
            <pc:sldMk cId="0" sldId="260"/>
            <ac:spMk id="11" creationId="{00000000-0000-0000-0000-000000000000}"/>
          </ac:spMkLst>
        </pc:spChg>
        <pc:spChg chg="add mod">
          <ac:chgData name="Umberto Battino" userId="cb87c28d2df2f539" providerId="LiveId" clId="{E6F847D1-F542-46FA-8E70-FBEBB8041D60}" dt="2026-09-07T09:18:35.726" v="2241" actId="20577"/>
          <ac:spMkLst>
            <pc:docMk/>
            <pc:sldMk cId="0" sldId="260"/>
            <ac:spMk id="17" creationId="{6EC4216A-ABA0-72D9-0C97-918FC71E59AA}"/>
          </ac:spMkLst>
        </pc:spChg>
        <pc:picChg chg="add mod">
          <ac:chgData name="Umberto Battino" userId="cb87c28d2df2f539" providerId="LiveId" clId="{E6F847D1-F542-46FA-8E70-FBEBB8041D60}" dt="2026-09-07T09:12:10.911" v="2019" actId="1076"/>
          <ac:picMkLst>
            <pc:docMk/>
            <pc:sldMk cId="0" sldId="260"/>
            <ac:picMk id="15" creationId="{4EEEC1AC-B15D-FD4D-DFB2-0465ADCB2036}"/>
          </ac:picMkLst>
        </pc:picChg>
      </pc:sldChg>
      <pc:sldChg chg="addSp delSp modSp mod">
        <pc:chgData name="Umberto Battino" userId="cb87c28d2df2f539" providerId="LiveId" clId="{E6F847D1-F542-46FA-8E70-FBEBB8041D60}" dt="2026-09-07T10:03:40.013" v="2819" actId="20577"/>
        <pc:sldMkLst>
          <pc:docMk/>
          <pc:sldMk cId="0" sldId="261"/>
        </pc:sldMkLst>
        <pc:spChg chg="mod">
          <ac:chgData name="Umberto Battino" userId="cb87c28d2df2f539" providerId="LiveId" clId="{E6F847D1-F542-46FA-8E70-FBEBB8041D60}" dt="2026-09-07T09:39:47.425" v="2345" actId="20577"/>
          <ac:spMkLst>
            <pc:docMk/>
            <pc:sldMk cId="0" sldId="261"/>
            <ac:spMk id="3" creationId="{00000000-0000-0000-0000-000000000000}"/>
          </ac:spMkLst>
        </pc:spChg>
        <pc:spChg chg="mod">
          <ac:chgData name="Umberto Battino" userId="cb87c28d2df2f539" providerId="LiveId" clId="{E6F847D1-F542-46FA-8E70-FBEBB8041D60}" dt="2026-09-07T09:48:43.836" v="2465" actId="947"/>
          <ac:spMkLst>
            <pc:docMk/>
            <pc:sldMk cId="0" sldId="261"/>
            <ac:spMk id="6" creationId="{00000000-0000-0000-0000-000000000000}"/>
          </ac:spMkLst>
        </pc:spChg>
        <pc:spChg chg="mod">
          <ac:chgData name="Umberto Battino" userId="cb87c28d2df2f539" providerId="LiveId" clId="{E6F847D1-F542-46FA-8E70-FBEBB8041D60}" dt="2026-09-07T09:55:56.194" v="2594" actId="948"/>
          <ac:spMkLst>
            <pc:docMk/>
            <pc:sldMk cId="0" sldId="261"/>
            <ac:spMk id="7" creationId="{00000000-0000-0000-0000-000000000000}"/>
          </ac:spMkLst>
        </pc:spChg>
        <pc:spChg chg="mod">
          <ac:chgData name="Umberto Battino" userId="cb87c28d2df2f539" providerId="LiveId" clId="{E6F847D1-F542-46FA-8E70-FBEBB8041D60}" dt="2026-09-07T10:02:45.329" v="2778" actId="27636"/>
          <ac:spMkLst>
            <pc:docMk/>
            <pc:sldMk cId="0" sldId="261"/>
            <ac:spMk id="9" creationId="{00000000-0000-0000-0000-000000000000}"/>
          </ac:spMkLst>
        </pc:spChg>
        <pc:spChg chg="add mod">
          <ac:chgData name="Umberto Battino" userId="cb87c28d2df2f539" providerId="LiveId" clId="{E6F847D1-F542-46FA-8E70-FBEBB8041D60}" dt="2026-09-07T09:41:43.153" v="2378" actId="20577"/>
          <ac:spMkLst>
            <pc:docMk/>
            <pc:sldMk cId="0" sldId="261"/>
            <ac:spMk id="14" creationId="{FC004C69-93D8-320D-F954-E6A587564895}"/>
          </ac:spMkLst>
        </pc:spChg>
        <pc:spChg chg="add mod">
          <ac:chgData name="Umberto Battino" userId="cb87c28d2df2f539" providerId="LiveId" clId="{E6F847D1-F542-46FA-8E70-FBEBB8041D60}" dt="2026-09-07T10:03:18.109" v="2813" actId="1076"/>
          <ac:spMkLst>
            <pc:docMk/>
            <pc:sldMk cId="0" sldId="261"/>
            <ac:spMk id="20" creationId="{713622B1-8BDA-DC96-D7C6-FE11B8CE7946}"/>
          </ac:spMkLst>
        </pc:spChg>
        <pc:spChg chg="add mod">
          <ac:chgData name="Umberto Battino" userId="cb87c28d2df2f539" providerId="LiveId" clId="{E6F847D1-F542-46FA-8E70-FBEBB8041D60}" dt="2026-09-07T10:03:40.013" v="2819" actId="20577"/>
          <ac:spMkLst>
            <pc:docMk/>
            <pc:sldMk cId="0" sldId="261"/>
            <ac:spMk id="22" creationId="{D1497105-E284-D29F-F236-480B57E2A705}"/>
          </ac:spMkLst>
        </pc:spChg>
        <pc:picChg chg="add mod">
          <ac:chgData name="Umberto Battino" userId="cb87c28d2df2f539" providerId="LiveId" clId="{E6F847D1-F542-46FA-8E70-FBEBB8041D60}" dt="2026-09-07T09:47:34.687" v="2459" actId="14100"/>
          <ac:picMkLst>
            <pc:docMk/>
            <pc:sldMk cId="0" sldId="261"/>
            <ac:picMk id="16" creationId="{F3542521-597C-6029-C7B7-11F1F1F594AF}"/>
          </ac:picMkLst>
        </pc:picChg>
        <pc:picChg chg="add mod">
          <ac:chgData name="Umberto Battino" userId="cb87c28d2df2f539" providerId="LiveId" clId="{E6F847D1-F542-46FA-8E70-FBEBB8041D60}" dt="2026-09-07T09:47:50.162" v="2460" actId="14100"/>
          <ac:picMkLst>
            <pc:docMk/>
            <pc:sldMk cId="0" sldId="261"/>
            <ac:picMk id="17" creationId="{8FA36CF6-3D58-E9D6-7F62-65C6353BD18B}"/>
          </ac:picMkLst>
        </pc:picChg>
      </pc:sldChg>
      <pc:sldChg chg="modSp mod">
        <pc:chgData name="Umberto Battino" userId="cb87c28d2df2f539" providerId="LiveId" clId="{E6F847D1-F542-46FA-8E70-FBEBB8041D60}" dt="2026-09-09T08:56:32.448" v="3623" actId="20577"/>
        <pc:sldMkLst>
          <pc:docMk/>
          <pc:sldMk cId="0" sldId="262"/>
        </pc:sldMkLst>
        <pc:spChg chg="mod">
          <ac:chgData name="Umberto Battino" userId="cb87c28d2df2f539" providerId="LiveId" clId="{E6F847D1-F542-46FA-8E70-FBEBB8041D60}" dt="2026-09-09T08:56:32.448" v="3623" actId="20577"/>
          <ac:spMkLst>
            <pc:docMk/>
            <pc:sldMk cId="0" sldId="262"/>
            <ac:spMk id="18" creationId="{E59F3306-7D91-3B7D-41CD-5F6F15B838D4}"/>
          </ac:spMkLst>
        </pc:spChg>
      </pc:sldChg>
      <pc:sldChg chg="modSp del mod">
        <pc:chgData name="Umberto Battino" userId="cb87c28d2df2f539" providerId="LiveId" clId="{E6F847D1-F542-46FA-8E70-FBEBB8041D60}" dt="2026-09-09T06:39:52.619" v="2820" actId="2696"/>
        <pc:sldMkLst>
          <pc:docMk/>
          <pc:sldMk cId="0" sldId="263"/>
        </pc:sldMkLst>
      </pc:sldChg>
      <pc:sldChg chg="modSp mod">
        <pc:chgData name="Umberto Battino" userId="cb87c28d2df2f539" providerId="LiveId" clId="{E6F847D1-F542-46FA-8E70-FBEBB8041D60}" dt="2026-09-06T16:55:49.039" v="52" actId="27636"/>
        <pc:sldMkLst>
          <pc:docMk/>
          <pc:sldMk cId="0" sldId="264"/>
        </pc:sldMkLst>
        <pc:spChg chg="mod">
          <ac:chgData name="Umberto Battino" userId="cb87c28d2df2f539" providerId="LiveId" clId="{E6F847D1-F542-46FA-8E70-FBEBB8041D60}" dt="2026-09-06T16:55:49.039" v="52" actId="27636"/>
          <ac:spMkLst>
            <pc:docMk/>
            <pc:sldMk cId="0" sldId="264"/>
            <ac:spMk id="25" creationId="{00000000-0000-0000-0000-000000000000}"/>
          </ac:spMkLst>
        </pc:spChg>
      </pc:sldChg>
      <pc:sldChg chg="modSp mod">
        <pc:chgData name="Umberto Battino" userId="cb87c28d2df2f539" providerId="LiveId" clId="{E6F847D1-F542-46FA-8E70-FBEBB8041D60}" dt="2026-09-06T16:55:49.049" v="53" actId="27636"/>
        <pc:sldMkLst>
          <pc:docMk/>
          <pc:sldMk cId="0" sldId="265"/>
        </pc:sldMkLst>
        <pc:spChg chg="mod">
          <ac:chgData name="Umberto Battino" userId="cb87c28d2df2f539" providerId="LiveId" clId="{E6F847D1-F542-46FA-8E70-FBEBB8041D60}" dt="2026-09-06T16:55:49.049" v="53" actId="27636"/>
          <ac:spMkLst>
            <pc:docMk/>
            <pc:sldMk cId="0" sldId="265"/>
            <ac:spMk id="6" creationId="{00000000-0000-0000-0000-000000000000}"/>
          </ac:spMkLst>
        </pc:spChg>
      </pc:sldChg>
      <pc:sldChg chg="modSp del mod">
        <pc:chgData name="Umberto Battino" userId="cb87c28d2df2f539" providerId="LiveId" clId="{E6F847D1-F542-46FA-8E70-FBEBB8041D60}" dt="2026-09-09T06:40:20.004" v="2821" actId="2696"/>
        <pc:sldMkLst>
          <pc:docMk/>
          <pc:sldMk cId="0" sldId="266"/>
        </pc:sldMkLst>
      </pc:sldChg>
      <pc:sldChg chg="modSp del mod">
        <pc:chgData name="Umberto Battino" userId="cb87c28d2df2f539" providerId="LiveId" clId="{E6F847D1-F542-46FA-8E70-FBEBB8041D60}" dt="2026-09-09T06:41:10.178" v="2822" actId="2696"/>
        <pc:sldMkLst>
          <pc:docMk/>
          <pc:sldMk cId="0" sldId="267"/>
        </pc:sldMkLst>
      </pc:sldChg>
      <pc:sldChg chg="addSp delSp modSp add mod setBg modNotes">
        <pc:chgData name="Umberto Battino" userId="cb87c28d2df2f539" providerId="LiveId" clId="{E6F847D1-F542-46FA-8E70-FBEBB8041D60}" dt="2026-09-07T08:33:23.665" v="1293" actId="20577"/>
        <pc:sldMkLst>
          <pc:docMk/>
          <pc:sldMk cId="0" sldId="272"/>
        </pc:sldMkLst>
        <pc:spChg chg="add mod">
          <ac:chgData name="Umberto Battino" userId="cb87c28d2df2f539" providerId="LiveId" clId="{E6F847D1-F542-46FA-8E70-FBEBB8041D60}" dt="2026-09-07T07:59:13.782" v="1261" actId="1036"/>
          <ac:spMkLst>
            <pc:docMk/>
            <pc:sldMk cId="0" sldId="272"/>
            <ac:spMk id="2" creationId="{53F8A080-B28F-745C-7D30-A7ECF47A142E}"/>
          </ac:spMkLst>
        </pc:spChg>
        <pc:spChg chg="mod">
          <ac:chgData name="Umberto Battino" userId="cb87c28d2df2f539" providerId="LiveId" clId="{E6F847D1-F542-46FA-8E70-FBEBB8041D60}" dt="2026-09-06T17:40:33.733" v="1026" actId="1076"/>
          <ac:spMkLst>
            <pc:docMk/>
            <pc:sldMk cId="0" sldId="272"/>
            <ac:spMk id="3" creationId="{EAB710F0-C5C8-B6B8-70A3-06A12820FA75}"/>
          </ac:spMkLst>
        </pc:spChg>
        <pc:spChg chg="mod">
          <ac:chgData name="Umberto Battino" userId="cb87c28d2df2f539" providerId="LiveId" clId="{E6F847D1-F542-46FA-8E70-FBEBB8041D60}" dt="2026-09-07T07:58:34.770" v="1227" actId="1035"/>
          <ac:spMkLst>
            <pc:docMk/>
            <pc:sldMk cId="0" sldId="272"/>
            <ac:spMk id="5" creationId="{B72D0947-C7A8-89C8-81C5-5393C7C37ACA}"/>
          </ac:spMkLst>
        </pc:spChg>
        <pc:spChg chg="mod">
          <ac:chgData name="Umberto Battino" userId="cb87c28d2df2f539" providerId="LiveId" clId="{E6F847D1-F542-46FA-8E70-FBEBB8041D60}" dt="2026-09-07T08:33:23.665" v="1293" actId="20577"/>
          <ac:spMkLst>
            <pc:docMk/>
            <pc:sldMk cId="0" sldId="272"/>
            <ac:spMk id="22" creationId="{94E66CB6-365A-A563-8E78-4A21BA6DF5A4}"/>
          </ac:spMkLst>
        </pc:spChg>
        <pc:spChg chg="add mod">
          <ac:chgData name="Umberto Battino" userId="cb87c28d2df2f539" providerId="LiveId" clId="{E6F847D1-F542-46FA-8E70-FBEBB8041D60}" dt="2026-09-06T17:39:48.586" v="915" actId="1035"/>
          <ac:spMkLst>
            <pc:docMk/>
            <pc:sldMk cId="0" sldId="272"/>
            <ac:spMk id="26" creationId="{3B28A394-95DD-C4FB-D467-225A16EB217E}"/>
          </ac:spMkLst>
        </pc:spChg>
        <pc:spChg chg="add mod">
          <ac:chgData name="Umberto Battino" userId="cb87c28d2df2f539" providerId="LiveId" clId="{E6F847D1-F542-46FA-8E70-FBEBB8041D60}" dt="2026-09-07T08:00:29.529" v="1285" actId="14100"/>
          <ac:spMkLst>
            <pc:docMk/>
            <pc:sldMk cId="0" sldId="272"/>
            <ac:spMk id="30" creationId="{635393F9-4373-64BD-80F4-F1444BC0803B}"/>
          </ac:spMkLst>
        </pc:spChg>
        <pc:picChg chg="mod">
          <ac:chgData name="Umberto Battino" userId="cb87c28d2df2f539" providerId="LiveId" clId="{E6F847D1-F542-46FA-8E70-FBEBB8041D60}" dt="2026-09-06T17:40:06.404" v="975" actId="1035"/>
          <ac:picMkLst>
            <pc:docMk/>
            <pc:sldMk cId="0" sldId="272"/>
            <ac:picMk id="9" creationId="{2DD52671-DCAA-CD00-8307-48A50B8F3714}"/>
          </ac:picMkLst>
        </pc:picChg>
        <pc:picChg chg="mod">
          <ac:chgData name="Umberto Battino" userId="cb87c28d2df2f539" providerId="LiveId" clId="{E6F847D1-F542-46FA-8E70-FBEBB8041D60}" dt="2026-09-06T17:39:56.273" v="945" actId="1035"/>
          <ac:picMkLst>
            <pc:docMk/>
            <pc:sldMk cId="0" sldId="272"/>
            <ac:picMk id="11" creationId="{DF063D7B-72F8-FDCE-75C9-86AF8ED39B8E}"/>
          </ac:picMkLst>
        </pc:picChg>
        <pc:picChg chg="mod">
          <ac:chgData name="Umberto Battino" userId="cb87c28d2df2f539" providerId="LiveId" clId="{E6F847D1-F542-46FA-8E70-FBEBB8041D60}" dt="2026-09-06T17:40:13.246" v="1024" actId="1035"/>
          <ac:picMkLst>
            <pc:docMk/>
            <pc:sldMk cId="0" sldId="272"/>
            <ac:picMk id="13" creationId="{493848BE-FDAB-E411-F1F5-9753D14CD177}"/>
          </ac:picMkLst>
        </pc:picChg>
        <pc:picChg chg="mod">
          <ac:chgData name="Umberto Battino" userId="cb87c28d2df2f539" providerId="LiveId" clId="{E6F847D1-F542-46FA-8E70-FBEBB8041D60}" dt="2026-09-06T17:40:10.737" v="1010" actId="1038"/>
          <ac:picMkLst>
            <pc:docMk/>
            <pc:sldMk cId="0" sldId="272"/>
            <ac:picMk id="17" creationId="{DEEB4D23-FF94-382A-0646-99A018F75EB1}"/>
          </ac:picMkLst>
        </pc:picChg>
        <pc:cxnChg chg="add mod">
          <ac:chgData name="Umberto Battino" userId="cb87c28d2df2f539" providerId="LiveId" clId="{E6F847D1-F542-46FA-8E70-FBEBB8041D60}" dt="2026-09-07T07:56:13.558" v="1206" actId="1036"/>
          <ac:cxnSpMkLst>
            <pc:docMk/>
            <pc:sldMk cId="0" sldId="272"/>
            <ac:cxnSpMk id="8" creationId="{C74D8E98-3D65-3882-C3D1-5E4D3098F953}"/>
          </ac:cxnSpMkLst>
        </pc:cxnChg>
        <pc:cxnChg chg="mod">
          <ac:chgData name="Umberto Battino" userId="cb87c28d2df2f539" providerId="LiveId" clId="{E6F847D1-F542-46FA-8E70-FBEBB8041D60}" dt="2026-09-07T07:55:52.986" v="1169" actId="692"/>
          <ac:cxnSpMkLst>
            <pc:docMk/>
            <pc:sldMk cId="0" sldId="272"/>
            <ac:cxnSpMk id="10" creationId="{170A40BC-CDE5-4317-7CE1-C11F8838EE50}"/>
          </ac:cxnSpMkLst>
        </pc:cxnChg>
        <pc:cxnChg chg="mod">
          <ac:chgData name="Umberto Battino" userId="cb87c28d2df2f539" providerId="LiveId" clId="{E6F847D1-F542-46FA-8E70-FBEBB8041D60}" dt="2026-09-07T07:59:22.418" v="1277" actId="1035"/>
          <ac:cxnSpMkLst>
            <pc:docMk/>
            <pc:sldMk cId="0" sldId="272"/>
            <ac:cxnSpMk id="16" creationId="{B4F3EC9C-F174-2DF3-1003-B805863F2AF0}"/>
          </ac:cxnSpMkLst>
        </pc:cxnChg>
      </pc:sldChg>
      <pc:sldChg chg="addSp delSp modSp add mod">
        <pc:chgData name="Umberto Battino" userId="cb87c28d2df2f539" providerId="LiveId" clId="{E6F847D1-F542-46FA-8E70-FBEBB8041D60}" dt="2026-09-09T07:52:43.287" v="3486" actId="14100"/>
        <pc:sldMkLst>
          <pc:docMk/>
          <pc:sldMk cId="4163878255" sldId="319"/>
        </pc:sldMkLst>
        <pc:spChg chg="del mod">
          <ac:chgData name="Umberto Battino" userId="cb87c28d2df2f539" providerId="LiveId" clId="{E6F847D1-F542-46FA-8E70-FBEBB8041D60}" dt="2026-09-09T06:42:26.590" v="2824" actId="478"/>
          <ac:spMkLst>
            <pc:docMk/>
            <pc:sldMk cId="4163878255" sldId="319"/>
            <ac:spMk id="2" creationId="{DCE7511C-424D-1BA1-9E4F-4347E9B900F1}"/>
          </ac:spMkLst>
        </pc:spChg>
        <pc:spChg chg="add del mod">
          <ac:chgData name="Umberto Battino" userId="cb87c28d2df2f539" providerId="LiveId" clId="{E6F847D1-F542-46FA-8E70-FBEBB8041D60}" dt="2026-09-09T06:43:29.559" v="2833"/>
          <ac:spMkLst>
            <pc:docMk/>
            <pc:sldMk cId="4163878255" sldId="319"/>
            <ac:spMk id="12" creationId="{CDC5A1B2-BCD5-1681-E7BB-43D8CBE7592C}"/>
          </ac:spMkLst>
        </pc:spChg>
        <pc:spChg chg="add mod">
          <ac:chgData name="Umberto Battino" userId="cb87c28d2df2f539" providerId="LiveId" clId="{E6F847D1-F542-46FA-8E70-FBEBB8041D60}" dt="2026-09-09T06:44:32.603" v="2886" actId="114"/>
          <ac:spMkLst>
            <pc:docMk/>
            <pc:sldMk cId="4163878255" sldId="319"/>
            <ac:spMk id="15" creationId="{689C487E-2548-067F-0F6E-72FD47D7CC88}"/>
          </ac:spMkLst>
        </pc:spChg>
        <pc:spChg chg="del">
          <ac:chgData name="Umberto Battino" userId="cb87c28d2df2f539" providerId="LiveId" clId="{E6F847D1-F542-46FA-8E70-FBEBB8041D60}" dt="2026-09-09T06:44:44.422" v="2888" actId="478"/>
          <ac:spMkLst>
            <pc:docMk/>
            <pc:sldMk cId="4163878255" sldId="319"/>
            <ac:spMk id="24" creationId="{5FC6B25F-7442-F6BA-AC02-6E2C6B9ABCC1}"/>
          </ac:spMkLst>
        </pc:spChg>
        <pc:spChg chg="add mod">
          <ac:chgData name="Umberto Battino" userId="cb87c28d2df2f539" providerId="LiveId" clId="{E6F847D1-F542-46FA-8E70-FBEBB8041D60}" dt="2026-09-09T07:15:19.367" v="3204" actId="20577"/>
          <ac:spMkLst>
            <pc:docMk/>
            <pc:sldMk cId="4163878255" sldId="319"/>
            <ac:spMk id="25" creationId="{72F754E3-C467-1D50-DCD6-7F64F8547DFC}"/>
          </ac:spMkLst>
        </pc:spChg>
        <pc:spChg chg="mod">
          <ac:chgData name="Umberto Battino" userId="cb87c28d2df2f539" providerId="LiveId" clId="{E6F847D1-F542-46FA-8E70-FBEBB8041D60}" dt="2026-09-09T06:48:25.110" v="3175" actId="1076"/>
          <ac:spMkLst>
            <pc:docMk/>
            <pc:sldMk cId="4163878255" sldId="319"/>
            <ac:spMk id="27" creationId="{31454AFB-6EE4-7251-0D6C-7D16308D6C8B}"/>
          </ac:spMkLst>
        </pc:spChg>
        <pc:spChg chg="mod">
          <ac:chgData name="Umberto Battino" userId="cb87c28d2df2f539" providerId="LiveId" clId="{E6F847D1-F542-46FA-8E70-FBEBB8041D60}" dt="2026-09-09T06:45:57.827" v="3016" actId="1038"/>
          <ac:spMkLst>
            <pc:docMk/>
            <pc:sldMk cId="4163878255" sldId="319"/>
            <ac:spMk id="28" creationId="{CD40ED04-F45D-1B46-EF00-40124352C01D}"/>
          </ac:spMkLst>
        </pc:spChg>
        <pc:spChg chg="mod">
          <ac:chgData name="Umberto Battino" userId="cb87c28d2df2f539" providerId="LiveId" clId="{E6F847D1-F542-46FA-8E70-FBEBB8041D60}" dt="2026-09-09T06:48:07.902" v="3154" actId="1076"/>
          <ac:spMkLst>
            <pc:docMk/>
            <pc:sldMk cId="4163878255" sldId="319"/>
            <ac:spMk id="31" creationId="{B4358EC0-1A7A-1941-8733-F5019CF70CE8}"/>
          </ac:spMkLst>
        </pc:spChg>
        <pc:spChg chg="add mod">
          <ac:chgData name="Umberto Battino" userId="cb87c28d2df2f539" providerId="LiveId" clId="{E6F847D1-F542-46FA-8E70-FBEBB8041D60}" dt="2026-09-09T07:15:54.914" v="3236" actId="1076"/>
          <ac:spMkLst>
            <pc:docMk/>
            <pc:sldMk cId="4163878255" sldId="319"/>
            <ac:spMk id="32" creationId="{47B18515-DF33-276C-D873-8B8063A7061E}"/>
          </ac:spMkLst>
        </pc:spChg>
        <pc:spChg chg="del">
          <ac:chgData name="Umberto Battino" userId="cb87c28d2df2f539" providerId="LiveId" clId="{E6F847D1-F542-46FA-8E70-FBEBB8041D60}" dt="2026-09-09T06:42:39.668" v="2825" actId="478"/>
          <ac:spMkLst>
            <pc:docMk/>
            <pc:sldMk cId="4163878255" sldId="319"/>
            <ac:spMk id="34" creationId="{4E8393AA-11AF-AA3F-196C-0265E5B8C498}"/>
          </ac:spMkLst>
        </pc:spChg>
        <pc:spChg chg="add mod">
          <ac:chgData name="Umberto Battino" userId="cb87c28d2df2f539" providerId="LiveId" clId="{E6F847D1-F542-46FA-8E70-FBEBB8041D60}" dt="2026-09-09T07:52:43.287" v="3486" actId="14100"/>
          <ac:spMkLst>
            <pc:docMk/>
            <pc:sldMk cId="4163878255" sldId="319"/>
            <ac:spMk id="44" creationId="{3CB880FB-084C-2963-918F-DC43E3A875CE}"/>
          </ac:spMkLst>
        </pc:spChg>
        <pc:picChg chg="del">
          <ac:chgData name="Umberto Battino" userId="cb87c28d2df2f539" providerId="LiveId" clId="{E6F847D1-F542-46FA-8E70-FBEBB8041D60}" dt="2026-09-09T06:44:58.053" v="2891" actId="478"/>
          <ac:picMkLst>
            <pc:docMk/>
            <pc:sldMk cId="4163878255" sldId="319"/>
            <ac:picMk id="9" creationId="{A25F5D21-C739-764D-C93D-9F0D3C83D43B}"/>
          </ac:picMkLst>
        </pc:picChg>
        <pc:picChg chg="del">
          <ac:chgData name="Umberto Battino" userId="cb87c28d2df2f539" providerId="LiveId" clId="{E6F847D1-F542-46FA-8E70-FBEBB8041D60}" dt="2026-09-09T06:44:54.109" v="2889" actId="478"/>
          <ac:picMkLst>
            <pc:docMk/>
            <pc:sldMk cId="4163878255" sldId="319"/>
            <ac:picMk id="11" creationId="{4335EEC7-0BC5-E807-93B2-030B088F7377}"/>
          </ac:picMkLst>
        </pc:picChg>
        <pc:picChg chg="del">
          <ac:chgData name="Umberto Battino" userId="cb87c28d2df2f539" providerId="LiveId" clId="{E6F847D1-F542-46FA-8E70-FBEBB8041D60}" dt="2026-09-09T06:44:59.865" v="2892" actId="478"/>
          <ac:picMkLst>
            <pc:docMk/>
            <pc:sldMk cId="4163878255" sldId="319"/>
            <ac:picMk id="13" creationId="{8D1CB290-F4BC-8E4F-5386-90841B148C79}"/>
          </ac:picMkLst>
        </pc:picChg>
        <pc:picChg chg="del">
          <ac:chgData name="Umberto Battino" userId="cb87c28d2df2f539" providerId="LiveId" clId="{E6F847D1-F542-46FA-8E70-FBEBB8041D60}" dt="2026-09-09T06:44:56.278" v="2890" actId="478"/>
          <ac:picMkLst>
            <pc:docMk/>
            <pc:sldMk cId="4163878255" sldId="319"/>
            <ac:picMk id="17" creationId="{55D7C927-0A5D-CCD4-EDBA-DF7D8B2F690A}"/>
          </ac:picMkLst>
        </pc:picChg>
        <pc:picChg chg="add mod">
          <ac:chgData name="Umberto Battino" userId="cb87c28d2df2f539" providerId="LiveId" clId="{E6F847D1-F542-46FA-8E70-FBEBB8041D60}" dt="2026-09-09T07:14:53.435" v="3197" actId="1037"/>
          <ac:picMkLst>
            <pc:docMk/>
            <pc:sldMk cId="4163878255" sldId="319"/>
            <ac:picMk id="22" creationId="{A7A9C27B-0D3D-5D81-D21E-E4FDDA44CE6A}"/>
          </ac:picMkLst>
        </pc:picChg>
        <pc:picChg chg="del">
          <ac:chgData name="Umberto Battino" userId="cb87c28d2df2f539" providerId="LiveId" clId="{E6F847D1-F542-46FA-8E70-FBEBB8041D60}" dt="2026-09-09T06:45:43.956" v="2893" actId="478"/>
          <ac:picMkLst>
            <pc:docMk/>
            <pc:sldMk cId="4163878255" sldId="319"/>
            <ac:picMk id="26" creationId="{C26DA1A9-FA8C-62A4-0DE6-A462F495698E}"/>
          </ac:picMkLst>
        </pc:picChg>
        <pc:picChg chg="mod">
          <ac:chgData name="Umberto Battino" userId="cb87c28d2df2f539" providerId="LiveId" clId="{E6F847D1-F542-46FA-8E70-FBEBB8041D60}" dt="2026-09-09T06:47:10.274" v="3113" actId="1038"/>
          <ac:picMkLst>
            <pc:docMk/>
            <pc:sldMk cId="4163878255" sldId="319"/>
            <ac:picMk id="30" creationId="{B1801589-308E-DFB8-8DDD-9CFB0417E292}"/>
          </ac:picMkLst>
        </pc:picChg>
        <pc:picChg chg="del">
          <ac:chgData name="Umberto Battino" userId="cb87c28d2df2f539" providerId="LiveId" clId="{E6F847D1-F542-46FA-8E70-FBEBB8041D60}" dt="2026-09-09T06:44:41.725" v="2887" actId="478"/>
          <ac:picMkLst>
            <pc:docMk/>
            <pc:sldMk cId="4163878255" sldId="319"/>
            <ac:picMk id="33" creationId="{1817B31F-E3AC-2E53-87EC-79426AC1065A}"/>
          </ac:picMkLst>
        </pc:picChg>
        <pc:picChg chg="add mod">
          <ac:chgData name="Umberto Battino" userId="cb87c28d2df2f539" providerId="LiveId" clId="{E6F847D1-F542-46FA-8E70-FBEBB8041D60}" dt="2026-09-09T07:21:11.719" v="3238" actId="1076"/>
          <ac:picMkLst>
            <pc:docMk/>
            <pc:sldMk cId="4163878255" sldId="319"/>
            <ac:picMk id="35" creationId="{DB6D8D34-AF67-144C-EDC6-43620CF5954D}"/>
          </ac:picMkLst>
        </pc:picChg>
        <pc:picChg chg="add del mod">
          <ac:chgData name="Umberto Battino" userId="cb87c28d2df2f539" providerId="LiveId" clId="{E6F847D1-F542-46FA-8E70-FBEBB8041D60}" dt="2026-09-09T07:27:52.392" v="3243" actId="478"/>
          <ac:picMkLst>
            <pc:docMk/>
            <pc:sldMk cId="4163878255" sldId="319"/>
            <ac:picMk id="37" creationId="{794A4EFD-4D91-961A-3C10-5C349D4C6CF5}"/>
          </ac:picMkLst>
        </pc:picChg>
        <pc:picChg chg="add mod">
          <ac:chgData name="Umberto Battino" userId="cb87c28d2df2f539" providerId="LiveId" clId="{E6F847D1-F542-46FA-8E70-FBEBB8041D60}" dt="2026-09-09T07:38:38.476" v="3279" actId="1038"/>
          <ac:picMkLst>
            <pc:docMk/>
            <pc:sldMk cId="4163878255" sldId="319"/>
            <ac:picMk id="39" creationId="{C49FA5E5-3372-0FDF-1B81-32D1CC13DC6E}"/>
          </ac:picMkLst>
        </pc:picChg>
        <pc:picChg chg="add mod">
          <ac:chgData name="Umberto Battino" userId="cb87c28d2df2f539" providerId="LiveId" clId="{E6F847D1-F542-46FA-8E70-FBEBB8041D60}" dt="2026-09-09T07:29:59.826" v="3257" actId="1037"/>
          <ac:picMkLst>
            <pc:docMk/>
            <pc:sldMk cId="4163878255" sldId="319"/>
            <ac:picMk id="41" creationId="{1D19E73A-5B30-4ACF-CB83-D963069B865D}"/>
          </ac:picMkLst>
        </pc:picChg>
        <pc:picChg chg="add mod">
          <ac:chgData name="Umberto Battino" userId="cb87c28d2df2f539" providerId="LiveId" clId="{E6F847D1-F542-46FA-8E70-FBEBB8041D60}" dt="2026-09-09T07:39:05.921" v="3281" actId="1076"/>
          <ac:picMkLst>
            <pc:docMk/>
            <pc:sldMk cId="4163878255" sldId="319"/>
            <ac:picMk id="43" creationId="{9563F246-11D7-0F7D-80F4-351BE1C50392}"/>
          </ac:picMkLst>
        </pc:picChg>
      </pc:sldChg>
    </pc:docChg>
  </pc:docChgLst>
</pc:chgInfo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704635939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Open slowly. Establish the title and that this is a talk about a new chemical diagnostic of Type Ia supernova progenitors, focused on helium-accreting white dwarfs as the remaining channel to test.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Keep this short: SNe Ia are important for cosmology and GCE, but progenitors are not settled. The chemical diagnostics angle is the motivation.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3DB35EAB-4EC4-A779-E93F-CA7CA02D5BEC}"/>
              </a:ext>
            </a:extLst>
          </p:cNvPr>
          <p:cNvSpPr txBox="1">
            <a:spLocks noGrp="1"/>
          </p:cNvSpPr>
          <p:nvPr>
            <p:ph type="sldNum" sz="quarter" idx="5"/>
          </p:nvPr>
        </p:nvSpPr>
        <p:spPr>
          <a:ln/>
        </p:spPr>
        <p:txBody>
          <a:bodyPr lIns="0" tIns="0" rIns="0" bIns="0" anchor="b" anchorCtr="0">
            <a:noAutofit/>
          </a:bodyPr>
          <a:lstStyle/>
          <a:p>
            <a:pPr lvl="0"/>
            <a:fld id="{D4CCA952-28EE-495E-87C7-E6ED067E39B4}" type="slidenum">
              <a:t>3</a:t>
            </a:fld>
            <a:endParaRPr lang="en-US"/>
          </a:p>
        </p:txBody>
      </p:sp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D7062289-3012-CCDA-A0D0-402E18482379}"/>
              </a:ext>
            </a:extLst>
          </p:cNvPr>
          <p:cNvSpPr>
            <a:spLocks noGrp="1" noRot="1" noChangeAspect="1" noResize="1"/>
          </p:cNvSpPr>
          <p:nvPr>
            <p:ph type="sldImg"/>
          </p:nvPr>
        </p:nvSpPr>
        <p:spPr>
          <a:xfrm>
            <a:off x="217488" y="812800"/>
            <a:ext cx="7123112" cy="4008438"/>
          </a:xfrm>
          <a:solidFill>
            <a:srgbClr val="729FCF"/>
          </a:solidFill>
          <a:ln w="25400">
            <a:solidFill>
              <a:srgbClr val="3465A4"/>
            </a:solidFill>
            <a:prstDash val="solid"/>
          </a:ln>
        </p:spPr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2E187C18-6E9E-44AC-4B9B-E03D44B16896}"/>
              </a:ext>
            </a:extLst>
          </p:cNvPr>
          <p:cNvSpPr txBox="1">
            <a:spLocks noGrp="1"/>
          </p:cNvSpPr>
          <p:nvPr>
            <p:ph type="body" sz="quarter" idx="1"/>
          </p:nvPr>
        </p:nvSpPr>
        <p:spPr/>
        <p:txBody>
          <a:bodyPr/>
          <a:lstStyle/>
          <a:p>
            <a:endParaRPr lang="en-US"/>
          </a:p>
        </p:txBody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This slide is a bridge. Stress chronology: trans-Fe is made before the explosion in the surface layers; it is then ejected during the explosion.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Present Battino et al. 2020 as the first benchmark: H-accreting WDs form heavy-element seed distributions in the external layers, through repeated flashes.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This is the DD near-Ch case. Mention surface C burning only if needed; the key result is a thick outer layer enriched in first-peak elements, especially Kr, that is later ejected.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Introduce the new part. Make clear this is preliminary. Rapid He-accretors are the last major near-Ch pathway; slow He-accretors are sub-Ch and not expected to eject significant trans-Fe material.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A21F97A3-25BF-8DF7-969A-DCF0E87C93F9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E5C77DD0-9AE4-F613-F932-F2774BBC2A64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C97B4E8E-EB50-E078-2338-C3F3015EE843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Introduce the new part. Make clear this is preliminary. Rapid He-accretors are the last major near-Ch pathway; slow He-accretors are sub-Ch and not expected to eject significant trans-Fe material.</a:t>
            </a: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B838B2C9-DE2F-E76D-08EF-0CB11E2E9D45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68160863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C60052C7-51B2-3F7E-DC84-20F81BD537B5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6152C1EF-317F-B2FF-5F75-641AE5D718A3}"/>
              </a:ext>
            </a:extLst>
          </p:cNvPr>
          <p:cNvSpPr txBox="1">
            <a:spLocks noGrp="1"/>
          </p:cNvSpPr>
          <p:nvPr>
            <p:ph type="sldNum" sz="quarter" idx="5"/>
          </p:nvPr>
        </p:nvSpPr>
        <p:spPr>
          <a:ln/>
        </p:spPr>
        <p:txBody>
          <a:bodyPr lIns="0" tIns="0" rIns="0" bIns="0" anchor="b" anchorCtr="0">
            <a:noAutofit/>
          </a:bodyPr>
          <a:lstStyle/>
          <a:p>
            <a:pPr lvl="0"/>
            <a:fld id="{D4CCA952-28EE-495E-87C7-E6ED067E39B4}" type="slidenum">
              <a:t>9</a:t>
            </a:fld>
            <a:endParaRPr lang="en-US"/>
          </a:p>
        </p:txBody>
      </p:sp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B7285DAF-389C-5A5B-E529-09FBC6BBB40C}"/>
              </a:ext>
            </a:extLst>
          </p:cNvPr>
          <p:cNvSpPr>
            <a:spLocks noGrp="1" noRot="1" noChangeAspect="1" noResize="1"/>
          </p:cNvSpPr>
          <p:nvPr>
            <p:ph type="sldImg"/>
          </p:nvPr>
        </p:nvSpPr>
        <p:spPr>
          <a:xfrm>
            <a:off x="217488" y="812800"/>
            <a:ext cx="7123112" cy="4008438"/>
          </a:xfrm>
          <a:solidFill>
            <a:srgbClr val="729FCF"/>
          </a:solidFill>
          <a:ln w="25400">
            <a:solidFill>
              <a:srgbClr val="3465A4"/>
            </a:solidFill>
            <a:prstDash val="solid"/>
          </a:ln>
        </p:spPr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573972C9-45C5-B4DB-431C-E626D817F92F}"/>
              </a:ext>
            </a:extLst>
          </p:cNvPr>
          <p:cNvSpPr txBox="1">
            <a:spLocks noGrp="1"/>
          </p:cNvSpPr>
          <p:nvPr>
            <p:ph type="body" sz="quarter" idx="1"/>
          </p:nvPr>
        </p:nvSpPr>
        <p:spPr/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534060036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This is the synthesis slide. You can mention that non-detection is not definitive, but do not dwell on it. Emphasise the detection opportunity.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Finish with the observational opportunity. Slow down on “Can we see this?” and the smoking-gun sentence.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lvl="0"/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lvl="0"/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lvl="0"/>
            <a:fld id="{8967DFB4-FE7E-4627-900D-3293193CB712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492801497"/>
      </p:ext>
    </p:extLst>
  </p:cSld>
  <p:clrMapOvr>
    <a:masterClrMapping/>
  </p:clrMapOvr>
  <p:hf sldNum="0" hdr="0" ftr="0" dt="0"/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4.png"/><Relationship Id="rId5" Type="http://schemas.openxmlformats.org/officeDocument/2006/relationships/image" Target="../media/image3.png"/><Relationship Id="rId4" Type="http://schemas.openxmlformats.org/officeDocument/2006/relationships/image" Target="../media/image2.png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jp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9.png"/><Relationship Id="rId5" Type="http://schemas.openxmlformats.org/officeDocument/2006/relationships/image" Target="../media/image8.png"/><Relationship Id="rId4" Type="http://schemas.openxmlformats.org/officeDocument/2006/relationships/image" Target="../media/image7.pn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gif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1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jpe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1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pn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13.pn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pn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17.jpeg"/><Relationship Id="rId5" Type="http://schemas.openxmlformats.org/officeDocument/2006/relationships/image" Target="../media/image16.jpg"/><Relationship Id="rId4" Type="http://schemas.openxmlformats.org/officeDocument/2006/relationships/image" Target="../media/image15.png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.png"/><Relationship Id="rId7" Type="http://schemas.openxmlformats.org/officeDocument/2006/relationships/image" Target="../media/image21.png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20.png"/><Relationship Id="rId5" Type="http://schemas.openxmlformats.org/officeDocument/2006/relationships/image" Target="../media/image17.jpeg"/><Relationship Id="rId4" Type="http://schemas.openxmlformats.org/officeDocument/2006/relationships/image" Target="../media/image19.jpeg"/></Relationships>
</file>

<file path=ppt/slides/_rels/slide9.xml.rels><?xml version="1.0" encoding="UTF-8" standalone="yes"?>
<Relationships xmlns="http://schemas.openxmlformats.org/package/2006/relationships"><Relationship Id="rId8" Type="http://schemas.openxmlformats.org/officeDocument/2006/relationships/image" Target="../media/image27.jpg"/><Relationship Id="rId3" Type="http://schemas.openxmlformats.org/officeDocument/2006/relationships/image" Target="../media/image22.png"/><Relationship Id="rId7" Type="http://schemas.openxmlformats.org/officeDocument/2006/relationships/image" Target="../media/image26.jpg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25.png"/><Relationship Id="rId5" Type="http://schemas.openxmlformats.org/officeDocument/2006/relationships/image" Target="../media/image24.png"/><Relationship Id="rId4" Type="http://schemas.openxmlformats.org/officeDocument/2006/relationships/image" Target="../media/image23.png"/><Relationship Id="rId9" Type="http://schemas.openxmlformats.org/officeDocument/2006/relationships/image" Target="../media/image28.png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1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9.png"/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12191695" cy="6858000"/>
          </a:xfrm>
          <a:prstGeom prst="rect">
            <a:avLst/>
          </a:prstGeom>
          <a:solidFill>
            <a:srgbClr val="F7FBFE"/>
          </a:solidFill>
          <a:ln w="12700">
            <a:solidFill>
              <a:srgbClr val="F7FBFE">
                <a:alpha val="0"/>
              </a:srgbClr>
            </a:solidFill>
            <a:prstDash val="solid"/>
          </a:ln>
        </p:spPr>
        <p:txBody>
          <a:bodyPr/>
          <a:lstStyle/>
          <a:p>
            <a:endParaRPr lang="en-GB"/>
          </a:p>
        </p:txBody>
      </p:sp>
      <p:sp>
        <p:nvSpPr>
          <p:cNvPr id="5" name="Shape 1"/>
          <p:cNvSpPr/>
          <p:nvPr/>
        </p:nvSpPr>
        <p:spPr>
          <a:xfrm>
            <a:off x="0" y="0"/>
            <a:ext cx="7818120" cy="6858000"/>
          </a:xfrm>
          <a:prstGeom prst="rect">
            <a:avLst/>
          </a:prstGeom>
          <a:solidFill>
            <a:srgbClr val="0B1F33"/>
          </a:solidFill>
          <a:ln w="12700">
            <a:solidFill>
              <a:srgbClr val="0B1F33">
                <a:alpha val="0"/>
              </a:srgbClr>
            </a:solidFill>
            <a:prstDash val="solid"/>
          </a:ln>
        </p:spPr>
        <p:txBody>
          <a:bodyPr/>
          <a:lstStyle/>
          <a:p>
            <a:endParaRPr lang="en-GB"/>
          </a:p>
        </p:txBody>
      </p:sp>
      <p:sp>
        <p:nvSpPr>
          <p:cNvPr id="6" name="Shape 2"/>
          <p:cNvSpPr/>
          <p:nvPr/>
        </p:nvSpPr>
        <p:spPr>
          <a:xfrm>
            <a:off x="7726680" y="0"/>
            <a:ext cx="91440" cy="6858000"/>
          </a:xfrm>
          <a:prstGeom prst="rect">
            <a:avLst/>
          </a:prstGeom>
          <a:solidFill>
            <a:srgbClr val="14A5D9"/>
          </a:solidFill>
          <a:ln w="12700">
            <a:solidFill>
              <a:srgbClr val="14A5D9">
                <a:alpha val="0"/>
              </a:srgbClr>
            </a:solidFill>
            <a:prstDash val="solid"/>
          </a:ln>
        </p:spPr>
        <p:txBody>
          <a:bodyPr/>
          <a:lstStyle/>
          <a:p>
            <a:endParaRPr lang="en-GB"/>
          </a:p>
        </p:txBody>
      </p:sp>
      <p:sp>
        <p:nvSpPr>
          <p:cNvPr id="7" name="Text 3"/>
          <p:cNvSpPr/>
          <p:nvPr/>
        </p:nvSpPr>
        <p:spPr>
          <a:xfrm>
            <a:off x="87797" y="272201"/>
            <a:ext cx="7618530" cy="1115568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Autofit/>
          </a:bodyPr>
          <a:lstStyle/>
          <a:p>
            <a:pPr marL="0" indent="0" algn="ctr">
              <a:buNone/>
            </a:pPr>
            <a:r>
              <a:rPr lang="en-US" sz="4000" b="1" dirty="0">
                <a:solidFill>
                  <a:srgbClr val="FFFFFF"/>
                </a:solidFill>
                <a:latin typeface="Aptos Display" pitchFamily="34" charset="0"/>
                <a:ea typeface="Aptos Display" pitchFamily="34" charset="-122"/>
                <a:cs typeface="Aptos Display" pitchFamily="34" charset="-120"/>
              </a:rPr>
              <a:t>Heavy Elements as Clues to the</a:t>
            </a:r>
            <a:r>
              <a:rPr lang="en-US" sz="4000" dirty="0"/>
              <a:t> </a:t>
            </a:r>
            <a:r>
              <a:rPr lang="en-US" sz="4000" b="1" dirty="0">
                <a:solidFill>
                  <a:srgbClr val="FFFFFF"/>
                </a:solidFill>
                <a:latin typeface="Aptos Display" pitchFamily="34" charset="0"/>
                <a:ea typeface="Aptos Display" pitchFamily="34" charset="-122"/>
                <a:cs typeface="Aptos Display" pitchFamily="34" charset="-120"/>
              </a:rPr>
              <a:t>Progenitors of Type Ia Supernovae</a:t>
            </a:r>
            <a:endParaRPr lang="en-US" sz="4000" dirty="0"/>
          </a:p>
        </p:txBody>
      </p:sp>
      <p:sp>
        <p:nvSpPr>
          <p:cNvPr id="8" name="Text 4"/>
          <p:cNvSpPr/>
          <p:nvPr/>
        </p:nvSpPr>
        <p:spPr>
          <a:xfrm>
            <a:off x="54075" y="1475221"/>
            <a:ext cx="7618530" cy="42062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3200" b="1" dirty="0">
                <a:solidFill>
                  <a:srgbClr val="14A5D9"/>
                </a:solidFill>
              </a:rPr>
              <a:t>The Case of He-Accreting White Dwarfs</a:t>
            </a:r>
            <a:endParaRPr lang="en-US" sz="3200" dirty="0"/>
          </a:p>
        </p:txBody>
      </p:sp>
      <p:sp>
        <p:nvSpPr>
          <p:cNvPr id="9" name="Shape 5"/>
          <p:cNvSpPr/>
          <p:nvPr/>
        </p:nvSpPr>
        <p:spPr>
          <a:xfrm>
            <a:off x="390825" y="2098513"/>
            <a:ext cx="7072867" cy="0"/>
          </a:xfrm>
          <a:prstGeom prst="line">
            <a:avLst/>
          </a:prstGeom>
          <a:noFill/>
          <a:ln w="17780">
            <a:solidFill>
              <a:srgbClr val="14A5D9"/>
            </a:solidFill>
            <a:prstDash val="solid"/>
          </a:ln>
        </p:spPr>
        <p:txBody>
          <a:bodyPr/>
          <a:lstStyle/>
          <a:p>
            <a:endParaRPr lang="en-GB"/>
          </a:p>
        </p:txBody>
      </p:sp>
      <p:sp>
        <p:nvSpPr>
          <p:cNvPr id="10" name="Text 6"/>
          <p:cNvSpPr/>
          <p:nvPr/>
        </p:nvSpPr>
        <p:spPr>
          <a:xfrm>
            <a:off x="658368" y="2308420"/>
            <a:ext cx="5943600" cy="31089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2800" b="1" dirty="0">
                <a:solidFill>
                  <a:srgbClr val="FFFFFF"/>
                </a:solidFill>
              </a:rPr>
              <a:t>Umberto Battino</a:t>
            </a:r>
            <a:endParaRPr lang="en-US" sz="2800" dirty="0"/>
          </a:p>
        </p:txBody>
      </p:sp>
      <p:sp>
        <p:nvSpPr>
          <p:cNvPr id="11" name="Text 7"/>
          <p:cNvSpPr/>
          <p:nvPr/>
        </p:nvSpPr>
        <p:spPr>
          <a:xfrm>
            <a:off x="658368" y="2813693"/>
            <a:ext cx="6126480" cy="8229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600" dirty="0">
                <a:solidFill>
                  <a:srgbClr val="D7E7F2"/>
                </a:solidFill>
              </a:rPr>
              <a:t>University of Naples “Federico II”</a:t>
            </a:r>
            <a:endParaRPr lang="en-US" sz="1600" dirty="0"/>
          </a:p>
          <a:p>
            <a:pPr marL="0" indent="0">
              <a:buNone/>
            </a:pPr>
            <a:r>
              <a:rPr lang="en-US" sz="1600" dirty="0">
                <a:solidFill>
                  <a:srgbClr val="D7E7F2"/>
                </a:solidFill>
              </a:rPr>
              <a:t>INAF – Osservatorio </a:t>
            </a:r>
            <a:r>
              <a:rPr lang="en-US" sz="1600" dirty="0" err="1">
                <a:solidFill>
                  <a:srgbClr val="D7E7F2"/>
                </a:solidFill>
              </a:rPr>
              <a:t>Astronomico</a:t>
            </a:r>
            <a:r>
              <a:rPr lang="en-US" sz="1600" dirty="0">
                <a:solidFill>
                  <a:srgbClr val="D7E7F2"/>
                </a:solidFill>
              </a:rPr>
              <a:t> </a:t>
            </a:r>
            <a:r>
              <a:rPr lang="en-US" sz="1600" dirty="0" err="1">
                <a:solidFill>
                  <a:srgbClr val="D7E7F2"/>
                </a:solidFill>
              </a:rPr>
              <a:t>d’Abruzzo</a:t>
            </a:r>
            <a:endParaRPr lang="en-US" sz="1600" dirty="0">
              <a:solidFill>
                <a:srgbClr val="D7E7F2"/>
              </a:solidFill>
            </a:endParaRPr>
          </a:p>
          <a:p>
            <a:r>
              <a:rPr lang="en-US" sz="1600" dirty="0">
                <a:solidFill>
                  <a:srgbClr val="D7E7F2"/>
                </a:solidFill>
              </a:rPr>
              <a:t>INFN – Naples</a:t>
            </a:r>
            <a:endParaRPr lang="en-US" sz="1600" dirty="0"/>
          </a:p>
          <a:p>
            <a:pPr marL="0" indent="0">
              <a:buNone/>
            </a:pPr>
            <a:r>
              <a:rPr lang="en-US" sz="1600" dirty="0">
                <a:solidFill>
                  <a:srgbClr val="D7E7F2"/>
                </a:solidFill>
              </a:rPr>
              <a:t>NuGrid Collaboration</a:t>
            </a:r>
            <a:endParaRPr lang="en-US" sz="1600" dirty="0"/>
          </a:p>
        </p:txBody>
      </p:sp>
      <p:pic>
        <p:nvPicPr>
          <p:cNvPr id="15" name="Picture 14">
            <a:extLst>
              <a:ext uri="{FF2B5EF4-FFF2-40B4-BE49-F238E27FC236}">
                <a16:creationId xmlns:a16="http://schemas.microsoft.com/office/drawing/2014/main" id="{FFCC38C3-4334-0C4B-B70A-6F4D4C6EB869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8694972" y="31260"/>
            <a:ext cx="2588713" cy="2578772"/>
          </a:xfrm>
          <a:prstGeom prst="rect">
            <a:avLst/>
          </a:prstGeom>
        </p:spPr>
      </p:pic>
      <p:pic>
        <p:nvPicPr>
          <p:cNvPr id="17" name="Picture 16">
            <a:extLst>
              <a:ext uri="{FF2B5EF4-FFF2-40B4-BE49-F238E27FC236}">
                <a16:creationId xmlns:a16="http://schemas.microsoft.com/office/drawing/2014/main" id="{565C08F5-394E-9D13-5D4A-B0692AEA0409}"/>
              </a:ext>
            </a:extLst>
          </p:cNvPr>
          <p:cNvPicPr>
            <a:picLocks noChangeAspect="1"/>
          </p:cNvPicPr>
          <p:nvPr/>
        </p:nvPicPr>
        <p:blipFill>
          <a:blip r:embed="rId4">
            <a:lum/>
            <a:alphaModFix/>
          </a:blip>
          <a:srcRect/>
          <a:stretch>
            <a:fillRect/>
          </a:stretch>
        </p:blipFill>
        <p:spPr>
          <a:xfrm>
            <a:off x="7858463" y="3899877"/>
            <a:ext cx="4261005" cy="2729408"/>
          </a:xfrm>
          <a:prstGeom prst="rect">
            <a:avLst/>
          </a:prstGeom>
          <a:noFill/>
          <a:ln>
            <a:noFill/>
          </a:ln>
        </p:spPr>
      </p:pic>
      <p:sp>
        <p:nvSpPr>
          <p:cNvPr id="19" name="Text 7">
            <a:extLst>
              <a:ext uri="{FF2B5EF4-FFF2-40B4-BE49-F238E27FC236}">
                <a16:creationId xmlns:a16="http://schemas.microsoft.com/office/drawing/2014/main" id="{5DE46FDD-D53A-F8DC-35C7-56BFE0BD939E}"/>
              </a:ext>
            </a:extLst>
          </p:cNvPr>
          <p:cNvSpPr/>
          <p:nvPr/>
        </p:nvSpPr>
        <p:spPr>
          <a:xfrm>
            <a:off x="67443" y="3940352"/>
            <a:ext cx="7582649" cy="8229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r>
              <a:rPr lang="en-US" sz="1600" u="sng" dirty="0">
                <a:solidFill>
                  <a:schemeClr val="bg1"/>
                </a:solidFill>
                <a:latin typeface="Arial" pitchFamily="18"/>
              </a:rPr>
              <a:t>Collaborators</a:t>
            </a:r>
            <a:r>
              <a:rPr lang="en-US" sz="1600" dirty="0">
                <a:solidFill>
                  <a:schemeClr val="bg1"/>
                </a:solidFill>
                <a:latin typeface="Arial" pitchFamily="18"/>
              </a:rPr>
              <a:t>: J.D. Keegans, M. Allen, </a:t>
            </a:r>
            <a:r>
              <a:rPr lang="en-GB" sz="1600" dirty="0">
                <a:solidFill>
                  <a:schemeClr val="bg1"/>
                </a:solidFill>
                <a:latin typeface="Arial" panose="020B0604020202020204" pitchFamily="34" charset="0"/>
              </a:rPr>
              <a:t>F. K. </a:t>
            </a:r>
            <a:r>
              <a:rPr lang="en-GB" sz="1600" dirty="0" err="1">
                <a:solidFill>
                  <a:schemeClr val="bg1"/>
                </a:solidFill>
                <a:latin typeface="Arial" panose="020B0604020202020204" pitchFamily="34" charset="0"/>
              </a:rPr>
              <a:t>Röpke</a:t>
            </a:r>
            <a:r>
              <a:rPr lang="en-GB" sz="1600" dirty="0">
                <a:solidFill>
                  <a:schemeClr val="bg1"/>
                </a:solidFill>
                <a:latin typeface="Arial" panose="020B0604020202020204" pitchFamily="34" charset="0"/>
              </a:rPr>
              <a:t>, F. Herwig, A. Best, L. Piersanti, O. Straniero,  S. A. Sim, C. Travaglio, R. Hirschi, P. A. Denissenkov</a:t>
            </a:r>
          </a:p>
          <a:p>
            <a:pPr marL="0" indent="0">
              <a:buNone/>
            </a:pPr>
            <a:endParaRPr lang="en-US" dirty="0"/>
          </a:p>
        </p:txBody>
      </p:sp>
      <p:pic>
        <p:nvPicPr>
          <p:cNvPr id="21" name="Picture 20">
            <a:extLst>
              <a:ext uri="{FF2B5EF4-FFF2-40B4-BE49-F238E27FC236}">
                <a16:creationId xmlns:a16="http://schemas.microsoft.com/office/drawing/2014/main" id="{6FDDA837-E93B-5F4D-3BAC-7EFF08FB425F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7865078" y="2834640"/>
            <a:ext cx="4261006" cy="527912"/>
          </a:xfrm>
          <a:prstGeom prst="rect">
            <a:avLst/>
          </a:prstGeom>
        </p:spPr>
      </p:pic>
      <p:pic>
        <p:nvPicPr>
          <p:cNvPr id="23" name="Picture 22">
            <a:extLst>
              <a:ext uri="{FF2B5EF4-FFF2-40B4-BE49-F238E27FC236}">
                <a16:creationId xmlns:a16="http://schemas.microsoft.com/office/drawing/2014/main" id="{019FF19E-B9A2-9148-ECF7-F7DE58A3E01F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424546" y="4618784"/>
            <a:ext cx="6945031" cy="1986366"/>
          </a:xfrm>
          <a:prstGeom prst="rect">
            <a:avLst/>
          </a:prstGeom>
        </p:spPr>
      </p:pic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12191695" cy="164592"/>
          </a:xfrm>
          <a:prstGeom prst="rect">
            <a:avLst/>
          </a:prstGeom>
          <a:solidFill>
            <a:srgbClr val="1170AA"/>
          </a:solidFill>
          <a:ln w="12700">
            <a:solidFill>
              <a:srgbClr val="1170AA">
                <a:alpha val="0"/>
              </a:srgbClr>
            </a:solidFill>
            <a:prstDash val="solid"/>
          </a:ln>
        </p:spPr>
        <p:txBody>
          <a:bodyPr/>
          <a:lstStyle/>
          <a:p>
            <a:endParaRPr lang="en-GB"/>
          </a:p>
        </p:txBody>
      </p:sp>
      <p:sp>
        <p:nvSpPr>
          <p:cNvPr id="3" name="Text 1"/>
          <p:cNvSpPr/>
          <p:nvPr/>
        </p:nvSpPr>
        <p:spPr>
          <a:xfrm>
            <a:off x="411480" y="310896"/>
            <a:ext cx="11384280" cy="42062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4400" b="1" dirty="0">
                <a:solidFill>
                  <a:srgbClr val="0B1F33"/>
                </a:solidFill>
                <a:latin typeface="Aptos Display" pitchFamily="34" charset="0"/>
                <a:ea typeface="Aptos Display" pitchFamily="34" charset="-122"/>
                <a:cs typeface="Aptos Display" pitchFamily="34" charset="-120"/>
              </a:rPr>
              <a:t>Why SNe Ia progenitors still matter</a:t>
            </a:r>
            <a:endParaRPr lang="en-US" sz="4400" dirty="0"/>
          </a:p>
        </p:txBody>
      </p:sp>
      <p:sp>
        <p:nvSpPr>
          <p:cNvPr id="4" name="Shape 2"/>
          <p:cNvSpPr/>
          <p:nvPr/>
        </p:nvSpPr>
        <p:spPr>
          <a:xfrm>
            <a:off x="411480" y="841248"/>
            <a:ext cx="11384280" cy="0"/>
          </a:xfrm>
          <a:prstGeom prst="line">
            <a:avLst/>
          </a:prstGeom>
          <a:noFill/>
          <a:ln w="13970">
            <a:solidFill>
              <a:srgbClr val="14A5D9"/>
            </a:solidFill>
            <a:prstDash val="solid"/>
          </a:ln>
        </p:spPr>
        <p:txBody>
          <a:bodyPr/>
          <a:lstStyle/>
          <a:p>
            <a:endParaRPr lang="en-GB"/>
          </a:p>
        </p:txBody>
      </p:sp>
      <p:sp>
        <p:nvSpPr>
          <p:cNvPr id="6" name="Text 3"/>
          <p:cNvSpPr/>
          <p:nvPr/>
        </p:nvSpPr>
        <p:spPr>
          <a:xfrm>
            <a:off x="685800" y="1234440"/>
            <a:ext cx="630936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2800" b="1" dirty="0">
                <a:solidFill>
                  <a:srgbClr val="0B1F33"/>
                </a:solidFill>
              </a:rPr>
              <a:t>Type Ia supernovae are central to both:</a:t>
            </a:r>
            <a:endParaRPr lang="en-US" sz="2800" dirty="0"/>
          </a:p>
        </p:txBody>
      </p:sp>
      <p:sp>
        <p:nvSpPr>
          <p:cNvPr id="7" name="Text 4"/>
          <p:cNvSpPr/>
          <p:nvPr/>
        </p:nvSpPr>
        <p:spPr>
          <a:xfrm>
            <a:off x="777240" y="1783079"/>
            <a:ext cx="6583680" cy="1828799"/>
          </a:xfrm>
          <a:prstGeom prst="rect">
            <a:avLst/>
          </a:prstGeom>
          <a:noFill/>
          <a:ln/>
        </p:spPr>
        <p:txBody>
          <a:bodyPr wrap="square" lIns="635" tIns="635" rIns="635" bIns="635" rtlCol="0" anchor="ctr">
            <a:noAutofit/>
          </a:bodyPr>
          <a:lstStyle/>
          <a:p>
            <a:pPr marL="165100" indent="-165100">
              <a:spcAft>
                <a:spcPts val="600"/>
              </a:spcAft>
              <a:buSzPct val="100000"/>
              <a:buChar char="•"/>
            </a:pPr>
            <a:r>
              <a:rPr lang="en-US" sz="2400" dirty="0">
                <a:solidFill>
                  <a:srgbClr val="111111"/>
                </a:solidFill>
              </a:rPr>
              <a:t>Cosmology: standardisable candles for distance measurements</a:t>
            </a:r>
            <a:endParaRPr lang="en-US" sz="2400" dirty="0"/>
          </a:p>
          <a:p>
            <a:pPr marL="165100" indent="-165100">
              <a:spcAft>
                <a:spcPts val="600"/>
              </a:spcAft>
              <a:buSzPct val="100000"/>
              <a:buChar char="•"/>
            </a:pPr>
            <a:r>
              <a:rPr lang="en-US" sz="2400" dirty="0">
                <a:solidFill>
                  <a:srgbClr val="111111"/>
                </a:solidFill>
              </a:rPr>
              <a:t>Galactic chemical evolution: major Fe-peak producers, possible p-process contribution</a:t>
            </a:r>
            <a:endParaRPr lang="en-US" sz="2400" dirty="0"/>
          </a:p>
          <a:p>
            <a:pPr marL="165100" indent="-165100">
              <a:spcAft>
                <a:spcPts val="600"/>
              </a:spcAft>
              <a:buSzPct val="100000"/>
              <a:buChar char="•"/>
            </a:pPr>
            <a:r>
              <a:rPr lang="en-US" sz="2400" b="1" dirty="0"/>
              <a:t>…yet the progenitor channels remain debated</a:t>
            </a:r>
          </a:p>
        </p:txBody>
      </p:sp>
      <p:sp>
        <p:nvSpPr>
          <p:cNvPr id="8" name="Text 5"/>
          <p:cNvSpPr/>
          <p:nvPr/>
        </p:nvSpPr>
        <p:spPr>
          <a:xfrm>
            <a:off x="685799" y="3987368"/>
            <a:ext cx="7278078" cy="731520"/>
          </a:xfrm>
          <a:prstGeom prst="rect">
            <a:avLst/>
          </a:prstGeom>
          <a:noFill/>
          <a:ln/>
        </p:spPr>
        <p:txBody>
          <a:bodyPr wrap="square" lIns="381" tIns="381" rIns="381" bIns="381" rtlCol="0" anchor="ctr">
            <a:noAutofit/>
          </a:bodyPr>
          <a:lstStyle/>
          <a:p>
            <a:pPr marL="0" indent="0" algn="ctr">
              <a:buNone/>
            </a:pPr>
            <a:r>
              <a:rPr lang="en-US" sz="2000" b="1" u="sng" dirty="0">
                <a:solidFill>
                  <a:srgbClr val="1170AA"/>
                </a:solidFill>
              </a:rPr>
              <a:t>Chemical elements give us an independent route: </a:t>
            </a:r>
          </a:p>
          <a:p>
            <a:pPr marL="0" indent="0" algn="ctr">
              <a:buNone/>
            </a:pPr>
            <a:r>
              <a:rPr lang="en-US" sz="2000" b="1" u="sng" dirty="0">
                <a:solidFill>
                  <a:srgbClr val="1170AA"/>
                </a:solidFill>
              </a:rPr>
              <a:t>they retain memory of the progenitor and explosion conditions</a:t>
            </a:r>
            <a:endParaRPr lang="en-US" sz="2000" u="sng" dirty="0"/>
          </a:p>
        </p:txBody>
      </p:sp>
      <p:sp>
        <p:nvSpPr>
          <p:cNvPr id="9" name="Text 6"/>
          <p:cNvSpPr/>
          <p:nvPr/>
        </p:nvSpPr>
        <p:spPr>
          <a:xfrm>
            <a:off x="685799" y="5113834"/>
            <a:ext cx="2909543" cy="307369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2200" b="1" dirty="0">
                <a:solidFill>
                  <a:srgbClr val="5B6470"/>
                </a:solidFill>
              </a:rPr>
              <a:t>Question for this talk:</a:t>
            </a:r>
            <a:endParaRPr lang="en-US" sz="2200" dirty="0"/>
          </a:p>
        </p:txBody>
      </p:sp>
      <p:sp>
        <p:nvSpPr>
          <p:cNvPr id="10" name="Text 7"/>
          <p:cNvSpPr/>
          <p:nvPr/>
        </p:nvSpPr>
        <p:spPr>
          <a:xfrm>
            <a:off x="846211" y="5503716"/>
            <a:ext cx="5988538" cy="81359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2800" b="1" dirty="0">
                <a:solidFill>
                  <a:srgbClr val="C92A2A"/>
                </a:solidFill>
              </a:rPr>
              <a:t>Can trans-Fe elements shed light on SNe Ia progenitors?</a:t>
            </a:r>
            <a:endParaRPr lang="en-US" sz="2800" dirty="0"/>
          </a:p>
        </p:txBody>
      </p:sp>
      <p:sp>
        <p:nvSpPr>
          <p:cNvPr id="11" name="Text 8"/>
          <p:cNvSpPr/>
          <p:nvPr/>
        </p:nvSpPr>
        <p:spPr>
          <a:xfrm>
            <a:off x="3215835" y="4689683"/>
            <a:ext cx="2106442" cy="182879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000" dirty="0">
                <a:solidFill>
                  <a:srgbClr val="5B6470"/>
                </a:solidFill>
              </a:rPr>
              <a:t>Battino et al. 2020; Battino et al. 2025</a:t>
            </a:r>
            <a:endParaRPr lang="en-US" sz="1000" dirty="0"/>
          </a:p>
        </p:txBody>
      </p:sp>
      <p:pic>
        <p:nvPicPr>
          <p:cNvPr id="14" name="Picture 13">
            <a:extLst>
              <a:ext uri="{FF2B5EF4-FFF2-40B4-BE49-F238E27FC236}">
                <a16:creationId xmlns:a16="http://schemas.microsoft.com/office/drawing/2014/main" id="{F79CD5D6-B96A-D80C-70DC-69FE4D7A2949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7963877" y="877824"/>
            <a:ext cx="3869383" cy="3869383"/>
          </a:xfrm>
          <a:prstGeom prst="rect">
            <a:avLst/>
          </a:prstGeom>
        </p:spPr>
      </p:pic>
      <p:graphicFrame>
        <p:nvGraphicFramePr>
          <p:cNvPr id="18" name="Table 17">
            <a:extLst>
              <a:ext uri="{FF2B5EF4-FFF2-40B4-BE49-F238E27FC236}">
                <a16:creationId xmlns:a16="http://schemas.microsoft.com/office/drawing/2014/main" id="{493C7D2D-DBD2-755C-ABCB-758B28C875B2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990704073"/>
              </p:ext>
            </p:extLst>
          </p:nvPr>
        </p:nvGraphicFramePr>
        <p:xfrm>
          <a:off x="8086107" y="4857095"/>
          <a:ext cx="3624921" cy="813590"/>
        </p:xfrm>
        <a:graphic>
          <a:graphicData uri="http://schemas.openxmlformats.org/drawingml/2006/table">
            <a:tbl>
              <a:tblPr/>
              <a:tblGrid>
                <a:gridCol w="3624921">
                  <a:extLst>
                    <a:ext uri="{9D8B030D-6E8A-4147-A177-3AD203B41FA5}">
                      <a16:colId xmlns:a16="http://schemas.microsoft.com/office/drawing/2014/main" val="3315149219"/>
                    </a:ext>
                  </a:extLst>
                </a:gridCol>
              </a:tblGrid>
              <a:tr h="324622">
                <a:tc>
                  <a:txBody>
                    <a:bodyPr/>
                    <a:lstStyle/>
                    <a:p>
                      <a:pPr rtl="0"/>
                      <a:r>
                        <a:rPr lang="en-GB" sz="1500" b="1" dirty="0">
                          <a:effectLst/>
                        </a:rPr>
                        <a:t>NASA/ESA, The Hubble Key Project Team</a:t>
                      </a:r>
                    </a:p>
                    <a:p>
                      <a:pPr rtl="0"/>
                      <a:r>
                        <a:rPr lang="en-GB" sz="1500" b="1" dirty="0">
                          <a:effectLst/>
                        </a:rPr>
                        <a:t>The High-Z Supernova Search Team</a:t>
                      </a:r>
                    </a:p>
                  </a:txBody>
                  <a:tcPr marL="25558" marR="25558" marT="25558" marB="25558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964139431"/>
                  </a:ext>
                </a:extLst>
              </a:tr>
              <a:tr h="194955">
                <a:tc>
                  <a:txBody>
                    <a:bodyPr/>
                    <a:lstStyle/>
                    <a:p>
                      <a:endParaRPr lang="en-GB" sz="1500" dirty="0"/>
                    </a:p>
                  </a:txBody>
                  <a:tcPr marL="76673" marR="76673" marT="38337" marB="38337">
                    <a:lnT>
                      <a:noFill/>
                    </a:lnT>
                  </a:tcPr>
                </a:tc>
                <a:extLst>
                  <a:ext uri="{0D108BD9-81ED-4DB2-BD59-A6C34878D82A}">
                    <a16:rowId xmlns:a16="http://schemas.microsoft.com/office/drawing/2014/main" val="4061923685"/>
                  </a:ext>
                </a:extLst>
              </a:tr>
            </a:tbl>
          </a:graphicData>
        </a:graphic>
      </p:graphicFrame>
      <p:sp>
        <p:nvSpPr>
          <p:cNvPr id="13" name="CustomShape 4">
            <a:extLst>
              <a:ext uri="{FF2B5EF4-FFF2-40B4-BE49-F238E27FC236}">
                <a16:creationId xmlns:a16="http://schemas.microsoft.com/office/drawing/2014/main" id="{534E49DC-C577-28B3-89B5-A9C99D886B7C}"/>
              </a:ext>
            </a:extLst>
          </p:cNvPr>
          <p:cNvSpPr/>
          <p:nvPr/>
        </p:nvSpPr>
        <p:spPr>
          <a:xfrm>
            <a:off x="51764" y="6530000"/>
            <a:ext cx="340200" cy="257040"/>
          </a:xfrm>
          <a:prstGeom prst="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67500" tIns="33750" rIns="67500" bIns="33750"/>
          <a:lstStyle/>
          <a:p>
            <a:r>
              <a:rPr lang="en-US" sz="1350" b="1" spc="-1" dirty="0">
                <a:solidFill>
                  <a:srgbClr val="000000"/>
                </a:solidFill>
                <a:uFill>
                  <a:solidFill>
                    <a:srgbClr val="FFFFFF"/>
                  </a:solidFill>
                </a:uFill>
                <a:latin typeface="Arial"/>
              </a:rPr>
              <a:t>1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extBox 4">
            <a:extLst>
              <a:ext uri="{FF2B5EF4-FFF2-40B4-BE49-F238E27FC236}">
                <a16:creationId xmlns:a16="http://schemas.microsoft.com/office/drawing/2014/main" id="{B72D0947-C7A8-89C8-81C5-5393C7C37ACA}"/>
              </a:ext>
            </a:extLst>
          </p:cNvPr>
          <p:cNvSpPr txBox="1"/>
          <p:nvPr/>
        </p:nvSpPr>
        <p:spPr>
          <a:xfrm>
            <a:off x="304800" y="2837080"/>
            <a:ext cx="5642800" cy="3424291"/>
          </a:xfrm>
          <a:prstGeom prst="rect">
            <a:avLst/>
          </a:prstGeom>
          <a:noFill/>
          <a:ln>
            <a:noFill/>
          </a:ln>
        </p:spPr>
        <p:txBody>
          <a:bodyPr vert="horz" wrap="square" lIns="61235" tIns="30617" rIns="61235" bIns="30617" anchorCtr="0" compatLnSpc="0">
            <a:spAutoFit/>
          </a:bodyPr>
          <a:lstStyle/>
          <a:p>
            <a:pPr algn="ctr" hangingPunct="0">
              <a:defRPr sz="1800"/>
            </a:pPr>
            <a:r>
              <a:rPr lang="en-US" b="1" dirty="0">
                <a:latin typeface="Liberation Sans" pitchFamily="18"/>
                <a:ea typeface="Noto Sans CJK SC Regular" pitchFamily="2"/>
                <a:cs typeface="FreeSans" pitchFamily="2"/>
              </a:rPr>
              <a:t>Near-Chandrasekhar mass events</a:t>
            </a:r>
          </a:p>
          <a:p>
            <a:pPr algn="just" hangingPunct="0">
              <a:defRPr sz="1800"/>
            </a:pPr>
            <a:endParaRPr lang="en-US" sz="1400" b="1" u="sng" dirty="0">
              <a:latin typeface="Liberation Sans" pitchFamily="18"/>
              <a:ea typeface="Noto Sans CJK SC Regular" pitchFamily="2"/>
              <a:cs typeface="FreeSans" pitchFamily="2"/>
            </a:endParaRPr>
          </a:p>
          <a:p>
            <a:pPr algn="ctr" hangingPunct="0">
              <a:defRPr sz="1800"/>
            </a:pPr>
            <a:r>
              <a:rPr lang="en-US" sz="1600" i="1" u="sng" dirty="0">
                <a:latin typeface="Liberation Sans" pitchFamily="18"/>
                <a:ea typeface="Noto Sans CJK SC Regular" pitchFamily="2"/>
                <a:cs typeface="FreeSans" pitchFamily="2"/>
              </a:rPr>
              <a:t>Deflagration or </a:t>
            </a:r>
            <a:r>
              <a:rPr lang="en-US" sz="1600" i="1" u="sng" dirty="0" err="1">
                <a:latin typeface="Liberation Sans" pitchFamily="18"/>
                <a:ea typeface="Noto Sans CJK SC Regular" pitchFamily="2"/>
                <a:cs typeface="FreeSans" pitchFamily="2"/>
              </a:rPr>
              <a:t>Deflagration+Detonation</a:t>
            </a:r>
            <a:endParaRPr lang="en-US" sz="1600" i="1" u="sng" dirty="0">
              <a:latin typeface="Liberation Sans" pitchFamily="18"/>
              <a:ea typeface="Noto Sans CJK SC Regular" pitchFamily="2"/>
              <a:cs typeface="FreeSans" pitchFamily="2"/>
            </a:endParaRPr>
          </a:p>
          <a:p>
            <a:pPr algn="just" hangingPunct="0">
              <a:defRPr sz="1800"/>
            </a:pPr>
            <a:endParaRPr lang="en-US" sz="1400" b="1" u="sng" dirty="0">
              <a:latin typeface="Liberation Sans" pitchFamily="18"/>
              <a:ea typeface="Noto Sans CJK SC Regular" pitchFamily="2"/>
              <a:cs typeface="FreeSans" pitchFamily="2"/>
            </a:endParaRPr>
          </a:p>
          <a:p>
            <a:pPr algn="just" hangingPunct="0">
              <a:defRPr sz="1800"/>
            </a:pPr>
            <a:r>
              <a:rPr lang="en-US" sz="1400" u="sng" dirty="0">
                <a:latin typeface="Liberation Sans" pitchFamily="18"/>
                <a:ea typeface="Noto Sans CJK SC Regular" pitchFamily="2"/>
                <a:cs typeface="FreeSans" pitchFamily="2"/>
              </a:rPr>
              <a:t>Fast (~10</a:t>
            </a:r>
            <a:r>
              <a:rPr lang="en-US" sz="1400" u="sng" baseline="30000" dirty="0">
                <a:latin typeface="Liberation Sans" pitchFamily="18"/>
                <a:ea typeface="Noto Sans CJK SC Regular" pitchFamily="2"/>
                <a:cs typeface="FreeSans" pitchFamily="2"/>
              </a:rPr>
              <a:t>-6</a:t>
            </a:r>
            <a:r>
              <a:rPr lang="en-US" sz="1400" u="sng" dirty="0">
                <a:latin typeface="Liberation Sans" pitchFamily="18"/>
                <a:ea typeface="Noto Sans CJK SC Regular" pitchFamily="2"/>
                <a:cs typeface="FreeSans" pitchFamily="2"/>
              </a:rPr>
              <a:t> </a:t>
            </a:r>
            <a:r>
              <a:rPr lang="en-US" sz="1400" u="sng" dirty="0" err="1">
                <a:latin typeface="Liberation Sans" pitchFamily="18"/>
                <a:ea typeface="Noto Sans CJK SC Regular" pitchFamily="2"/>
                <a:cs typeface="FreeSans" pitchFamily="2"/>
              </a:rPr>
              <a:t>M</a:t>
            </a:r>
            <a:r>
              <a:rPr lang="en-US" sz="1400" u="sng" baseline="-25000" dirty="0" err="1">
                <a:latin typeface="Liberation Sans" pitchFamily="18"/>
                <a:ea typeface="Noto Sans CJK SC Regular" pitchFamily="2"/>
                <a:cs typeface="FreeSans" pitchFamily="2"/>
              </a:rPr>
              <a:t>sun</a:t>
            </a:r>
            <a:r>
              <a:rPr lang="en-US" sz="1400" u="sng" dirty="0">
                <a:latin typeface="Liberation Sans" pitchFamily="18"/>
                <a:ea typeface="Noto Sans CJK SC Regular" pitchFamily="2"/>
                <a:cs typeface="FreeSans" pitchFamily="2"/>
              </a:rPr>
              <a:t>/yr) He-accretor</a:t>
            </a:r>
            <a:r>
              <a:rPr lang="en-US" sz="1400" dirty="0">
                <a:latin typeface="Liberation Sans" pitchFamily="18"/>
                <a:ea typeface="Noto Sans CJK SC Regular" pitchFamily="2"/>
                <a:cs typeface="FreeSans" pitchFamily="2"/>
              </a:rPr>
              <a:t> → Needs significantly 				massive He-star companion (&gt; 1 </a:t>
            </a:r>
            <a:r>
              <a:rPr lang="en-US" sz="1400" u="sng" dirty="0" err="1">
                <a:latin typeface="Liberation Sans" pitchFamily="18"/>
                <a:ea typeface="Noto Sans CJK SC Regular" pitchFamily="2"/>
                <a:cs typeface="FreeSans" pitchFamily="2"/>
              </a:rPr>
              <a:t>M</a:t>
            </a:r>
            <a:r>
              <a:rPr lang="en-US" sz="1400" u="sng" baseline="-25000" dirty="0" err="1">
                <a:latin typeface="Liberation Sans" pitchFamily="18"/>
                <a:ea typeface="Noto Sans CJK SC Regular" pitchFamily="2"/>
                <a:cs typeface="FreeSans" pitchFamily="2"/>
              </a:rPr>
              <a:t>sun</a:t>
            </a:r>
            <a:r>
              <a:rPr lang="en-US" sz="1400" dirty="0">
                <a:latin typeface="Liberation Sans" pitchFamily="18"/>
                <a:ea typeface="Noto Sans CJK SC Regular" pitchFamily="2"/>
                <a:cs typeface="FreeSans" pitchFamily="2"/>
              </a:rPr>
              <a:t>) </a:t>
            </a:r>
          </a:p>
          <a:p>
            <a:pPr algn="just" hangingPunct="0">
              <a:defRPr sz="1800"/>
            </a:pPr>
            <a:r>
              <a:rPr lang="en-US" sz="1400" dirty="0">
                <a:latin typeface="Liberation Sans" pitchFamily="18"/>
                <a:ea typeface="Noto Sans CJK SC Regular" pitchFamily="2"/>
                <a:cs typeface="FreeSans" pitchFamily="2"/>
              </a:rPr>
              <a:t>		(Piersanti+2014, Brooks+2016) </a:t>
            </a:r>
          </a:p>
          <a:p>
            <a:pPr algn="just" hangingPunct="0">
              <a:defRPr sz="1800"/>
            </a:pPr>
            <a:endParaRPr lang="en-US" sz="1300" dirty="0">
              <a:latin typeface="Liberation Sans" pitchFamily="18"/>
              <a:ea typeface="Noto Sans CJK SC Regular" pitchFamily="2"/>
              <a:cs typeface="FreeSans" pitchFamily="2"/>
            </a:endParaRPr>
          </a:p>
          <a:p>
            <a:pPr algn="just" hangingPunct="0">
              <a:defRPr sz="1800"/>
            </a:pPr>
            <a:endParaRPr lang="en-US" sz="1300" dirty="0">
              <a:latin typeface="Liberation Sans" pitchFamily="18"/>
              <a:ea typeface="Noto Sans CJK SC Regular" pitchFamily="2"/>
              <a:cs typeface="FreeSans" pitchFamily="2"/>
            </a:endParaRPr>
          </a:p>
          <a:p>
            <a:pPr algn="just" hangingPunct="0">
              <a:defRPr sz="1800"/>
            </a:pPr>
            <a:r>
              <a:rPr lang="en-US" sz="1400" u="sng" dirty="0">
                <a:latin typeface="Liberation Sans" pitchFamily="18"/>
                <a:ea typeface="Noto Sans CJK SC Regular" pitchFamily="2"/>
                <a:cs typeface="FreeSans" pitchFamily="2"/>
              </a:rPr>
              <a:t>Slow CO WD merger</a:t>
            </a:r>
            <a:r>
              <a:rPr lang="en-US" sz="1400" dirty="0">
                <a:latin typeface="Liberation Sans" pitchFamily="18"/>
                <a:ea typeface="Noto Sans CJK SC Regular" pitchFamily="2"/>
                <a:cs typeface="FreeSans" pitchFamily="2"/>
              </a:rPr>
              <a:t> → Accretion disk formation</a:t>
            </a:r>
            <a:r>
              <a:rPr lang="en-US" sz="1400" b="1" dirty="0">
                <a:latin typeface="Liberation Sans" pitchFamily="18"/>
                <a:ea typeface="Noto Sans CJK SC Regular" pitchFamily="2"/>
                <a:cs typeface="FreeSans" pitchFamily="2"/>
              </a:rPr>
              <a:t> 		         		       	</a:t>
            </a:r>
            <a:r>
              <a:rPr lang="en-US" sz="1400" dirty="0">
                <a:latin typeface="Liberation Sans" pitchFamily="18"/>
                <a:ea typeface="Noto Sans CJK SC Regular" pitchFamily="2"/>
                <a:cs typeface="FreeSans" pitchFamily="2"/>
              </a:rPr>
              <a:t>(Piersanti+2003, Battino+2025)</a:t>
            </a:r>
          </a:p>
          <a:p>
            <a:pPr algn="just" hangingPunct="0">
              <a:defRPr sz="1800"/>
            </a:pPr>
            <a:endParaRPr lang="en-US" sz="1400" dirty="0">
              <a:latin typeface="Liberation Sans" pitchFamily="18"/>
              <a:ea typeface="Noto Sans CJK SC Regular" pitchFamily="2"/>
              <a:cs typeface="FreeSans" pitchFamily="2"/>
            </a:endParaRPr>
          </a:p>
          <a:p>
            <a:pPr algn="just" hangingPunct="0">
              <a:defRPr sz="1800"/>
            </a:pPr>
            <a:endParaRPr lang="en-US" sz="1400" dirty="0">
              <a:latin typeface="Liberation Sans" pitchFamily="18"/>
              <a:ea typeface="Noto Sans CJK SC Regular" pitchFamily="2"/>
              <a:cs typeface="FreeSans" pitchFamily="2"/>
            </a:endParaRPr>
          </a:p>
          <a:p>
            <a:pPr algn="just" hangingPunct="0">
              <a:defRPr sz="1800"/>
            </a:pPr>
            <a:r>
              <a:rPr lang="en-US" sz="1400" u="sng" dirty="0">
                <a:latin typeface="Liberation Sans" pitchFamily="18"/>
                <a:ea typeface="Noto Sans CJK SC Regular" pitchFamily="2"/>
                <a:cs typeface="FreeSans" pitchFamily="2"/>
              </a:rPr>
              <a:t>H-accretor</a:t>
            </a:r>
            <a:r>
              <a:rPr lang="en-US" sz="1400" dirty="0">
                <a:latin typeface="Liberation Sans" pitchFamily="18"/>
                <a:ea typeface="Noto Sans CJK SC Regular" pitchFamily="2"/>
                <a:cs typeface="FreeSans" pitchFamily="2"/>
              </a:rPr>
              <a:t> → But only ~6% of SN Ia from there </a:t>
            </a:r>
          </a:p>
          <a:p>
            <a:pPr algn="just" hangingPunct="0">
              <a:defRPr sz="1800"/>
            </a:pPr>
            <a:r>
              <a:rPr lang="en-US" sz="1400" dirty="0">
                <a:latin typeface="Liberation Sans" pitchFamily="18"/>
                <a:ea typeface="Noto Sans CJK SC Regular" pitchFamily="2"/>
                <a:cs typeface="FreeSans" pitchFamily="2"/>
              </a:rPr>
              <a:t>	  (see e.g. Johansson et al. (2016))</a:t>
            </a:r>
          </a:p>
          <a:p>
            <a:pPr algn="just" hangingPunct="0">
              <a:defRPr sz="1800"/>
            </a:pPr>
            <a:endParaRPr lang="en-US" sz="1400" dirty="0">
              <a:latin typeface="Liberation Sans" pitchFamily="18"/>
              <a:ea typeface="Noto Sans CJK SC Regular" pitchFamily="2"/>
              <a:cs typeface="FreeSans" pitchFamily="2"/>
            </a:endParaRPr>
          </a:p>
        </p:txBody>
      </p:sp>
      <p:pic>
        <p:nvPicPr>
          <p:cNvPr id="9" name="Picture 8">
            <a:extLst>
              <a:ext uri="{FF2B5EF4-FFF2-40B4-BE49-F238E27FC236}">
                <a16:creationId xmlns:a16="http://schemas.microsoft.com/office/drawing/2014/main" id="{2DD52671-DCAA-CD00-8307-48A50B8F3714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685001" y="492932"/>
            <a:ext cx="2696909" cy="2315271"/>
          </a:xfrm>
          <a:prstGeom prst="rect">
            <a:avLst/>
          </a:prstGeom>
        </p:spPr>
      </p:pic>
      <p:pic>
        <p:nvPicPr>
          <p:cNvPr id="11" name="Picture 10">
            <a:extLst>
              <a:ext uri="{FF2B5EF4-FFF2-40B4-BE49-F238E27FC236}">
                <a16:creationId xmlns:a16="http://schemas.microsoft.com/office/drawing/2014/main" id="{DF063D7B-72F8-FDCE-75C9-86AF8ED39B8E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649552" y="497070"/>
            <a:ext cx="2439141" cy="2337327"/>
          </a:xfrm>
          <a:prstGeom prst="rect">
            <a:avLst/>
          </a:prstGeom>
        </p:spPr>
      </p:pic>
      <p:pic>
        <p:nvPicPr>
          <p:cNvPr id="13" name="Picture 12">
            <a:extLst>
              <a:ext uri="{FF2B5EF4-FFF2-40B4-BE49-F238E27FC236}">
                <a16:creationId xmlns:a16="http://schemas.microsoft.com/office/drawing/2014/main" id="{493848BE-FDAB-E411-F1F5-9753D14CD177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7803453" y="2647000"/>
            <a:ext cx="1864519" cy="114300"/>
          </a:xfrm>
          <a:prstGeom prst="rect">
            <a:avLst/>
          </a:prstGeom>
        </p:spPr>
      </p:pic>
      <p:pic>
        <p:nvPicPr>
          <p:cNvPr id="17" name="Picture 16">
            <a:extLst>
              <a:ext uri="{FF2B5EF4-FFF2-40B4-BE49-F238E27FC236}">
                <a16:creationId xmlns:a16="http://schemas.microsoft.com/office/drawing/2014/main" id="{DEEB4D23-FF94-382A-0646-99A018F75EB1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3487092" y="2679415"/>
            <a:ext cx="457200" cy="107156"/>
          </a:xfrm>
          <a:prstGeom prst="rect">
            <a:avLst/>
          </a:prstGeom>
        </p:spPr>
      </p:pic>
      <p:sp>
        <p:nvSpPr>
          <p:cNvPr id="3" name="TextBox 2">
            <a:extLst>
              <a:ext uri="{FF2B5EF4-FFF2-40B4-BE49-F238E27FC236}">
                <a16:creationId xmlns:a16="http://schemas.microsoft.com/office/drawing/2014/main" id="{EAB710F0-C5C8-B6B8-70A3-06A12820FA75}"/>
              </a:ext>
            </a:extLst>
          </p:cNvPr>
          <p:cNvSpPr txBox="1"/>
          <p:nvPr/>
        </p:nvSpPr>
        <p:spPr>
          <a:xfrm>
            <a:off x="5920385" y="2834397"/>
            <a:ext cx="5630654" cy="2602079"/>
          </a:xfrm>
          <a:prstGeom prst="rect">
            <a:avLst/>
          </a:prstGeom>
          <a:noFill/>
          <a:ln>
            <a:noFill/>
          </a:ln>
        </p:spPr>
        <p:txBody>
          <a:bodyPr vert="horz" wrap="square" lIns="61235" tIns="30617" rIns="61235" bIns="30617" anchorCtr="0" compatLnSpc="0">
            <a:spAutoFit/>
          </a:bodyPr>
          <a:lstStyle/>
          <a:p>
            <a:pPr algn="ctr" hangingPunct="0">
              <a:defRPr sz="1800"/>
            </a:pPr>
            <a:r>
              <a:rPr lang="en-US" b="1" dirty="0">
                <a:latin typeface="Liberation Sans" pitchFamily="18"/>
                <a:ea typeface="Noto Sans CJK SC Regular" pitchFamily="2"/>
                <a:cs typeface="FreeSans" pitchFamily="2"/>
              </a:rPr>
              <a:t>Sub-Chandrasekhar mass events</a:t>
            </a:r>
          </a:p>
          <a:p>
            <a:pPr algn="ctr" hangingPunct="0">
              <a:defRPr sz="1800"/>
            </a:pPr>
            <a:endParaRPr lang="en-US" sz="1400" b="1" dirty="0">
              <a:latin typeface="Liberation Sans" pitchFamily="18"/>
              <a:ea typeface="Noto Sans CJK SC Regular" pitchFamily="2"/>
              <a:cs typeface="FreeSans" pitchFamily="2"/>
            </a:endParaRPr>
          </a:p>
          <a:p>
            <a:pPr algn="ctr" hangingPunct="0">
              <a:defRPr sz="1800"/>
            </a:pPr>
            <a:r>
              <a:rPr lang="en-US" sz="1600" i="1" u="sng" dirty="0">
                <a:latin typeface="Liberation Sans" pitchFamily="18"/>
                <a:ea typeface="Noto Sans CJK SC Regular" pitchFamily="2"/>
                <a:cs typeface="FreeSans" pitchFamily="2"/>
              </a:rPr>
              <a:t>Double or prompt Detonation</a:t>
            </a:r>
            <a:endParaRPr lang="en-US" sz="1600" b="1" i="1" dirty="0">
              <a:latin typeface="Liberation Sans" pitchFamily="18"/>
              <a:ea typeface="Noto Sans CJK SC Regular" pitchFamily="2"/>
              <a:cs typeface="FreeSans" pitchFamily="2"/>
            </a:endParaRPr>
          </a:p>
          <a:p>
            <a:pPr algn="just" hangingPunct="0">
              <a:defRPr sz="1800"/>
            </a:pPr>
            <a:endParaRPr lang="en-US" sz="1225" b="1" dirty="0">
              <a:latin typeface="Liberation Sans" pitchFamily="18"/>
              <a:ea typeface="Noto Sans CJK SC Regular" pitchFamily="2"/>
              <a:cs typeface="FreeSans" pitchFamily="2"/>
            </a:endParaRPr>
          </a:p>
          <a:p>
            <a:pPr algn="just" hangingPunct="0">
              <a:defRPr sz="1800"/>
            </a:pPr>
            <a:r>
              <a:rPr lang="en-US" sz="1400" u="sng" dirty="0">
                <a:latin typeface="Liberation Sans" pitchFamily="18"/>
                <a:ea typeface="Noto Sans CJK SC Regular" pitchFamily="2"/>
                <a:cs typeface="FreeSans" pitchFamily="2"/>
              </a:rPr>
              <a:t>Slow (~10</a:t>
            </a:r>
            <a:r>
              <a:rPr lang="en-US" sz="1400" u="sng" baseline="30000" dirty="0">
                <a:latin typeface="Liberation Sans" pitchFamily="18"/>
                <a:ea typeface="Noto Sans CJK SC Regular" pitchFamily="2"/>
                <a:cs typeface="FreeSans" pitchFamily="2"/>
              </a:rPr>
              <a:t>-8</a:t>
            </a:r>
            <a:r>
              <a:rPr lang="en-US" sz="1400" u="sng" dirty="0">
                <a:latin typeface="Liberation Sans" pitchFamily="18"/>
                <a:ea typeface="Noto Sans CJK SC Regular" pitchFamily="2"/>
                <a:cs typeface="FreeSans" pitchFamily="2"/>
              </a:rPr>
              <a:t> </a:t>
            </a:r>
            <a:r>
              <a:rPr lang="en-US" sz="1400" u="sng" dirty="0" err="1">
                <a:latin typeface="Liberation Sans" pitchFamily="18"/>
                <a:ea typeface="Noto Sans CJK SC Regular" pitchFamily="2"/>
                <a:cs typeface="FreeSans" pitchFamily="2"/>
              </a:rPr>
              <a:t>M</a:t>
            </a:r>
            <a:r>
              <a:rPr lang="en-US" sz="1400" u="sng" baseline="-25000" dirty="0" err="1">
                <a:latin typeface="Liberation Sans" pitchFamily="18"/>
                <a:ea typeface="Noto Sans CJK SC Regular" pitchFamily="2"/>
                <a:cs typeface="FreeSans" pitchFamily="2"/>
              </a:rPr>
              <a:t>sun</a:t>
            </a:r>
            <a:r>
              <a:rPr lang="en-US" sz="1400" u="sng" dirty="0">
                <a:latin typeface="Liberation Sans" pitchFamily="18"/>
                <a:ea typeface="Noto Sans CJK SC Regular" pitchFamily="2"/>
                <a:cs typeface="FreeSans" pitchFamily="2"/>
              </a:rPr>
              <a:t>/yr) He-accretor</a:t>
            </a:r>
            <a:r>
              <a:rPr lang="en-US" sz="1400" dirty="0">
                <a:latin typeface="Liberation Sans" pitchFamily="18"/>
                <a:ea typeface="Noto Sans CJK SC Regular" pitchFamily="2"/>
                <a:cs typeface="FreeSans" pitchFamily="2"/>
              </a:rPr>
              <a:t> → </a:t>
            </a:r>
            <a:r>
              <a:rPr lang="en-US" sz="1400" b="1" dirty="0">
                <a:latin typeface="Liberation Sans" pitchFamily="18"/>
                <a:ea typeface="Noto Sans CJK SC Regular" pitchFamily="2"/>
                <a:cs typeface="FreeSans" pitchFamily="2"/>
              </a:rPr>
              <a:t>Major channel </a:t>
            </a:r>
            <a:r>
              <a:rPr lang="en-US" sz="1400" dirty="0">
                <a:latin typeface="Liberation Sans" pitchFamily="18"/>
                <a:ea typeface="Noto Sans CJK SC Regular" pitchFamily="2"/>
                <a:cs typeface="FreeSans" pitchFamily="2"/>
              </a:rPr>
              <a:t>(~70%), 				but we still need ~30% near-Ch</a:t>
            </a:r>
          </a:p>
          <a:p>
            <a:pPr algn="just" hangingPunct="0">
              <a:defRPr sz="1800"/>
            </a:pPr>
            <a:r>
              <a:rPr lang="en-US" sz="1400" dirty="0">
                <a:latin typeface="Liberation Sans" pitchFamily="18"/>
                <a:ea typeface="Noto Sans CJK SC Regular" pitchFamily="2"/>
                <a:cs typeface="FreeSans" pitchFamily="2"/>
              </a:rPr>
              <a:t> 			(Lach+2020, Collins+2022) </a:t>
            </a:r>
          </a:p>
          <a:p>
            <a:pPr algn="just" hangingPunct="0">
              <a:defRPr sz="1800"/>
            </a:pPr>
            <a:endParaRPr lang="en-US" sz="1400" dirty="0">
              <a:latin typeface="Liberation Sans" pitchFamily="18"/>
              <a:ea typeface="Noto Sans CJK SC Regular" pitchFamily="2"/>
              <a:cs typeface="FreeSans" pitchFamily="2"/>
            </a:endParaRPr>
          </a:p>
          <a:p>
            <a:pPr algn="just" hangingPunct="0">
              <a:defRPr sz="1800"/>
            </a:pPr>
            <a:endParaRPr lang="en-US" sz="1400" dirty="0">
              <a:latin typeface="Liberation Sans" pitchFamily="18"/>
              <a:ea typeface="Noto Sans CJK SC Regular" pitchFamily="2"/>
              <a:cs typeface="FreeSans" pitchFamily="2"/>
            </a:endParaRPr>
          </a:p>
          <a:p>
            <a:pPr algn="just" hangingPunct="0">
              <a:defRPr sz="1800"/>
            </a:pPr>
            <a:r>
              <a:rPr lang="en-US" sz="1400" u="sng" dirty="0">
                <a:latin typeface="Liberation Sans" pitchFamily="18"/>
                <a:ea typeface="Noto Sans CJK SC Regular" pitchFamily="2"/>
                <a:cs typeface="FreeSans" pitchFamily="2"/>
              </a:rPr>
              <a:t>Violent CO WD merger</a:t>
            </a:r>
            <a:r>
              <a:rPr lang="en-US" sz="1400" b="1" dirty="0">
                <a:latin typeface="Liberation Sans" pitchFamily="18"/>
                <a:ea typeface="Noto Sans CJK SC Regular" pitchFamily="2"/>
                <a:cs typeface="FreeSans" pitchFamily="2"/>
              </a:rPr>
              <a:t> →</a:t>
            </a:r>
            <a:r>
              <a:rPr lang="en-US" sz="1400" dirty="0">
                <a:latin typeface="Liberation Sans" pitchFamily="18"/>
                <a:ea typeface="Noto Sans CJK SC Regular" pitchFamily="2"/>
                <a:cs typeface="FreeSans" pitchFamily="2"/>
              </a:rPr>
              <a:t> if mass ratio q &gt; ~0.8</a:t>
            </a:r>
          </a:p>
          <a:p>
            <a:pPr algn="just" hangingPunct="0">
              <a:defRPr sz="1800"/>
            </a:pPr>
            <a:r>
              <a:rPr lang="en-US" sz="1400" dirty="0">
                <a:latin typeface="Liberation Sans" pitchFamily="18"/>
                <a:ea typeface="Noto Sans CJK SC Regular" pitchFamily="2"/>
                <a:cs typeface="FreeSans" pitchFamily="2"/>
              </a:rPr>
              <a:t>		or &gt; ~0.01 </a:t>
            </a:r>
            <a:r>
              <a:rPr lang="en-US" sz="1400" dirty="0" err="1">
                <a:latin typeface="Liberation Sans" pitchFamily="18"/>
                <a:ea typeface="Noto Sans CJK SC Regular" pitchFamily="2"/>
                <a:cs typeface="FreeSans" pitchFamily="2"/>
              </a:rPr>
              <a:t>M</a:t>
            </a:r>
            <a:r>
              <a:rPr lang="en-US" sz="1400" baseline="-25000" dirty="0" err="1">
                <a:latin typeface="Liberation Sans" pitchFamily="18"/>
                <a:ea typeface="Noto Sans CJK SC Regular" pitchFamily="2"/>
                <a:cs typeface="FreeSans" pitchFamily="2"/>
              </a:rPr>
              <a:t>sun</a:t>
            </a:r>
            <a:r>
              <a:rPr lang="en-US" sz="1400" dirty="0">
                <a:latin typeface="Liberation Sans" pitchFamily="18"/>
                <a:ea typeface="Noto Sans CJK SC Regular" pitchFamily="2"/>
                <a:cs typeface="FreeSans" pitchFamily="2"/>
              </a:rPr>
              <a:t> He present</a:t>
            </a:r>
          </a:p>
          <a:p>
            <a:pPr algn="just" hangingPunct="0">
              <a:defRPr sz="1800"/>
            </a:pPr>
            <a:r>
              <a:rPr lang="en-US" sz="1400" dirty="0">
                <a:latin typeface="Liberation Sans" pitchFamily="18"/>
                <a:ea typeface="Noto Sans CJK SC Regular" pitchFamily="2"/>
                <a:cs typeface="FreeSans" pitchFamily="2"/>
              </a:rPr>
              <a:t>		(</a:t>
            </a:r>
            <a:r>
              <a:rPr lang="en-US" sz="1400" dirty="0" err="1">
                <a:latin typeface="Liberation Sans" pitchFamily="18"/>
                <a:ea typeface="Noto Sans CJK SC Regular" pitchFamily="2"/>
                <a:cs typeface="FreeSans" pitchFamily="2"/>
              </a:rPr>
              <a:t>Pakmor</a:t>
            </a:r>
            <a:r>
              <a:rPr lang="en-US" sz="1400" dirty="0">
                <a:latin typeface="Liberation Sans" pitchFamily="18"/>
                <a:ea typeface="Noto Sans CJK SC Regular" pitchFamily="2"/>
                <a:cs typeface="FreeSans" pitchFamily="2"/>
              </a:rPr>
              <a:t> et al. 2010 - 2013)</a:t>
            </a:r>
          </a:p>
        </p:txBody>
      </p:sp>
      <p:cxnSp>
        <p:nvCxnSpPr>
          <p:cNvPr id="10" name="Straight Connector 9">
            <a:extLst>
              <a:ext uri="{FF2B5EF4-FFF2-40B4-BE49-F238E27FC236}">
                <a16:creationId xmlns:a16="http://schemas.microsoft.com/office/drawing/2014/main" id="{170A40BC-CDE5-4317-7CE1-C11F8838EE50}"/>
              </a:ext>
            </a:extLst>
          </p:cNvPr>
          <p:cNvCxnSpPr>
            <a:cxnSpLocks/>
          </p:cNvCxnSpPr>
          <p:nvPr/>
        </p:nvCxnSpPr>
        <p:spPr>
          <a:xfrm>
            <a:off x="304800" y="4570584"/>
            <a:ext cx="11246238" cy="1"/>
          </a:xfrm>
          <a:prstGeom prst="line">
            <a:avLst/>
          </a:prstGeom>
          <a:ln w="50800" cap="flat" cmpd="sng" algn="ctr">
            <a:solidFill>
              <a:schemeClr val="dk1"/>
            </a:solidFill>
            <a:prstDash val="sysDot"/>
            <a:round/>
            <a:headEnd type="none" w="med" len="med"/>
            <a:tailEnd type="none" w="med" len="med"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tx1"/>
          </a:fontRef>
        </p:style>
      </p:cxnSp>
      <p:cxnSp>
        <p:nvCxnSpPr>
          <p:cNvPr id="16" name="Straight Connector 15">
            <a:extLst>
              <a:ext uri="{FF2B5EF4-FFF2-40B4-BE49-F238E27FC236}">
                <a16:creationId xmlns:a16="http://schemas.microsoft.com/office/drawing/2014/main" id="{B4F3EC9C-F174-2DF3-1003-B805863F2AF0}"/>
              </a:ext>
            </a:extLst>
          </p:cNvPr>
          <p:cNvCxnSpPr>
            <a:cxnSpLocks/>
          </p:cNvCxnSpPr>
          <p:nvPr/>
        </p:nvCxnSpPr>
        <p:spPr>
          <a:xfrm>
            <a:off x="5756031" y="3173706"/>
            <a:ext cx="0" cy="2873487"/>
          </a:xfrm>
          <a:prstGeom prst="line">
            <a:avLst/>
          </a:prstGeom>
          <a:ln w="50800" cap="flat" cmpd="sng" algn="ctr">
            <a:solidFill>
              <a:schemeClr val="dk1"/>
            </a:solidFill>
            <a:prstDash val="solid"/>
            <a:round/>
            <a:headEnd type="none" w="med" len="med"/>
            <a:tailEnd type="none" w="med" len="med"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tx1"/>
          </a:fontRef>
        </p:style>
      </p:cxnSp>
      <p:sp>
        <p:nvSpPr>
          <p:cNvPr id="22" name="CustomShape 4">
            <a:extLst>
              <a:ext uri="{FF2B5EF4-FFF2-40B4-BE49-F238E27FC236}">
                <a16:creationId xmlns:a16="http://schemas.microsoft.com/office/drawing/2014/main" id="{94E66CB6-365A-A563-8E78-4A21BA6DF5A4}"/>
              </a:ext>
            </a:extLst>
          </p:cNvPr>
          <p:cNvSpPr/>
          <p:nvPr/>
        </p:nvSpPr>
        <p:spPr>
          <a:xfrm>
            <a:off x="51764" y="6530000"/>
            <a:ext cx="340200" cy="257040"/>
          </a:xfrm>
          <a:prstGeom prst="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67500" tIns="33750" rIns="67500" bIns="33750"/>
          <a:lstStyle/>
          <a:p>
            <a:r>
              <a:rPr lang="en-US" sz="1350" b="1" spc="-1" dirty="0">
                <a:solidFill>
                  <a:srgbClr val="000000"/>
                </a:solidFill>
                <a:uFill>
                  <a:solidFill>
                    <a:srgbClr val="FFFFFF"/>
                  </a:solidFill>
                </a:uFill>
                <a:latin typeface="Arial"/>
              </a:rPr>
              <a:t>2</a:t>
            </a:r>
          </a:p>
        </p:txBody>
      </p:sp>
      <p:sp>
        <p:nvSpPr>
          <p:cNvPr id="26" name="Text 1">
            <a:extLst>
              <a:ext uri="{FF2B5EF4-FFF2-40B4-BE49-F238E27FC236}">
                <a16:creationId xmlns:a16="http://schemas.microsoft.com/office/drawing/2014/main" id="{3B28A394-95DD-C4FB-D467-225A16EB217E}"/>
              </a:ext>
            </a:extLst>
          </p:cNvPr>
          <p:cNvSpPr/>
          <p:nvPr/>
        </p:nvSpPr>
        <p:spPr>
          <a:xfrm>
            <a:off x="304800" y="53001"/>
            <a:ext cx="10902462" cy="42062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3200" b="1" dirty="0">
                <a:solidFill>
                  <a:srgbClr val="0B1F33"/>
                </a:solidFill>
                <a:latin typeface="Aptos Display" pitchFamily="34" charset="0"/>
                <a:ea typeface="Aptos Display" pitchFamily="34" charset="-122"/>
                <a:cs typeface="Aptos Display" pitchFamily="34" charset="-120"/>
              </a:rPr>
              <a:t>The progenitor landscape</a:t>
            </a:r>
            <a:endParaRPr lang="en-US" sz="3200" dirty="0"/>
          </a:p>
        </p:txBody>
      </p:sp>
      <p:sp>
        <p:nvSpPr>
          <p:cNvPr id="30" name="Text 3">
            <a:extLst>
              <a:ext uri="{FF2B5EF4-FFF2-40B4-BE49-F238E27FC236}">
                <a16:creationId xmlns:a16="http://schemas.microsoft.com/office/drawing/2014/main" id="{635393F9-4373-64BD-80F4-F1444BC0803B}"/>
              </a:ext>
            </a:extLst>
          </p:cNvPr>
          <p:cNvSpPr/>
          <p:nvPr/>
        </p:nvSpPr>
        <p:spPr>
          <a:xfrm>
            <a:off x="51763" y="6092461"/>
            <a:ext cx="12088471" cy="42062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2100" b="1" dirty="0">
                <a:solidFill>
                  <a:srgbClr val="0B1F33"/>
                </a:solidFill>
              </a:rPr>
              <a:t>Working hypothesis from our models: </a:t>
            </a:r>
            <a:r>
              <a:rPr lang="en-US" sz="2100" b="1" u="sng" dirty="0">
                <a:solidFill>
                  <a:srgbClr val="FF0000"/>
                </a:solidFill>
              </a:rPr>
              <a:t>high trans-Fe ejecta require a near-Chandrasekhar progenitor</a:t>
            </a:r>
            <a:endParaRPr lang="en-US" sz="2100" u="sng" dirty="0">
              <a:solidFill>
                <a:srgbClr val="FF0000"/>
              </a:solidFill>
            </a:endParaRPr>
          </a:p>
        </p:txBody>
      </p:sp>
      <p:sp>
        <p:nvSpPr>
          <p:cNvPr id="2" name="Rectangle 1">
            <a:extLst>
              <a:ext uri="{FF2B5EF4-FFF2-40B4-BE49-F238E27FC236}">
                <a16:creationId xmlns:a16="http://schemas.microsoft.com/office/drawing/2014/main" id="{53F8A080-B28F-745C-7D30-A7ECF47A142E}"/>
              </a:ext>
            </a:extLst>
          </p:cNvPr>
          <p:cNvSpPr/>
          <p:nvPr/>
        </p:nvSpPr>
        <p:spPr>
          <a:xfrm>
            <a:off x="304800" y="3193162"/>
            <a:ext cx="11246238" cy="2844800"/>
          </a:xfrm>
          <a:prstGeom prst="rect">
            <a:avLst/>
          </a:prstGeom>
          <a:noFill/>
          <a:ln w="63500"/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cxnSp>
        <p:nvCxnSpPr>
          <p:cNvPr id="8" name="Straight Connector 7">
            <a:extLst>
              <a:ext uri="{FF2B5EF4-FFF2-40B4-BE49-F238E27FC236}">
                <a16:creationId xmlns:a16="http://schemas.microsoft.com/office/drawing/2014/main" id="{C74D8E98-3D65-3882-C3D1-5E4D3098F953}"/>
              </a:ext>
            </a:extLst>
          </p:cNvPr>
          <p:cNvCxnSpPr>
            <a:cxnSpLocks/>
          </p:cNvCxnSpPr>
          <p:nvPr/>
        </p:nvCxnSpPr>
        <p:spPr>
          <a:xfrm>
            <a:off x="311281" y="5481743"/>
            <a:ext cx="11246238" cy="1"/>
          </a:xfrm>
          <a:prstGeom prst="line">
            <a:avLst/>
          </a:prstGeom>
          <a:ln w="50800" cap="flat" cmpd="sng" algn="ctr">
            <a:solidFill>
              <a:schemeClr val="dk1"/>
            </a:solidFill>
            <a:prstDash val="sysDot"/>
            <a:round/>
            <a:headEnd type="none" w="med" len="med"/>
            <a:tailEnd type="none" w="med" len="med"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tx1"/>
          </a:fontRef>
        </p:style>
      </p:cxn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8" name="Content Placeholder 7">
            <a:extLst>
              <a:ext uri="{FF2B5EF4-FFF2-40B4-BE49-F238E27FC236}">
                <a16:creationId xmlns:a16="http://schemas.microsoft.com/office/drawing/2014/main" id="{ACC79C9D-4201-9027-3514-69A5A002F722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2231459" y="2443980"/>
            <a:ext cx="7283280" cy="4012675"/>
          </a:xfrm>
          <a:prstGeom prst="rect">
            <a:avLst/>
          </a:prstGeom>
        </p:spPr>
      </p:pic>
      <p:sp>
        <p:nvSpPr>
          <p:cNvPr id="2" name="Shape 0"/>
          <p:cNvSpPr/>
          <p:nvPr/>
        </p:nvSpPr>
        <p:spPr>
          <a:xfrm>
            <a:off x="0" y="0"/>
            <a:ext cx="12191695" cy="164592"/>
          </a:xfrm>
          <a:prstGeom prst="rect">
            <a:avLst/>
          </a:prstGeom>
          <a:solidFill>
            <a:srgbClr val="1170AA"/>
          </a:solidFill>
          <a:ln w="12700">
            <a:solidFill>
              <a:srgbClr val="1170AA">
                <a:alpha val="0"/>
              </a:srgbClr>
            </a:solidFill>
            <a:prstDash val="solid"/>
          </a:ln>
        </p:spPr>
        <p:txBody>
          <a:bodyPr/>
          <a:lstStyle/>
          <a:p>
            <a:endParaRPr lang="en-GB"/>
          </a:p>
        </p:txBody>
      </p:sp>
      <p:sp>
        <p:nvSpPr>
          <p:cNvPr id="3" name="Text 1"/>
          <p:cNvSpPr/>
          <p:nvPr/>
        </p:nvSpPr>
        <p:spPr>
          <a:xfrm>
            <a:off x="411480" y="164593"/>
            <a:ext cx="11384280" cy="66750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3200" b="1" dirty="0">
                <a:solidFill>
                  <a:srgbClr val="0B1F33"/>
                </a:solidFill>
                <a:latin typeface="Aptos Display" pitchFamily="34" charset="0"/>
                <a:ea typeface="Aptos Display" pitchFamily="34" charset="-122"/>
                <a:cs typeface="Aptos Display" pitchFamily="34" charset="-120"/>
              </a:rPr>
              <a:t>The common mechanism: neutron captures before the explosion</a:t>
            </a:r>
            <a:endParaRPr lang="en-US" sz="3200" dirty="0"/>
          </a:p>
        </p:txBody>
      </p:sp>
      <p:sp>
        <p:nvSpPr>
          <p:cNvPr id="4" name="Shape 2"/>
          <p:cNvSpPr/>
          <p:nvPr/>
        </p:nvSpPr>
        <p:spPr>
          <a:xfrm>
            <a:off x="411480" y="841248"/>
            <a:ext cx="11384280" cy="0"/>
          </a:xfrm>
          <a:prstGeom prst="line">
            <a:avLst/>
          </a:prstGeom>
          <a:noFill/>
          <a:ln w="13970">
            <a:solidFill>
              <a:srgbClr val="14A5D9"/>
            </a:solidFill>
            <a:prstDash val="solid"/>
          </a:ln>
        </p:spPr>
        <p:txBody>
          <a:bodyPr/>
          <a:lstStyle/>
          <a:p>
            <a:endParaRPr lang="en-GB"/>
          </a:p>
        </p:txBody>
      </p:sp>
      <p:sp>
        <p:nvSpPr>
          <p:cNvPr id="5" name="Text 3"/>
          <p:cNvSpPr/>
          <p:nvPr/>
        </p:nvSpPr>
        <p:spPr>
          <a:xfrm>
            <a:off x="594360" y="1060704"/>
            <a:ext cx="1097280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2400" b="1" dirty="0">
                <a:solidFill>
                  <a:srgbClr val="0B1F33"/>
                </a:solidFill>
              </a:rPr>
              <a:t>The progenitor does the heavy-element work; the supernova ejects the result.</a:t>
            </a:r>
            <a:endParaRPr lang="en-US" sz="2400" dirty="0"/>
          </a:p>
        </p:txBody>
      </p:sp>
      <p:sp>
        <p:nvSpPr>
          <p:cNvPr id="6" name="Text 4"/>
          <p:cNvSpPr/>
          <p:nvPr/>
        </p:nvSpPr>
        <p:spPr>
          <a:xfrm>
            <a:off x="731520" y="1611864"/>
            <a:ext cx="1828800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600" b="1" dirty="0">
                <a:solidFill>
                  <a:srgbClr val="5B6470"/>
                </a:solidFill>
              </a:rPr>
              <a:t>Surface burning</a:t>
            </a:r>
            <a:endParaRPr lang="en-US" sz="1600" dirty="0"/>
          </a:p>
        </p:txBody>
      </p:sp>
      <p:sp>
        <p:nvSpPr>
          <p:cNvPr id="7" name="Text 5"/>
          <p:cNvSpPr/>
          <p:nvPr/>
        </p:nvSpPr>
        <p:spPr>
          <a:xfrm>
            <a:off x="2761488" y="1623057"/>
            <a:ext cx="1554480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600" b="1" dirty="0">
                <a:solidFill>
                  <a:srgbClr val="5B6470"/>
                </a:solidFill>
              </a:rPr>
              <a:t>α-particles</a:t>
            </a:r>
            <a:endParaRPr lang="en-US" sz="1600" dirty="0"/>
          </a:p>
        </p:txBody>
      </p:sp>
      <p:sp>
        <p:nvSpPr>
          <p:cNvPr id="8" name="Text 6"/>
          <p:cNvSpPr/>
          <p:nvPr/>
        </p:nvSpPr>
        <p:spPr>
          <a:xfrm>
            <a:off x="4572000" y="1623057"/>
            <a:ext cx="2011680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600" b="1" dirty="0">
                <a:solidFill>
                  <a:srgbClr val="5B6470"/>
                </a:solidFill>
              </a:rPr>
              <a:t>neutron source</a:t>
            </a:r>
            <a:endParaRPr lang="en-US" sz="1600" dirty="0"/>
          </a:p>
        </p:txBody>
      </p:sp>
      <p:sp>
        <p:nvSpPr>
          <p:cNvPr id="9" name="Text 7"/>
          <p:cNvSpPr/>
          <p:nvPr/>
        </p:nvSpPr>
        <p:spPr>
          <a:xfrm>
            <a:off x="6897883" y="1623057"/>
            <a:ext cx="1920240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600" b="1" dirty="0">
                <a:solidFill>
                  <a:srgbClr val="5B6470"/>
                </a:solidFill>
              </a:rPr>
              <a:t>trans-Fe layer</a:t>
            </a:r>
            <a:endParaRPr lang="en-US" sz="1600" dirty="0"/>
          </a:p>
        </p:txBody>
      </p:sp>
      <p:sp>
        <p:nvSpPr>
          <p:cNvPr id="10" name="Text 8"/>
          <p:cNvSpPr/>
          <p:nvPr/>
        </p:nvSpPr>
        <p:spPr>
          <a:xfrm>
            <a:off x="9231354" y="1611864"/>
            <a:ext cx="1828800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600" b="1" dirty="0">
                <a:solidFill>
                  <a:srgbClr val="5B6470"/>
                </a:solidFill>
              </a:rPr>
              <a:t>explosion</a:t>
            </a:r>
            <a:endParaRPr lang="en-US" sz="1600" dirty="0"/>
          </a:p>
        </p:txBody>
      </p:sp>
      <p:sp>
        <p:nvSpPr>
          <p:cNvPr id="11" name="Text 9"/>
          <p:cNvSpPr/>
          <p:nvPr/>
        </p:nvSpPr>
        <p:spPr>
          <a:xfrm>
            <a:off x="685800" y="1976364"/>
            <a:ext cx="1783080" cy="29260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600" b="1" dirty="0">
                <a:solidFill>
                  <a:srgbClr val="1170AA"/>
                </a:solidFill>
              </a:rPr>
              <a:t>C/He flashes</a:t>
            </a:r>
            <a:endParaRPr lang="en-US" sz="1600" dirty="0"/>
          </a:p>
        </p:txBody>
      </p:sp>
      <p:sp>
        <p:nvSpPr>
          <p:cNvPr id="12" name="Text 10"/>
          <p:cNvSpPr/>
          <p:nvPr/>
        </p:nvSpPr>
        <p:spPr>
          <a:xfrm>
            <a:off x="708660" y="2268522"/>
            <a:ext cx="1783080" cy="384048"/>
          </a:xfrm>
          <a:prstGeom prst="rect">
            <a:avLst/>
          </a:prstGeom>
          <a:noFill/>
          <a:ln/>
        </p:spPr>
        <p:txBody>
          <a:bodyPr wrap="square" lIns="254" tIns="254" rIns="254" bIns="254" rtlCol="0" anchor="ctr">
            <a:noAutofit/>
          </a:bodyPr>
          <a:lstStyle/>
          <a:p>
            <a:pPr marL="0" indent="0" algn="ctr">
              <a:buNone/>
            </a:pPr>
            <a:r>
              <a:rPr lang="en-US" baseline="30000" dirty="0">
                <a:solidFill>
                  <a:srgbClr val="5B6470"/>
                </a:solidFill>
              </a:rPr>
              <a:t>12</a:t>
            </a:r>
            <a:r>
              <a:rPr lang="en-US" dirty="0">
                <a:solidFill>
                  <a:srgbClr val="5B6470"/>
                </a:solidFill>
              </a:rPr>
              <a:t>C+</a:t>
            </a:r>
            <a:r>
              <a:rPr lang="en-US" baseline="30000" dirty="0">
                <a:solidFill>
                  <a:srgbClr val="5B6470"/>
                </a:solidFill>
              </a:rPr>
              <a:t>12</a:t>
            </a:r>
            <a:r>
              <a:rPr lang="en-US" dirty="0">
                <a:solidFill>
                  <a:srgbClr val="5B6470"/>
                </a:solidFill>
              </a:rPr>
              <a:t>C or 3</a:t>
            </a:r>
            <a:r>
              <a:rPr lang="el-GR" dirty="0">
                <a:solidFill>
                  <a:srgbClr val="5B6470"/>
                </a:solidFill>
              </a:rPr>
              <a:t>α</a:t>
            </a:r>
            <a:endParaRPr lang="en-US" dirty="0"/>
          </a:p>
        </p:txBody>
      </p:sp>
      <p:sp>
        <p:nvSpPr>
          <p:cNvPr id="13" name="Text 11"/>
          <p:cNvSpPr/>
          <p:nvPr/>
        </p:nvSpPr>
        <p:spPr>
          <a:xfrm>
            <a:off x="2233615" y="2340020"/>
            <a:ext cx="554848" cy="29260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2200" b="1" dirty="0">
                <a:solidFill>
                  <a:srgbClr val="5B6470"/>
                </a:solidFill>
              </a:rPr>
              <a:t>→</a:t>
            </a:r>
            <a:endParaRPr lang="en-US" sz="2200" dirty="0"/>
          </a:p>
        </p:txBody>
      </p:sp>
      <p:sp>
        <p:nvSpPr>
          <p:cNvPr id="14" name="Text 12"/>
          <p:cNvSpPr/>
          <p:nvPr/>
        </p:nvSpPr>
        <p:spPr>
          <a:xfrm>
            <a:off x="2560320" y="1975501"/>
            <a:ext cx="1783080" cy="29260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600" b="1" dirty="0">
                <a:solidFill>
                  <a:srgbClr val="1170AA"/>
                </a:solidFill>
              </a:rPr>
              <a:t>α release</a:t>
            </a:r>
            <a:endParaRPr lang="en-US" sz="1600" dirty="0"/>
          </a:p>
        </p:txBody>
      </p:sp>
      <p:sp>
        <p:nvSpPr>
          <p:cNvPr id="15" name="Text 13"/>
          <p:cNvSpPr/>
          <p:nvPr/>
        </p:nvSpPr>
        <p:spPr>
          <a:xfrm>
            <a:off x="2646249" y="2269348"/>
            <a:ext cx="1783080" cy="384048"/>
          </a:xfrm>
          <a:prstGeom prst="rect">
            <a:avLst/>
          </a:prstGeom>
          <a:noFill/>
          <a:ln/>
        </p:spPr>
        <p:txBody>
          <a:bodyPr wrap="square" lIns="254" tIns="254" rIns="254" bIns="254" rtlCol="0" anchor="ctr">
            <a:normAutofit/>
          </a:bodyPr>
          <a:lstStyle/>
          <a:p>
            <a:pPr marL="0" indent="0" algn="ctr">
              <a:buNone/>
            </a:pPr>
            <a:r>
              <a:rPr lang="en-US" dirty="0">
                <a:solidFill>
                  <a:srgbClr val="5B6470"/>
                </a:solidFill>
              </a:rPr>
              <a:t>(or already there)</a:t>
            </a:r>
            <a:endParaRPr lang="en-US" dirty="0"/>
          </a:p>
        </p:txBody>
      </p:sp>
      <p:sp>
        <p:nvSpPr>
          <p:cNvPr id="16" name="Text 14"/>
          <p:cNvSpPr/>
          <p:nvPr/>
        </p:nvSpPr>
        <p:spPr>
          <a:xfrm>
            <a:off x="4350814" y="2336490"/>
            <a:ext cx="411480" cy="29260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2200" b="1" dirty="0">
                <a:solidFill>
                  <a:srgbClr val="5B6470"/>
                </a:solidFill>
              </a:rPr>
              <a:t>→</a:t>
            </a:r>
            <a:endParaRPr lang="en-US" sz="2200" dirty="0"/>
          </a:p>
        </p:txBody>
      </p:sp>
      <p:sp>
        <p:nvSpPr>
          <p:cNvPr id="17" name="Text 15"/>
          <p:cNvSpPr/>
          <p:nvPr/>
        </p:nvSpPr>
        <p:spPr>
          <a:xfrm>
            <a:off x="4475011" y="1976364"/>
            <a:ext cx="2211583" cy="29260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600" b="1" baseline="30000" dirty="0">
                <a:solidFill>
                  <a:srgbClr val="C92A2A"/>
                </a:solidFill>
              </a:rPr>
              <a:t>22</a:t>
            </a:r>
            <a:r>
              <a:rPr lang="en-US" sz="1600" b="1" dirty="0">
                <a:solidFill>
                  <a:srgbClr val="C92A2A"/>
                </a:solidFill>
              </a:rPr>
              <a:t>Ne(α,n)</a:t>
            </a:r>
            <a:r>
              <a:rPr lang="en-US" sz="1600" b="1" baseline="30000" dirty="0">
                <a:solidFill>
                  <a:srgbClr val="C92A2A"/>
                </a:solidFill>
              </a:rPr>
              <a:t>25</a:t>
            </a:r>
            <a:r>
              <a:rPr lang="en-US" sz="1600" b="1" dirty="0">
                <a:solidFill>
                  <a:srgbClr val="C92A2A"/>
                </a:solidFill>
              </a:rPr>
              <a:t>Mg</a:t>
            </a:r>
          </a:p>
          <a:p>
            <a:pPr algn="ctr"/>
            <a:r>
              <a:rPr lang="en-US" sz="1600" b="1" dirty="0">
                <a:solidFill>
                  <a:srgbClr val="C92A2A"/>
                </a:solidFill>
              </a:rPr>
              <a:t>(sometimes </a:t>
            </a:r>
            <a:r>
              <a:rPr lang="en-US" sz="1600" b="1" baseline="30000" dirty="0">
                <a:solidFill>
                  <a:srgbClr val="C92A2A"/>
                </a:solidFill>
              </a:rPr>
              <a:t>13</a:t>
            </a:r>
            <a:r>
              <a:rPr lang="en-US" sz="1600" b="1" dirty="0">
                <a:solidFill>
                  <a:srgbClr val="C92A2A"/>
                </a:solidFill>
              </a:rPr>
              <a:t>C(α,n)</a:t>
            </a:r>
            <a:r>
              <a:rPr lang="en-US" sz="1600" b="1" baseline="30000" dirty="0">
                <a:solidFill>
                  <a:srgbClr val="C92A2A"/>
                </a:solidFill>
              </a:rPr>
              <a:t>16</a:t>
            </a:r>
            <a:r>
              <a:rPr lang="en-US" sz="1600" b="1" dirty="0">
                <a:solidFill>
                  <a:srgbClr val="C92A2A"/>
                </a:solidFill>
              </a:rPr>
              <a:t>O)</a:t>
            </a:r>
            <a:endParaRPr lang="en-US" sz="1600" dirty="0"/>
          </a:p>
        </p:txBody>
      </p:sp>
      <p:sp>
        <p:nvSpPr>
          <p:cNvPr id="18" name="Text 16"/>
          <p:cNvSpPr/>
          <p:nvPr/>
        </p:nvSpPr>
        <p:spPr>
          <a:xfrm>
            <a:off x="4659551" y="2299389"/>
            <a:ext cx="1783080" cy="384048"/>
          </a:xfrm>
          <a:prstGeom prst="rect">
            <a:avLst/>
          </a:prstGeom>
          <a:noFill/>
          <a:ln/>
        </p:spPr>
        <p:txBody>
          <a:bodyPr wrap="square" lIns="254" tIns="254" rIns="254" bIns="254" rtlCol="0" anchor="ctr">
            <a:normAutofit/>
          </a:bodyPr>
          <a:lstStyle/>
          <a:p>
            <a:pPr marL="0" indent="0" algn="ctr">
              <a:buNone/>
            </a:pPr>
            <a:r>
              <a:rPr lang="en-US" dirty="0">
                <a:solidFill>
                  <a:srgbClr val="5B6470"/>
                </a:solidFill>
              </a:rPr>
              <a:t>neutron burst</a:t>
            </a:r>
            <a:endParaRPr lang="en-US" dirty="0"/>
          </a:p>
        </p:txBody>
      </p:sp>
      <p:sp>
        <p:nvSpPr>
          <p:cNvPr id="19" name="Text 17"/>
          <p:cNvSpPr/>
          <p:nvPr/>
        </p:nvSpPr>
        <p:spPr>
          <a:xfrm>
            <a:off x="6532999" y="2297825"/>
            <a:ext cx="463037" cy="399655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2200" b="1" dirty="0">
                <a:solidFill>
                  <a:srgbClr val="5B6470"/>
                </a:solidFill>
              </a:rPr>
              <a:t>→</a:t>
            </a:r>
            <a:endParaRPr lang="en-US" sz="2200" dirty="0"/>
          </a:p>
        </p:txBody>
      </p:sp>
      <p:sp>
        <p:nvSpPr>
          <p:cNvPr id="20" name="Text 18"/>
          <p:cNvSpPr/>
          <p:nvPr/>
        </p:nvSpPr>
        <p:spPr>
          <a:xfrm>
            <a:off x="6897883" y="1981423"/>
            <a:ext cx="1783080" cy="29260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600" b="1" dirty="0">
                <a:solidFill>
                  <a:srgbClr val="1170AA"/>
                </a:solidFill>
              </a:rPr>
              <a:t>Kr, Sr, Ba…</a:t>
            </a:r>
            <a:endParaRPr lang="en-US" sz="1600" dirty="0"/>
          </a:p>
        </p:txBody>
      </p:sp>
      <p:sp>
        <p:nvSpPr>
          <p:cNvPr id="21" name="Text 19"/>
          <p:cNvSpPr/>
          <p:nvPr/>
        </p:nvSpPr>
        <p:spPr>
          <a:xfrm>
            <a:off x="7035043" y="2290669"/>
            <a:ext cx="1783080" cy="384048"/>
          </a:xfrm>
          <a:prstGeom prst="rect">
            <a:avLst/>
          </a:prstGeom>
          <a:noFill/>
          <a:ln/>
        </p:spPr>
        <p:txBody>
          <a:bodyPr wrap="square" lIns="254" tIns="254" rIns="254" bIns="254" rtlCol="0" anchor="ctr">
            <a:normAutofit/>
          </a:bodyPr>
          <a:lstStyle/>
          <a:p>
            <a:pPr marL="0" indent="0" algn="ctr">
              <a:buNone/>
            </a:pPr>
            <a:r>
              <a:rPr lang="en-US" sz="1600" dirty="0">
                <a:solidFill>
                  <a:srgbClr val="5B6470"/>
                </a:solidFill>
              </a:rPr>
              <a:t>surface enrichment</a:t>
            </a:r>
            <a:endParaRPr lang="en-US" sz="1600" dirty="0"/>
          </a:p>
        </p:txBody>
      </p:sp>
      <p:sp>
        <p:nvSpPr>
          <p:cNvPr id="22" name="Text 20"/>
          <p:cNvSpPr/>
          <p:nvPr/>
        </p:nvSpPr>
        <p:spPr>
          <a:xfrm>
            <a:off x="8865594" y="2331720"/>
            <a:ext cx="411480" cy="29260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2200" b="1" dirty="0">
                <a:solidFill>
                  <a:srgbClr val="5B6470"/>
                </a:solidFill>
              </a:rPr>
              <a:t>→</a:t>
            </a:r>
            <a:endParaRPr lang="en-US" sz="2200" dirty="0"/>
          </a:p>
        </p:txBody>
      </p:sp>
      <p:sp>
        <p:nvSpPr>
          <p:cNvPr id="23" name="Text 21"/>
          <p:cNvSpPr/>
          <p:nvPr/>
        </p:nvSpPr>
        <p:spPr>
          <a:xfrm>
            <a:off x="9277074" y="1985528"/>
            <a:ext cx="1783080" cy="29260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600" b="1" dirty="0">
                <a:solidFill>
                  <a:srgbClr val="1170AA"/>
                </a:solidFill>
              </a:rPr>
              <a:t>SNe Ia ejecta</a:t>
            </a:r>
            <a:endParaRPr lang="en-US" sz="1600" dirty="0"/>
          </a:p>
        </p:txBody>
      </p:sp>
      <p:sp>
        <p:nvSpPr>
          <p:cNvPr id="24" name="Text 22"/>
          <p:cNvSpPr/>
          <p:nvPr/>
        </p:nvSpPr>
        <p:spPr>
          <a:xfrm>
            <a:off x="9254214" y="2269348"/>
            <a:ext cx="1783080" cy="384048"/>
          </a:xfrm>
          <a:prstGeom prst="rect">
            <a:avLst/>
          </a:prstGeom>
          <a:noFill/>
          <a:ln/>
        </p:spPr>
        <p:txBody>
          <a:bodyPr wrap="square" lIns="254" tIns="254" rIns="254" bIns="254" rtlCol="0" anchor="ctr">
            <a:normAutofit/>
          </a:bodyPr>
          <a:lstStyle/>
          <a:p>
            <a:pPr marL="0" indent="0" algn="ctr">
              <a:buNone/>
            </a:pPr>
            <a:r>
              <a:rPr lang="en-US" b="1" dirty="0">
                <a:solidFill>
                  <a:srgbClr val="FF0000"/>
                </a:solidFill>
              </a:rPr>
              <a:t>observable?</a:t>
            </a:r>
          </a:p>
        </p:txBody>
      </p:sp>
      <p:sp>
        <p:nvSpPr>
          <p:cNvPr id="30" name="TextBox 29">
            <a:extLst>
              <a:ext uri="{FF2B5EF4-FFF2-40B4-BE49-F238E27FC236}">
                <a16:creationId xmlns:a16="http://schemas.microsoft.com/office/drawing/2014/main" id="{1120FE8D-0E04-F0F8-3800-C1F3799B428F}"/>
              </a:ext>
            </a:extLst>
          </p:cNvPr>
          <p:cNvSpPr txBox="1"/>
          <p:nvPr/>
        </p:nvSpPr>
        <p:spPr>
          <a:xfrm>
            <a:off x="5085425" y="6362204"/>
            <a:ext cx="1783080" cy="369332"/>
          </a:xfrm>
          <a:prstGeom prst="rect">
            <a:avLst/>
          </a:prstGeom>
          <a:solidFill>
            <a:srgbClr val="FFFFFF"/>
          </a:solidFill>
          <a:ln>
            <a:noFill/>
          </a:ln>
        </p:spPr>
        <p:txBody>
          <a:bodyPr wrap="square" rtlCol="0">
            <a:spAutoFit/>
          </a:bodyPr>
          <a:lstStyle/>
          <a:p>
            <a:endParaRPr lang="en-GB" dirty="0"/>
          </a:p>
        </p:txBody>
      </p:sp>
      <p:sp>
        <p:nvSpPr>
          <p:cNvPr id="29" name="TextBox 28">
            <a:extLst>
              <a:ext uri="{FF2B5EF4-FFF2-40B4-BE49-F238E27FC236}">
                <a16:creationId xmlns:a16="http://schemas.microsoft.com/office/drawing/2014/main" id="{081EB526-4D5F-8922-2551-E476A18500A7}"/>
              </a:ext>
            </a:extLst>
          </p:cNvPr>
          <p:cNvSpPr txBox="1"/>
          <p:nvPr/>
        </p:nvSpPr>
        <p:spPr>
          <a:xfrm>
            <a:off x="4742282" y="6364011"/>
            <a:ext cx="2676956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b="1" dirty="0"/>
              <a:t>Mass Coordinate [</a:t>
            </a:r>
            <a:r>
              <a:rPr lang="en-GB" b="1" dirty="0" err="1"/>
              <a:t>M</a:t>
            </a:r>
            <a:r>
              <a:rPr lang="en-GB" b="1" baseline="-25000" dirty="0" err="1"/>
              <a:t>sun</a:t>
            </a:r>
            <a:r>
              <a:rPr lang="en-GB" b="1" dirty="0"/>
              <a:t>]</a:t>
            </a:r>
          </a:p>
        </p:txBody>
      </p:sp>
      <p:sp>
        <p:nvSpPr>
          <p:cNvPr id="33" name="CustomShape 4">
            <a:extLst>
              <a:ext uri="{FF2B5EF4-FFF2-40B4-BE49-F238E27FC236}">
                <a16:creationId xmlns:a16="http://schemas.microsoft.com/office/drawing/2014/main" id="{61CEC539-30FF-79D9-A34A-957397FF06CC}"/>
              </a:ext>
            </a:extLst>
          </p:cNvPr>
          <p:cNvSpPr/>
          <p:nvPr/>
        </p:nvSpPr>
        <p:spPr>
          <a:xfrm>
            <a:off x="51764" y="6530000"/>
            <a:ext cx="340200" cy="257040"/>
          </a:xfrm>
          <a:prstGeom prst="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67500" tIns="33750" rIns="67500" bIns="33750"/>
          <a:lstStyle/>
          <a:p>
            <a:r>
              <a:rPr lang="en-US" sz="1350" b="1" spc="-1" dirty="0">
                <a:solidFill>
                  <a:srgbClr val="000000"/>
                </a:solidFill>
                <a:uFill>
                  <a:solidFill>
                    <a:srgbClr val="FFFFFF"/>
                  </a:solidFill>
                </a:uFill>
                <a:latin typeface="Arial"/>
              </a:rPr>
              <a:t>3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12191695" cy="164592"/>
          </a:xfrm>
          <a:prstGeom prst="rect">
            <a:avLst/>
          </a:prstGeom>
          <a:solidFill>
            <a:srgbClr val="1170AA"/>
          </a:solidFill>
          <a:ln w="12700">
            <a:solidFill>
              <a:srgbClr val="1170AA">
                <a:alpha val="0"/>
              </a:srgbClr>
            </a:solidFill>
            <a:prstDash val="solid"/>
          </a:ln>
        </p:spPr>
        <p:txBody>
          <a:bodyPr/>
          <a:lstStyle/>
          <a:p>
            <a:endParaRPr lang="en-GB"/>
          </a:p>
        </p:txBody>
      </p:sp>
      <p:sp>
        <p:nvSpPr>
          <p:cNvPr id="3" name="Text 1"/>
          <p:cNvSpPr/>
          <p:nvPr/>
        </p:nvSpPr>
        <p:spPr>
          <a:xfrm>
            <a:off x="411480" y="310896"/>
            <a:ext cx="9966960" cy="42062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4000" b="1" dirty="0">
                <a:solidFill>
                  <a:srgbClr val="0B1F33"/>
                </a:solidFill>
                <a:latin typeface="Aptos Display" pitchFamily="34" charset="0"/>
                <a:ea typeface="Aptos Display" pitchFamily="34" charset="-122"/>
                <a:cs typeface="Aptos Display" pitchFamily="34" charset="-120"/>
              </a:rPr>
              <a:t>Case I: H-accreting near-Chandrasekhar WDs</a:t>
            </a:r>
            <a:endParaRPr lang="en-US" sz="4000" dirty="0"/>
          </a:p>
        </p:txBody>
      </p:sp>
      <p:sp>
        <p:nvSpPr>
          <p:cNvPr id="4" name="Shape 2"/>
          <p:cNvSpPr/>
          <p:nvPr/>
        </p:nvSpPr>
        <p:spPr>
          <a:xfrm>
            <a:off x="411480" y="841248"/>
            <a:ext cx="11384280" cy="0"/>
          </a:xfrm>
          <a:prstGeom prst="line">
            <a:avLst/>
          </a:prstGeom>
          <a:noFill/>
          <a:ln w="13970">
            <a:solidFill>
              <a:srgbClr val="14A5D9"/>
            </a:solidFill>
            <a:prstDash val="solid"/>
          </a:ln>
        </p:spPr>
        <p:txBody>
          <a:bodyPr/>
          <a:lstStyle/>
          <a:p>
            <a:endParaRPr lang="en-GB"/>
          </a:p>
        </p:txBody>
      </p:sp>
      <p:sp>
        <p:nvSpPr>
          <p:cNvPr id="6" name="Text 3"/>
          <p:cNvSpPr/>
          <p:nvPr/>
        </p:nvSpPr>
        <p:spPr>
          <a:xfrm>
            <a:off x="713232" y="1362456"/>
            <a:ext cx="4480560" cy="34747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2800" b="1" dirty="0">
                <a:solidFill>
                  <a:srgbClr val="0B1F33"/>
                </a:solidFill>
              </a:rPr>
              <a:t>Battino et al. 2020</a:t>
            </a:r>
            <a:endParaRPr lang="en-US" sz="2800" dirty="0"/>
          </a:p>
        </p:txBody>
      </p:sp>
      <p:sp>
        <p:nvSpPr>
          <p:cNvPr id="8" name="Shape 5"/>
          <p:cNvSpPr/>
          <p:nvPr/>
        </p:nvSpPr>
        <p:spPr>
          <a:xfrm>
            <a:off x="713232" y="1856232"/>
            <a:ext cx="4480560" cy="0"/>
          </a:xfrm>
          <a:prstGeom prst="line">
            <a:avLst/>
          </a:prstGeom>
          <a:noFill/>
          <a:ln w="12700">
            <a:solidFill>
              <a:srgbClr val="14A5D9"/>
            </a:solidFill>
            <a:prstDash val="solid"/>
          </a:ln>
        </p:spPr>
        <p:txBody>
          <a:bodyPr/>
          <a:lstStyle/>
          <a:p>
            <a:endParaRPr lang="en-GB"/>
          </a:p>
        </p:txBody>
      </p:sp>
      <p:sp>
        <p:nvSpPr>
          <p:cNvPr id="9" name="Text 6"/>
          <p:cNvSpPr/>
          <p:nvPr/>
        </p:nvSpPr>
        <p:spPr>
          <a:xfrm>
            <a:off x="713232" y="2176272"/>
            <a:ext cx="4389120" cy="25603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2000" b="1" dirty="0">
                <a:solidFill>
                  <a:srgbClr val="0B1F33"/>
                </a:solidFill>
              </a:rPr>
              <a:t>Main result from the H-accretion case</a:t>
            </a:r>
            <a:endParaRPr lang="en-US" sz="2000" dirty="0"/>
          </a:p>
        </p:txBody>
      </p:sp>
      <p:sp>
        <p:nvSpPr>
          <p:cNvPr id="10" name="Text 7"/>
          <p:cNvSpPr/>
          <p:nvPr/>
        </p:nvSpPr>
        <p:spPr>
          <a:xfrm>
            <a:off x="583660" y="2578607"/>
            <a:ext cx="4747292" cy="2331717"/>
          </a:xfrm>
          <a:prstGeom prst="rect">
            <a:avLst/>
          </a:prstGeom>
          <a:noFill/>
          <a:ln/>
        </p:spPr>
        <p:txBody>
          <a:bodyPr wrap="square" lIns="635" tIns="635" rIns="635" bIns="635" rtlCol="0" anchor="ctr">
            <a:noAutofit/>
          </a:bodyPr>
          <a:lstStyle/>
          <a:p>
            <a:pPr marL="165100" indent="-165100">
              <a:spcAft>
                <a:spcPts val="600"/>
              </a:spcAft>
              <a:buSzPct val="100000"/>
              <a:buChar char="•"/>
            </a:pPr>
            <a:r>
              <a:rPr lang="en-US" dirty="0">
                <a:solidFill>
                  <a:srgbClr val="111111"/>
                </a:solidFill>
              </a:rPr>
              <a:t>recurrent H/He flashes on the WD surface</a:t>
            </a:r>
          </a:p>
          <a:p>
            <a:pPr marL="165100" indent="-165100">
              <a:spcAft>
                <a:spcPts val="600"/>
              </a:spcAft>
              <a:buSzPct val="100000"/>
              <a:buChar char="•"/>
            </a:pPr>
            <a:r>
              <a:rPr lang="en-US" dirty="0">
                <a:solidFill>
                  <a:srgbClr val="111111"/>
                </a:solidFill>
              </a:rPr>
              <a:t>Occasional H-ingestion events </a:t>
            </a:r>
            <a:r>
              <a:rPr lang="en-US" dirty="0">
                <a:solidFill>
                  <a:srgbClr val="111111"/>
                </a:solidFill>
                <a:sym typeface="Wingdings" panose="05000000000000000000" pitchFamily="2" charset="2"/>
              </a:rPr>
              <a:t> neutrons from both </a:t>
            </a:r>
            <a:r>
              <a:rPr lang="en-US" baseline="30000" dirty="0">
                <a:solidFill>
                  <a:srgbClr val="111111"/>
                </a:solidFill>
                <a:sym typeface="Wingdings" panose="05000000000000000000" pitchFamily="2" charset="2"/>
              </a:rPr>
              <a:t>22</a:t>
            </a:r>
            <a:r>
              <a:rPr lang="en-US" dirty="0">
                <a:solidFill>
                  <a:srgbClr val="111111"/>
                </a:solidFill>
                <a:sym typeface="Wingdings" panose="05000000000000000000" pitchFamily="2" charset="2"/>
              </a:rPr>
              <a:t>Ne and </a:t>
            </a:r>
            <a:r>
              <a:rPr lang="en-US" baseline="30000" dirty="0">
                <a:solidFill>
                  <a:srgbClr val="111111"/>
                </a:solidFill>
                <a:sym typeface="Wingdings" panose="05000000000000000000" pitchFamily="2" charset="2"/>
              </a:rPr>
              <a:t>13</a:t>
            </a:r>
            <a:r>
              <a:rPr lang="en-US" dirty="0">
                <a:solidFill>
                  <a:srgbClr val="111111"/>
                </a:solidFill>
                <a:sym typeface="Wingdings" panose="05000000000000000000" pitchFamily="2" charset="2"/>
              </a:rPr>
              <a:t>C</a:t>
            </a:r>
            <a:endParaRPr lang="en-US" dirty="0"/>
          </a:p>
          <a:p>
            <a:pPr marL="165100" indent="-165100">
              <a:spcAft>
                <a:spcPts val="600"/>
              </a:spcAft>
              <a:buSzPct val="100000"/>
              <a:buChar char="•"/>
            </a:pPr>
            <a:r>
              <a:rPr lang="en-US" dirty="0">
                <a:solidFill>
                  <a:srgbClr val="111111"/>
                </a:solidFill>
              </a:rPr>
              <a:t>high neutron densities, up to several 10¹⁵ cm⁻³</a:t>
            </a:r>
            <a:endParaRPr lang="en-US" dirty="0"/>
          </a:p>
          <a:p>
            <a:pPr marL="165100" indent="-165100">
              <a:spcAft>
                <a:spcPts val="600"/>
              </a:spcAft>
              <a:buSzPct val="100000"/>
              <a:buChar char="•"/>
            </a:pPr>
            <a:r>
              <a:rPr lang="en-US" dirty="0">
                <a:solidFill>
                  <a:srgbClr val="111111"/>
                </a:solidFill>
              </a:rPr>
              <a:t>heavy-element distribution produced in the outer layers</a:t>
            </a:r>
            <a:endParaRPr lang="en-US" dirty="0"/>
          </a:p>
          <a:p>
            <a:pPr marL="165100" indent="-165100">
              <a:spcAft>
                <a:spcPts val="600"/>
              </a:spcAft>
              <a:buSzPct val="100000"/>
              <a:buChar char="•"/>
            </a:pPr>
            <a:r>
              <a:rPr lang="en-US" dirty="0">
                <a:solidFill>
                  <a:srgbClr val="111111"/>
                </a:solidFill>
              </a:rPr>
              <a:t>strong production extending to Pb (ejected by the following explosion)</a:t>
            </a:r>
            <a:endParaRPr lang="en-US" dirty="0"/>
          </a:p>
        </p:txBody>
      </p:sp>
      <p:sp>
        <p:nvSpPr>
          <p:cNvPr id="11" name="Text 8"/>
          <p:cNvSpPr/>
          <p:nvPr/>
        </p:nvSpPr>
        <p:spPr>
          <a:xfrm>
            <a:off x="411480" y="5486401"/>
            <a:ext cx="10561320" cy="34747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/>
            <a:r>
              <a:rPr lang="en-US" sz="2800" b="1" dirty="0">
                <a:solidFill>
                  <a:srgbClr val="1FA55B"/>
                </a:solidFill>
              </a:rPr>
              <a:t>✓ near-Ch WDs formed via H-accretors get enriched in trans-Fe</a:t>
            </a:r>
            <a:endParaRPr lang="en-US" sz="2800" dirty="0"/>
          </a:p>
        </p:txBody>
      </p:sp>
      <p:pic>
        <p:nvPicPr>
          <p:cNvPr id="15" name="Picture 14" descr="A graph showing mass number&#10;&#10;Description automatically generated">
            <a:extLst>
              <a:ext uri="{FF2B5EF4-FFF2-40B4-BE49-F238E27FC236}">
                <a16:creationId xmlns:a16="http://schemas.microsoft.com/office/drawing/2014/main" id="{4EEEC1AC-B15D-FD4D-DFB2-0465ADCB2036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394960" y="1572768"/>
            <a:ext cx="6819150" cy="3712463"/>
          </a:xfrm>
          <a:prstGeom prst="rect">
            <a:avLst/>
          </a:prstGeom>
        </p:spPr>
      </p:pic>
      <p:sp>
        <p:nvSpPr>
          <p:cNvPr id="17" name="CustomShape 4">
            <a:extLst>
              <a:ext uri="{FF2B5EF4-FFF2-40B4-BE49-F238E27FC236}">
                <a16:creationId xmlns:a16="http://schemas.microsoft.com/office/drawing/2014/main" id="{6EC4216A-ABA0-72D9-0C97-918FC71E59AA}"/>
              </a:ext>
            </a:extLst>
          </p:cNvPr>
          <p:cNvSpPr/>
          <p:nvPr/>
        </p:nvSpPr>
        <p:spPr>
          <a:xfrm>
            <a:off x="51764" y="6530000"/>
            <a:ext cx="340200" cy="257040"/>
          </a:xfrm>
          <a:prstGeom prst="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67500" tIns="33750" rIns="67500" bIns="33750"/>
          <a:lstStyle/>
          <a:p>
            <a:r>
              <a:rPr lang="en-US" sz="1350" b="1" spc="-1" dirty="0">
                <a:solidFill>
                  <a:srgbClr val="000000"/>
                </a:solidFill>
                <a:uFill>
                  <a:solidFill>
                    <a:srgbClr val="FFFFFF"/>
                  </a:solidFill>
                </a:uFill>
                <a:latin typeface="Arial"/>
              </a:rPr>
              <a:t>4</a:t>
            </a: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6" name="Picture Placeholder 1">
            <a:extLst>
              <a:ext uri="{FF2B5EF4-FFF2-40B4-BE49-F238E27FC236}">
                <a16:creationId xmlns:a16="http://schemas.microsoft.com/office/drawing/2014/main" id="{F3542521-597C-6029-C7B7-11F1F1F594AF}"/>
              </a:ext>
            </a:extLst>
          </p:cNvPr>
          <p:cNvPicPr>
            <a:picLocks noChangeAspect="1"/>
          </p:cNvPicPr>
          <p:nvPr/>
        </p:nvPicPr>
        <p:blipFill>
          <a:blip r:embed="rId3">
            <a:lum/>
            <a:alphaModFix/>
          </a:blip>
          <a:srcRect/>
          <a:stretch>
            <a:fillRect/>
          </a:stretch>
        </p:blipFill>
        <p:spPr>
          <a:xfrm>
            <a:off x="411479" y="731519"/>
            <a:ext cx="5516881" cy="3010715"/>
          </a:xfrm>
          <a:prstGeom prst="rect">
            <a:avLst/>
          </a:prstGeom>
        </p:spPr>
      </p:pic>
      <p:sp>
        <p:nvSpPr>
          <p:cNvPr id="2" name="Shape 0"/>
          <p:cNvSpPr/>
          <p:nvPr/>
        </p:nvSpPr>
        <p:spPr>
          <a:xfrm>
            <a:off x="0" y="0"/>
            <a:ext cx="12191695" cy="164592"/>
          </a:xfrm>
          <a:prstGeom prst="rect">
            <a:avLst/>
          </a:prstGeom>
          <a:solidFill>
            <a:srgbClr val="1170AA"/>
          </a:solidFill>
          <a:ln w="12700">
            <a:solidFill>
              <a:srgbClr val="1170AA">
                <a:alpha val="0"/>
              </a:srgbClr>
            </a:solidFill>
            <a:prstDash val="solid"/>
          </a:ln>
        </p:spPr>
        <p:txBody>
          <a:bodyPr/>
          <a:lstStyle/>
          <a:p>
            <a:endParaRPr lang="en-GB"/>
          </a:p>
        </p:txBody>
      </p:sp>
      <p:sp>
        <p:nvSpPr>
          <p:cNvPr id="3" name="Text 1"/>
          <p:cNvSpPr/>
          <p:nvPr/>
        </p:nvSpPr>
        <p:spPr>
          <a:xfrm>
            <a:off x="411480" y="310896"/>
            <a:ext cx="11384280" cy="42062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4000" b="1" dirty="0">
                <a:solidFill>
                  <a:srgbClr val="0B1F33"/>
                </a:solidFill>
                <a:latin typeface="Aptos Display" pitchFamily="34" charset="0"/>
                <a:ea typeface="Aptos Display" pitchFamily="34" charset="-122"/>
                <a:cs typeface="Aptos Display" pitchFamily="34" charset="-120"/>
              </a:rPr>
              <a:t>Case II: slow CO WD mergers</a:t>
            </a:r>
            <a:endParaRPr lang="en-US" sz="4000" dirty="0"/>
          </a:p>
        </p:txBody>
      </p:sp>
      <p:sp>
        <p:nvSpPr>
          <p:cNvPr id="4" name="Shape 2"/>
          <p:cNvSpPr/>
          <p:nvPr/>
        </p:nvSpPr>
        <p:spPr>
          <a:xfrm>
            <a:off x="411480" y="841248"/>
            <a:ext cx="11384280" cy="0"/>
          </a:xfrm>
          <a:prstGeom prst="line">
            <a:avLst/>
          </a:prstGeom>
          <a:noFill/>
          <a:ln w="13970">
            <a:solidFill>
              <a:srgbClr val="14A5D9"/>
            </a:solidFill>
            <a:prstDash val="solid"/>
          </a:ln>
        </p:spPr>
        <p:txBody>
          <a:bodyPr/>
          <a:lstStyle/>
          <a:p>
            <a:endParaRPr lang="en-GB"/>
          </a:p>
        </p:txBody>
      </p:sp>
      <p:sp>
        <p:nvSpPr>
          <p:cNvPr id="6" name="Text 3"/>
          <p:cNvSpPr/>
          <p:nvPr/>
        </p:nvSpPr>
        <p:spPr>
          <a:xfrm>
            <a:off x="6263640" y="1594562"/>
            <a:ext cx="512064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2400" b="1" dirty="0">
                <a:solidFill>
                  <a:srgbClr val="0B1F33"/>
                </a:solidFill>
              </a:rPr>
              <a:t>As the primary approaches M</a:t>
            </a:r>
            <a:r>
              <a:rPr lang="en-US" sz="2400" b="1" baseline="-25000" dirty="0">
                <a:solidFill>
                  <a:srgbClr val="0B1F33"/>
                </a:solidFill>
              </a:rPr>
              <a:t>Ch</a:t>
            </a:r>
            <a:r>
              <a:rPr lang="en-US" sz="2400" b="1" dirty="0">
                <a:solidFill>
                  <a:srgbClr val="0B1F33"/>
                </a:solidFill>
              </a:rPr>
              <a:t>:</a:t>
            </a:r>
            <a:endParaRPr lang="en-US" sz="2400" dirty="0"/>
          </a:p>
        </p:txBody>
      </p:sp>
      <p:sp>
        <p:nvSpPr>
          <p:cNvPr id="7" name="Text 4"/>
          <p:cNvSpPr/>
          <p:nvPr/>
        </p:nvSpPr>
        <p:spPr>
          <a:xfrm>
            <a:off x="5926576" y="1979079"/>
            <a:ext cx="5869184" cy="1783080"/>
          </a:xfrm>
          <a:prstGeom prst="rect">
            <a:avLst/>
          </a:prstGeom>
          <a:noFill/>
          <a:ln/>
        </p:spPr>
        <p:txBody>
          <a:bodyPr wrap="square" lIns="635" tIns="635" rIns="635" bIns="635" rtlCol="0" anchor="ctr">
            <a:noAutofit/>
          </a:bodyPr>
          <a:lstStyle/>
          <a:p>
            <a:pPr marL="165100" indent="-165100">
              <a:spcAft>
                <a:spcPts val="600"/>
              </a:spcAft>
              <a:buSzPct val="100000"/>
              <a:buChar char="•"/>
            </a:pPr>
            <a:r>
              <a:rPr lang="en-US" sz="2000" dirty="0">
                <a:solidFill>
                  <a:srgbClr val="111111"/>
                </a:solidFill>
              </a:rPr>
              <a:t>surface C flashes ignite before central explosive C ignition</a:t>
            </a:r>
            <a:endParaRPr lang="en-US" sz="2000" dirty="0"/>
          </a:p>
          <a:p>
            <a:pPr marL="165100" indent="-165100">
              <a:spcAft>
                <a:spcPts val="600"/>
              </a:spcAft>
              <a:buSzPct val="100000"/>
              <a:buChar char="•"/>
            </a:pPr>
            <a:r>
              <a:rPr lang="en-US" sz="2000" baseline="30000" dirty="0">
                <a:solidFill>
                  <a:srgbClr val="111111"/>
                </a:solidFill>
              </a:rPr>
              <a:t>12</a:t>
            </a:r>
            <a:r>
              <a:rPr lang="en-US" sz="2000" dirty="0">
                <a:solidFill>
                  <a:srgbClr val="111111"/>
                </a:solidFill>
              </a:rPr>
              <a:t>C(</a:t>
            </a:r>
            <a:r>
              <a:rPr lang="en-US" sz="2000" baseline="30000" dirty="0">
                <a:solidFill>
                  <a:srgbClr val="111111"/>
                </a:solidFill>
              </a:rPr>
              <a:t>12</a:t>
            </a:r>
            <a:r>
              <a:rPr lang="en-US" sz="2000" dirty="0">
                <a:solidFill>
                  <a:srgbClr val="111111"/>
                </a:solidFill>
              </a:rPr>
              <a:t>C,α)</a:t>
            </a:r>
            <a:r>
              <a:rPr lang="en-US" sz="2000" baseline="30000" dirty="0">
                <a:solidFill>
                  <a:srgbClr val="111111"/>
                </a:solidFill>
              </a:rPr>
              <a:t>20</a:t>
            </a:r>
            <a:r>
              <a:rPr lang="en-US" sz="2000" dirty="0">
                <a:solidFill>
                  <a:srgbClr val="111111"/>
                </a:solidFill>
              </a:rPr>
              <a:t>Ne supplies α-particles</a:t>
            </a:r>
            <a:endParaRPr lang="en-US" sz="2000" dirty="0"/>
          </a:p>
          <a:p>
            <a:pPr marL="165100" indent="-165100">
              <a:spcAft>
                <a:spcPts val="600"/>
              </a:spcAft>
              <a:buSzPct val="100000"/>
              <a:buChar char="•"/>
            </a:pPr>
            <a:r>
              <a:rPr lang="en-US" sz="2000" baseline="30000" dirty="0">
                <a:solidFill>
                  <a:srgbClr val="111111"/>
                </a:solidFill>
              </a:rPr>
              <a:t>22</a:t>
            </a:r>
            <a:r>
              <a:rPr lang="en-US" sz="2000" dirty="0">
                <a:solidFill>
                  <a:srgbClr val="111111"/>
                </a:solidFill>
              </a:rPr>
              <a:t>Ne(α,n)</a:t>
            </a:r>
            <a:r>
              <a:rPr lang="en-US" sz="2000" baseline="30000" dirty="0">
                <a:solidFill>
                  <a:srgbClr val="111111"/>
                </a:solidFill>
              </a:rPr>
              <a:t>25</a:t>
            </a:r>
            <a:r>
              <a:rPr lang="en-US" sz="2000" dirty="0">
                <a:solidFill>
                  <a:srgbClr val="111111"/>
                </a:solidFill>
              </a:rPr>
              <a:t>Mg releases neutrons in the outer layers</a:t>
            </a:r>
            <a:endParaRPr lang="en-US" sz="2000" dirty="0"/>
          </a:p>
          <a:p>
            <a:pPr marL="165100" indent="-165100">
              <a:spcAft>
                <a:spcPts val="600"/>
              </a:spcAft>
              <a:buSzPct val="100000"/>
              <a:buChar char="•"/>
            </a:pPr>
            <a:r>
              <a:rPr lang="en-US" sz="2000" dirty="0">
                <a:solidFill>
                  <a:srgbClr val="111111"/>
                </a:solidFill>
              </a:rPr>
              <a:t>weak-s-like pattern, peaking at Kr</a:t>
            </a:r>
            <a:endParaRPr lang="en-US" sz="2000" dirty="0"/>
          </a:p>
        </p:txBody>
      </p:sp>
      <p:sp>
        <p:nvSpPr>
          <p:cNvPr id="9" name="Text 6"/>
          <p:cNvSpPr/>
          <p:nvPr/>
        </p:nvSpPr>
        <p:spPr>
          <a:xfrm>
            <a:off x="5926575" y="3879906"/>
            <a:ext cx="6265119" cy="1694037"/>
          </a:xfrm>
          <a:prstGeom prst="rect">
            <a:avLst/>
          </a:prstGeom>
          <a:noFill/>
          <a:ln/>
        </p:spPr>
        <p:txBody>
          <a:bodyPr wrap="square" lIns="254" tIns="254" rIns="254" bIns="254" rtlCol="0" anchor="ctr">
            <a:normAutofit/>
          </a:bodyPr>
          <a:lstStyle/>
          <a:p>
            <a:pPr marL="0" indent="0">
              <a:spcAft>
                <a:spcPts val="600"/>
              </a:spcAft>
              <a:buNone/>
            </a:pPr>
            <a:r>
              <a:rPr lang="en-US" b="1" dirty="0">
                <a:solidFill>
                  <a:srgbClr val="1170AA"/>
                </a:solidFill>
              </a:rPr>
              <a:t>enriched layer: ∼0.1–0.2 M</a:t>
            </a:r>
            <a:r>
              <a:rPr lang="en-US" b="1" baseline="-25000" dirty="0">
                <a:solidFill>
                  <a:srgbClr val="1170AA"/>
                </a:solidFill>
              </a:rPr>
              <a:t>⊙ </a:t>
            </a:r>
            <a:r>
              <a:rPr lang="en-US" b="1" dirty="0">
                <a:solidFill>
                  <a:srgbClr val="1170AA"/>
                </a:solidFill>
              </a:rPr>
              <a:t>(or more, acc rate dependence)</a:t>
            </a:r>
            <a:endParaRPr lang="en-US" baseline="-25000" dirty="0"/>
          </a:p>
          <a:p>
            <a:pPr marL="0" indent="0">
              <a:spcAft>
                <a:spcPts val="600"/>
              </a:spcAft>
              <a:buNone/>
            </a:pPr>
            <a:r>
              <a:rPr lang="en-US" b="1" dirty="0">
                <a:solidFill>
                  <a:srgbClr val="1170AA"/>
                </a:solidFill>
              </a:rPr>
              <a:t>Kr overproduced: ∼800 × solar</a:t>
            </a:r>
            <a:endParaRPr lang="en-US" dirty="0"/>
          </a:p>
          <a:p>
            <a:pPr>
              <a:spcAft>
                <a:spcPts val="600"/>
              </a:spcAft>
            </a:pPr>
            <a:r>
              <a:rPr lang="en-US" b="1" dirty="0">
                <a:solidFill>
                  <a:srgbClr val="1170AA"/>
                </a:solidFill>
              </a:rPr>
              <a:t>some isotopes (e.g. </a:t>
            </a:r>
            <a:r>
              <a:rPr lang="en-US" b="1" baseline="30000" dirty="0">
                <a:solidFill>
                  <a:srgbClr val="1170AA"/>
                </a:solidFill>
              </a:rPr>
              <a:t>86</a:t>
            </a:r>
            <a:r>
              <a:rPr lang="en-US" b="1" dirty="0">
                <a:solidFill>
                  <a:srgbClr val="1170AA"/>
                </a:solidFill>
              </a:rPr>
              <a:t>Kr): &gt;3000 × solar</a:t>
            </a:r>
          </a:p>
          <a:p>
            <a:pPr>
              <a:spcAft>
                <a:spcPts val="600"/>
              </a:spcAft>
            </a:pPr>
            <a:r>
              <a:rPr lang="en-US" b="1" dirty="0">
                <a:solidFill>
                  <a:srgbClr val="C92A2A"/>
                </a:solidFill>
              </a:rPr>
              <a:t>Ga, Ge, Se, Kr, Rb, Sr ejected in high amounts (&gt;10⁻⁶ M</a:t>
            </a:r>
            <a:r>
              <a:rPr lang="en-US" b="1" baseline="-25000" dirty="0">
                <a:solidFill>
                  <a:srgbClr val="C92A2A"/>
                </a:solidFill>
              </a:rPr>
              <a:t>⊙</a:t>
            </a:r>
            <a:r>
              <a:rPr lang="en-US" b="1" dirty="0">
                <a:solidFill>
                  <a:srgbClr val="C92A2A"/>
                </a:solidFill>
              </a:rPr>
              <a:t>)</a:t>
            </a:r>
            <a:endParaRPr lang="en-US" dirty="0"/>
          </a:p>
        </p:txBody>
      </p:sp>
      <p:sp>
        <p:nvSpPr>
          <p:cNvPr id="14" name="Text 3">
            <a:extLst>
              <a:ext uri="{FF2B5EF4-FFF2-40B4-BE49-F238E27FC236}">
                <a16:creationId xmlns:a16="http://schemas.microsoft.com/office/drawing/2014/main" id="{FC004C69-93D8-320D-F954-E6A587564895}"/>
              </a:ext>
            </a:extLst>
          </p:cNvPr>
          <p:cNvSpPr/>
          <p:nvPr/>
        </p:nvSpPr>
        <p:spPr>
          <a:xfrm>
            <a:off x="6263640" y="963626"/>
            <a:ext cx="4480560" cy="34747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2800" b="1" dirty="0">
                <a:solidFill>
                  <a:srgbClr val="0B1F33"/>
                </a:solidFill>
              </a:rPr>
              <a:t>Battino et al. 2025</a:t>
            </a:r>
            <a:endParaRPr lang="en-US" sz="2800" dirty="0"/>
          </a:p>
        </p:txBody>
      </p:sp>
      <p:pic>
        <p:nvPicPr>
          <p:cNvPr id="17" name="Content Placeholder 5">
            <a:extLst>
              <a:ext uri="{FF2B5EF4-FFF2-40B4-BE49-F238E27FC236}">
                <a16:creationId xmlns:a16="http://schemas.microsoft.com/office/drawing/2014/main" id="{8FA36CF6-3D58-E9D6-7F62-65C6353BD18B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/>
        </p:blipFill>
        <p:spPr>
          <a:xfrm>
            <a:off x="411480" y="3566448"/>
            <a:ext cx="5516808" cy="3010709"/>
          </a:xfrm>
          <a:prstGeom prst="rect">
            <a:avLst/>
          </a:prstGeom>
        </p:spPr>
      </p:pic>
      <p:sp>
        <p:nvSpPr>
          <p:cNvPr id="20" name="Text 8">
            <a:extLst>
              <a:ext uri="{FF2B5EF4-FFF2-40B4-BE49-F238E27FC236}">
                <a16:creationId xmlns:a16="http://schemas.microsoft.com/office/drawing/2014/main" id="{713622B1-8BDA-DC96-D7C6-FE11B8CE7946}"/>
              </a:ext>
            </a:extLst>
          </p:cNvPr>
          <p:cNvSpPr/>
          <p:nvPr/>
        </p:nvSpPr>
        <p:spPr>
          <a:xfrm>
            <a:off x="5780662" y="5546777"/>
            <a:ext cx="6164904" cy="885467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/>
            <a:r>
              <a:rPr lang="en-US" sz="2800" b="1" dirty="0">
                <a:solidFill>
                  <a:srgbClr val="1FA55B"/>
                </a:solidFill>
              </a:rPr>
              <a:t>✓ near-Ch WDs formed via CO WD slow mergers get enriched in trans-Fe</a:t>
            </a:r>
            <a:endParaRPr lang="en-US" sz="2800" dirty="0"/>
          </a:p>
        </p:txBody>
      </p:sp>
      <p:sp>
        <p:nvSpPr>
          <p:cNvPr id="22" name="CustomShape 4">
            <a:extLst>
              <a:ext uri="{FF2B5EF4-FFF2-40B4-BE49-F238E27FC236}">
                <a16:creationId xmlns:a16="http://schemas.microsoft.com/office/drawing/2014/main" id="{D1497105-E284-D29F-F236-480B57E2A705}"/>
              </a:ext>
            </a:extLst>
          </p:cNvPr>
          <p:cNvSpPr/>
          <p:nvPr/>
        </p:nvSpPr>
        <p:spPr>
          <a:xfrm>
            <a:off x="51764" y="6530000"/>
            <a:ext cx="340200" cy="257040"/>
          </a:xfrm>
          <a:prstGeom prst="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67500" tIns="33750" rIns="67500" bIns="33750"/>
          <a:lstStyle/>
          <a:p>
            <a:r>
              <a:rPr lang="en-US" sz="1350" b="1" spc="-1" dirty="0">
                <a:solidFill>
                  <a:srgbClr val="000000"/>
                </a:solidFill>
                <a:uFill>
                  <a:solidFill>
                    <a:srgbClr val="FFFFFF"/>
                  </a:solidFill>
                </a:uFill>
                <a:latin typeface="Arial"/>
              </a:rPr>
              <a:t>5</a:t>
            </a: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12191695" cy="164592"/>
          </a:xfrm>
          <a:prstGeom prst="rect">
            <a:avLst/>
          </a:prstGeom>
          <a:solidFill>
            <a:srgbClr val="1170AA"/>
          </a:solidFill>
          <a:ln w="12700">
            <a:solidFill>
              <a:srgbClr val="1170AA">
                <a:alpha val="0"/>
              </a:srgbClr>
            </a:solidFill>
            <a:prstDash val="solid"/>
          </a:ln>
        </p:spPr>
        <p:txBody>
          <a:bodyPr/>
          <a:lstStyle/>
          <a:p>
            <a:endParaRPr lang="en-GB"/>
          </a:p>
        </p:txBody>
      </p:sp>
      <p:sp>
        <p:nvSpPr>
          <p:cNvPr id="3" name="Text 1"/>
          <p:cNvSpPr/>
          <p:nvPr/>
        </p:nvSpPr>
        <p:spPr>
          <a:xfrm>
            <a:off x="411480" y="310896"/>
            <a:ext cx="9966960" cy="42062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4000" b="1" dirty="0">
                <a:solidFill>
                  <a:srgbClr val="0B1F33"/>
                </a:solidFill>
                <a:latin typeface="Aptos Display" pitchFamily="34" charset="0"/>
                <a:ea typeface="Aptos Display" pitchFamily="34" charset="-122"/>
                <a:cs typeface="Aptos Display" pitchFamily="34" charset="-120"/>
              </a:rPr>
              <a:t>Case III: the He-accreting WD channel</a:t>
            </a:r>
            <a:endParaRPr lang="en-US" sz="4000" dirty="0"/>
          </a:p>
        </p:txBody>
      </p:sp>
      <p:sp>
        <p:nvSpPr>
          <p:cNvPr id="4" name="Shape 2"/>
          <p:cNvSpPr/>
          <p:nvPr/>
        </p:nvSpPr>
        <p:spPr>
          <a:xfrm>
            <a:off x="411480" y="841248"/>
            <a:ext cx="11384280" cy="0"/>
          </a:xfrm>
          <a:prstGeom prst="line">
            <a:avLst/>
          </a:prstGeom>
          <a:noFill/>
          <a:ln w="13970">
            <a:solidFill>
              <a:srgbClr val="14A5D9"/>
            </a:solidFill>
            <a:prstDash val="solid"/>
          </a:ln>
        </p:spPr>
        <p:txBody>
          <a:bodyPr/>
          <a:lstStyle/>
          <a:p>
            <a:endParaRPr lang="en-GB"/>
          </a:p>
        </p:txBody>
      </p:sp>
      <p:sp>
        <p:nvSpPr>
          <p:cNvPr id="6" name="Text 3"/>
          <p:cNvSpPr/>
          <p:nvPr/>
        </p:nvSpPr>
        <p:spPr>
          <a:xfrm>
            <a:off x="396240" y="908547"/>
            <a:ext cx="484632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2800" b="1" dirty="0"/>
              <a:t>In progress</a:t>
            </a:r>
          </a:p>
        </p:txBody>
      </p:sp>
      <p:sp>
        <p:nvSpPr>
          <p:cNvPr id="7" name="Text 4"/>
          <p:cNvSpPr/>
          <p:nvPr/>
        </p:nvSpPr>
        <p:spPr>
          <a:xfrm>
            <a:off x="685800" y="1247459"/>
            <a:ext cx="5410200" cy="1645920"/>
          </a:xfrm>
          <a:prstGeom prst="rect">
            <a:avLst/>
          </a:prstGeom>
          <a:noFill/>
          <a:ln/>
        </p:spPr>
        <p:txBody>
          <a:bodyPr wrap="square" lIns="635" tIns="635" rIns="635" bIns="635" rtlCol="0" anchor="ctr">
            <a:normAutofit/>
          </a:bodyPr>
          <a:lstStyle/>
          <a:p>
            <a:pPr marL="165100" indent="-165100">
              <a:spcAft>
                <a:spcPts val="600"/>
              </a:spcAft>
              <a:buSzPct val="100000"/>
              <a:buChar char="•"/>
            </a:pPr>
            <a:r>
              <a:rPr lang="en-US" sz="1650" dirty="0">
                <a:solidFill>
                  <a:srgbClr val="111111"/>
                </a:solidFill>
              </a:rPr>
              <a:t>rapid He accretion can grow the WD towards </a:t>
            </a:r>
            <a:r>
              <a:rPr lang="en-US" sz="1650" dirty="0" err="1">
                <a:solidFill>
                  <a:srgbClr val="111111"/>
                </a:solidFill>
              </a:rPr>
              <a:t>M</a:t>
            </a:r>
            <a:r>
              <a:rPr lang="en-US" sz="1650" baseline="-25000" dirty="0" err="1">
                <a:solidFill>
                  <a:srgbClr val="111111"/>
                </a:solidFill>
              </a:rPr>
              <a:t>ch</a:t>
            </a:r>
            <a:endParaRPr lang="en-US" sz="1650" baseline="-25000" dirty="0"/>
          </a:p>
          <a:p>
            <a:pPr marL="165100" indent="-165100">
              <a:spcAft>
                <a:spcPts val="600"/>
              </a:spcAft>
              <a:buSzPct val="100000"/>
              <a:buChar char="•"/>
            </a:pPr>
            <a:r>
              <a:rPr lang="en-US" sz="1650" dirty="0">
                <a:solidFill>
                  <a:srgbClr val="111111"/>
                </a:solidFill>
              </a:rPr>
              <a:t>slow He accretion more naturally leads to sub-Chandrasekhar double-detonation explosions</a:t>
            </a:r>
            <a:endParaRPr lang="en-US" sz="1650" dirty="0"/>
          </a:p>
          <a:p>
            <a:pPr marL="165100" indent="-165100">
              <a:spcAft>
                <a:spcPts val="600"/>
              </a:spcAft>
              <a:buSzPct val="100000"/>
              <a:buChar char="•"/>
            </a:pPr>
            <a:r>
              <a:rPr lang="en-US" sz="1650" dirty="0">
                <a:solidFill>
                  <a:srgbClr val="111111"/>
                </a:solidFill>
              </a:rPr>
              <a:t>this is the remaining viable near-Ch channel to test for trans-Fe production</a:t>
            </a:r>
            <a:endParaRPr lang="en-US" sz="1650" dirty="0"/>
          </a:p>
        </p:txBody>
      </p:sp>
      <p:sp>
        <p:nvSpPr>
          <p:cNvPr id="12" name="Text 9"/>
          <p:cNvSpPr/>
          <p:nvPr/>
        </p:nvSpPr>
        <p:spPr>
          <a:xfrm>
            <a:off x="11475720" y="6510528"/>
            <a:ext cx="320040" cy="20116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r">
              <a:buNone/>
            </a:pPr>
            <a:r>
              <a:rPr lang="en-US" sz="900" dirty="0">
                <a:solidFill>
                  <a:srgbClr val="5B6470"/>
                </a:solidFill>
              </a:rPr>
              <a:t>7</a:t>
            </a:r>
            <a:endParaRPr lang="en-US" sz="900" dirty="0"/>
          </a:p>
        </p:txBody>
      </p:sp>
      <p:pic>
        <p:nvPicPr>
          <p:cNvPr id="14" name="Picture 13">
            <a:extLst>
              <a:ext uri="{FF2B5EF4-FFF2-40B4-BE49-F238E27FC236}">
                <a16:creationId xmlns:a16="http://schemas.microsoft.com/office/drawing/2014/main" id="{01BC8936-F4DC-6F02-3247-8B78F2AB20E9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916921" y="908548"/>
            <a:ext cx="4878839" cy="2734056"/>
          </a:xfrm>
          <a:prstGeom prst="rect">
            <a:avLst/>
          </a:prstGeom>
        </p:spPr>
      </p:pic>
      <p:pic>
        <p:nvPicPr>
          <p:cNvPr id="17" name="Content Placeholder 16">
            <a:extLst>
              <a:ext uri="{FF2B5EF4-FFF2-40B4-BE49-F238E27FC236}">
                <a16:creationId xmlns:a16="http://schemas.microsoft.com/office/drawing/2014/main" id="{03F7382C-DC52-8B7F-535F-77825E1BE3C5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916233" y="4056192"/>
            <a:ext cx="4946446" cy="2655504"/>
          </a:xfrm>
          <a:prstGeom prst="rect">
            <a:avLst/>
          </a:prstGeom>
        </p:spPr>
      </p:pic>
      <p:sp>
        <p:nvSpPr>
          <p:cNvPr id="18" name="TextBox 17">
            <a:extLst>
              <a:ext uri="{FF2B5EF4-FFF2-40B4-BE49-F238E27FC236}">
                <a16:creationId xmlns:a16="http://schemas.microsoft.com/office/drawing/2014/main" id="{E59F3306-7D91-3B7D-41CD-5F6F15B838D4}"/>
              </a:ext>
            </a:extLst>
          </p:cNvPr>
          <p:cNvSpPr txBox="1"/>
          <p:nvPr/>
        </p:nvSpPr>
        <p:spPr>
          <a:xfrm>
            <a:off x="85969" y="2891777"/>
            <a:ext cx="6830952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/>
            <a:r>
              <a:rPr lang="en-GB" b="1" dirty="0"/>
              <a:t>SN 2012Z </a:t>
            </a:r>
            <a:r>
              <a:rPr lang="en-GB" dirty="0"/>
              <a:t>(type </a:t>
            </a:r>
            <a:r>
              <a:rPr lang="en-GB" dirty="0" err="1"/>
              <a:t>Iax</a:t>
            </a:r>
            <a:r>
              <a:rPr lang="en-GB" dirty="0"/>
              <a:t>): the </a:t>
            </a:r>
            <a:r>
              <a:rPr lang="en-GB"/>
              <a:t>only SN Ia </a:t>
            </a:r>
            <a:r>
              <a:rPr lang="en-GB" dirty="0"/>
              <a:t>in history with a directly detected progenitor in pre-explosion images </a:t>
            </a:r>
            <a:r>
              <a:rPr lang="en-GB" dirty="0">
                <a:sym typeface="Wingdings" panose="05000000000000000000" pitchFamily="2" charset="2"/>
              </a:rPr>
              <a:t> </a:t>
            </a:r>
            <a:r>
              <a:rPr lang="en-GB" b="1" dirty="0"/>
              <a:t>helium star donor</a:t>
            </a:r>
          </a:p>
          <a:p>
            <a:pPr algn="just"/>
            <a:r>
              <a:rPr lang="en-GB" u="sng" dirty="0"/>
              <a:t>Ejecta + remnant  indicate Chandrasekhar mass</a:t>
            </a:r>
            <a:r>
              <a:rPr lang="en-GB" dirty="0"/>
              <a:t> (McCully+2022)</a:t>
            </a:r>
            <a:endParaRPr lang="en-GB" b="1" u="sng" dirty="0"/>
          </a:p>
        </p:txBody>
      </p:sp>
      <p:sp>
        <p:nvSpPr>
          <p:cNvPr id="22" name="CustomShape 4">
            <a:extLst>
              <a:ext uri="{FF2B5EF4-FFF2-40B4-BE49-F238E27FC236}">
                <a16:creationId xmlns:a16="http://schemas.microsoft.com/office/drawing/2014/main" id="{2922B2AF-3B0F-AC18-824F-F9149B0A27B8}"/>
              </a:ext>
            </a:extLst>
          </p:cNvPr>
          <p:cNvSpPr/>
          <p:nvPr/>
        </p:nvSpPr>
        <p:spPr>
          <a:xfrm>
            <a:off x="51764" y="6530000"/>
            <a:ext cx="340200" cy="257040"/>
          </a:xfrm>
          <a:prstGeom prst="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67500" tIns="33750" rIns="67500" bIns="33750"/>
          <a:lstStyle/>
          <a:p>
            <a:r>
              <a:rPr lang="en-US" sz="1350" b="1" spc="-1" dirty="0">
                <a:solidFill>
                  <a:srgbClr val="000000"/>
                </a:solidFill>
                <a:uFill>
                  <a:solidFill>
                    <a:srgbClr val="FFFFFF"/>
                  </a:solidFill>
                </a:uFill>
                <a:latin typeface="Arial"/>
              </a:rPr>
              <a:t>6</a:t>
            </a:r>
          </a:p>
        </p:txBody>
      </p:sp>
      <p:pic>
        <p:nvPicPr>
          <p:cNvPr id="11" name="Picture 10">
            <a:extLst>
              <a:ext uri="{FF2B5EF4-FFF2-40B4-BE49-F238E27FC236}">
                <a16:creationId xmlns:a16="http://schemas.microsoft.com/office/drawing/2014/main" id="{C75E1DBF-B4D4-7C2A-55C9-BF8C8212D98E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2288260" y="3811434"/>
            <a:ext cx="3807587" cy="3046566"/>
          </a:xfrm>
          <a:prstGeom prst="rect">
            <a:avLst/>
          </a:prstGeom>
        </p:spPr>
      </p:pic>
      <p:pic>
        <p:nvPicPr>
          <p:cNvPr id="19" name="Picture 18">
            <a:extLst>
              <a:ext uri="{FF2B5EF4-FFF2-40B4-BE49-F238E27FC236}">
                <a16:creationId xmlns:a16="http://schemas.microsoft.com/office/drawing/2014/main" id="{157CC938-7EA7-D2C5-7F60-62B58FE5719E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413710" y="3536073"/>
            <a:ext cx="1382051" cy="729803"/>
          </a:xfrm>
          <a:prstGeom prst="rect">
            <a:avLst/>
          </a:prstGeom>
        </p:spPr>
      </p:pic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6976456E-968E-9692-A61F-FE3642F26898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>
            <a:extLst>
              <a:ext uri="{FF2B5EF4-FFF2-40B4-BE49-F238E27FC236}">
                <a16:creationId xmlns:a16="http://schemas.microsoft.com/office/drawing/2014/main" id="{38FD3727-C764-3C5C-12E8-5E2E4E1A0A04}"/>
              </a:ext>
            </a:extLst>
          </p:cNvPr>
          <p:cNvSpPr/>
          <p:nvPr/>
        </p:nvSpPr>
        <p:spPr>
          <a:xfrm>
            <a:off x="0" y="0"/>
            <a:ext cx="12191695" cy="164592"/>
          </a:xfrm>
          <a:prstGeom prst="rect">
            <a:avLst/>
          </a:prstGeom>
          <a:solidFill>
            <a:srgbClr val="1170AA"/>
          </a:solidFill>
          <a:ln w="12700">
            <a:solidFill>
              <a:srgbClr val="1170AA">
                <a:alpha val="0"/>
              </a:srgbClr>
            </a:solidFill>
            <a:prstDash val="solid"/>
          </a:ln>
        </p:spPr>
        <p:txBody>
          <a:bodyPr/>
          <a:lstStyle/>
          <a:p>
            <a:endParaRPr lang="en-GB"/>
          </a:p>
        </p:txBody>
      </p:sp>
      <p:sp>
        <p:nvSpPr>
          <p:cNvPr id="3" name="Text 1">
            <a:extLst>
              <a:ext uri="{FF2B5EF4-FFF2-40B4-BE49-F238E27FC236}">
                <a16:creationId xmlns:a16="http://schemas.microsoft.com/office/drawing/2014/main" id="{A94A171F-FF50-29E3-AF5F-20A0B3A38E1F}"/>
              </a:ext>
            </a:extLst>
          </p:cNvPr>
          <p:cNvSpPr/>
          <p:nvPr/>
        </p:nvSpPr>
        <p:spPr>
          <a:xfrm>
            <a:off x="411480" y="310896"/>
            <a:ext cx="9966960" cy="42062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4000" b="1" dirty="0">
                <a:solidFill>
                  <a:srgbClr val="0B1F33"/>
                </a:solidFill>
                <a:latin typeface="Aptos Display" pitchFamily="34" charset="0"/>
                <a:ea typeface="Aptos Display" pitchFamily="34" charset="-122"/>
                <a:cs typeface="Aptos Display" pitchFamily="34" charset="-120"/>
              </a:rPr>
              <a:t>Case III: the He-accreting WD channel</a:t>
            </a:r>
            <a:endParaRPr lang="en-US" sz="4000" dirty="0"/>
          </a:p>
        </p:txBody>
      </p:sp>
      <p:sp>
        <p:nvSpPr>
          <p:cNvPr id="4" name="Shape 2">
            <a:extLst>
              <a:ext uri="{FF2B5EF4-FFF2-40B4-BE49-F238E27FC236}">
                <a16:creationId xmlns:a16="http://schemas.microsoft.com/office/drawing/2014/main" id="{3C6378AF-29C1-897C-54DA-4A8FBCA26F74}"/>
              </a:ext>
            </a:extLst>
          </p:cNvPr>
          <p:cNvSpPr/>
          <p:nvPr/>
        </p:nvSpPr>
        <p:spPr>
          <a:xfrm>
            <a:off x="411480" y="841248"/>
            <a:ext cx="11384280" cy="0"/>
          </a:xfrm>
          <a:prstGeom prst="line">
            <a:avLst/>
          </a:prstGeom>
          <a:noFill/>
          <a:ln w="13970">
            <a:solidFill>
              <a:srgbClr val="14A5D9"/>
            </a:solidFill>
            <a:prstDash val="solid"/>
          </a:ln>
        </p:spPr>
        <p:txBody>
          <a:bodyPr/>
          <a:lstStyle/>
          <a:p>
            <a:endParaRPr lang="en-GB"/>
          </a:p>
        </p:txBody>
      </p:sp>
      <p:sp>
        <p:nvSpPr>
          <p:cNvPr id="6" name="Text 3">
            <a:extLst>
              <a:ext uri="{FF2B5EF4-FFF2-40B4-BE49-F238E27FC236}">
                <a16:creationId xmlns:a16="http://schemas.microsoft.com/office/drawing/2014/main" id="{EA7FDC12-FE55-5125-BA88-69F879BE5FD7}"/>
              </a:ext>
            </a:extLst>
          </p:cNvPr>
          <p:cNvSpPr/>
          <p:nvPr/>
        </p:nvSpPr>
        <p:spPr>
          <a:xfrm>
            <a:off x="396240" y="908547"/>
            <a:ext cx="484632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2800" b="1" dirty="0"/>
              <a:t>In progress</a:t>
            </a:r>
          </a:p>
        </p:txBody>
      </p:sp>
      <p:sp>
        <p:nvSpPr>
          <p:cNvPr id="7" name="Text 4">
            <a:extLst>
              <a:ext uri="{FF2B5EF4-FFF2-40B4-BE49-F238E27FC236}">
                <a16:creationId xmlns:a16="http://schemas.microsoft.com/office/drawing/2014/main" id="{142F9513-8BA7-C72A-A8F0-799FBEEC738D}"/>
              </a:ext>
            </a:extLst>
          </p:cNvPr>
          <p:cNvSpPr/>
          <p:nvPr/>
        </p:nvSpPr>
        <p:spPr>
          <a:xfrm>
            <a:off x="685800" y="1247459"/>
            <a:ext cx="5410200" cy="1645920"/>
          </a:xfrm>
          <a:prstGeom prst="rect">
            <a:avLst/>
          </a:prstGeom>
          <a:noFill/>
          <a:ln/>
        </p:spPr>
        <p:txBody>
          <a:bodyPr wrap="square" lIns="635" tIns="635" rIns="635" bIns="635" rtlCol="0" anchor="ctr">
            <a:normAutofit/>
          </a:bodyPr>
          <a:lstStyle/>
          <a:p>
            <a:pPr marL="165100" indent="-165100">
              <a:spcAft>
                <a:spcPts val="600"/>
              </a:spcAft>
              <a:buSzPct val="100000"/>
              <a:buChar char="•"/>
            </a:pPr>
            <a:r>
              <a:rPr lang="en-US" sz="1650" dirty="0">
                <a:solidFill>
                  <a:srgbClr val="111111"/>
                </a:solidFill>
              </a:rPr>
              <a:t>rapid He accretion can grow the WD towards </a:t>
            </a:r>
            <a:r>
              <a:rPr lang="en-US" sz="1650" dirty="0" err="1">
                <a:solidFill>
                  <a:srgbClr val="111111"/>
                </a:solidFill>
              </a:rPr>
              <a:t>M</a:t>
            </a:r>
            <a:r>
              <a:rPr lang="en-US" sz="1650" baseline="-25000" dirty="0" err="1">
                <a:solidFill>
                  <a:srgbClr val="111111"/>
                </a:solidFill>
              </a:rPr>
              <a:t>ch</a:t>
            </a:r>
            <a:endParaRPr lang="en-US" sz="1650" baseline="-25000" dirty="0"/>
          </a:p>
          <a:p>
            <a:pPr marL="165100" indent="-165100">
              <a:spcAft>
                <a:spcPts val="600"/>
              </a:spcAft>
              <a:buSzPct val="100000"/>
              <a:buChar char="•"/>
            </a:pPr>
            <a:r>
              <a:rPr lang="en-US" sz="1650" dirty="0">
                <a:solidFill>
                  <a:srgbClr val="111111"/>
                </a:solidFill>
              </a:rPr>
              <a:t>slow He accretion more naturally leads to sub-Chandrasekhar double-detonation explosions</a:t>
            </a:r>
            <a:endParaRPr lang="en-US" sz="1650" dirty="0"/>
          </a:p>
          <a:p>
            <a:pPr marL="165100" indent="-165100">
              <a:spcAft>
                <a:spcPts val="600"/>
              </a:spcAft>
              <a:buSzPct val="100000"/>
              <a:buChar char="•"/>
            </a:pPr>
            <a:r>
              <a:rPr lang="en-US" sz="1650" dirty="0">
                <a:solidFill>
                  <a:srgbClr val="111111"/>
                </a:solidFill>
              </a:rPr>
              <a:t>this is the remaining viable near-Ch channel to test for trans-Fe production</a:t>
            </a:r>
            <a:endParaRPr lang="en-US" sz="1650" dirty="0"/>
          </a:p>
        </p:txBody>
      </p:sp>
      <p:sp>
        <p:nvSpPr>
          <p:cNvPr id="22" name="CustomShape 4">
            <a:extLst>
              <a:ext uri="{FF2B5EF4-FFF2-40B4-BE49-F238E27FC236}">
                <a16:creationId xmlns:a16="http://schemas.microsoft.com/office/drawing/2014/main" id="{FF3E24ED-80F1-0746-EE9F-7B15814DDFFC}"/>
              </a:ext>
            </a:extLst>
          </p:cNvPr>
          <p:cNvSpPr/>
          <p:nvPr/>
        </p:nvSpPr>
        <p:spPr>
          <a:xfrm>
            <a:off x="51764" y="6530000"/>
            <a:ext cx="340200" cy="257040"/>
          </a:xfrm>
          <a:prstGeom prst="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67500" tIns="33750" rIns="67500" bIns="33750"/>
          <a:lstStyle/>
          <a:p>
            <a:r>
              <a:rPr lang="en-US" sz="1350" b="1" spc="-1" dirty="0">
                <a:solidFill>
                  <a:srgbClr val="000000"/>
                </a:solidFill>
                <a:uFill>
                  <a:solidFill>
                    <a:srgbClr val="FFFFFF"/>
                  </a:solidFill>
                </a:uFill>
                <a:latin typeface="Arial"/>
              </a:rPr>
              <a:t>6</a:t>
            </a:r>
          </a:p>
        </p:txBody>
      </p:sp>
      <p:pic>
        <p:nvPicPr>
          <p:cNvPr id="9" name="Content Placeholder 18">
            <a:extLst>
              <a:ext uri="{FF2B5EF4-FFF2-40B4-BE49-F238E27FC236}">
                <a16:creationId xmlns:a16="http://schemas.microsoft.com/office/drawing/2014/main" id="{021FAE0D-8F34-D6D4-7058-D4F270FD43E1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681165" y="902682"/>
            <a:ext cx="4474524" cy="2780791"/>
          </a:xfrm>
          <a:prstGeom prst="rect">
            <a:avLst/>
          </a:prstGeom>
        </p:spPr>
      </p:pic>
      <p:pic>
        <p:nvPicPr>
          <p:cNvPr id="11" name="Picture 10">
            <a:extLst>
              <a:ext uri="{FF2B5EF4-FFF2-40B4-BE49-F238E27FC236}">
                <a16:creationId xmlns:a16="http://schemas.microsoft.com/office/drawing/2014/main" id="{1498D2E4-4CD7-4AEE-C107-0C054254802A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730554" y="3691288"/>
            <a:ext cx="3187264" cy="3100955"/>
          </a:xfrm>
          <a:prstGeom prst="rect">
            <a:avLst/>
          </a:prstGeom>
        </p:spPr>
      </p:pic>
      <p:pic>
        <p:nvPicPr>
          <p:cNvPr id="19" name="Picture 18">
            <a:extLst>
              <a:ext uri="{FF2B5EF4-FFF2-40B4-BE49-F238E27FC236}">
                <a16:creationId xmlns:a16="http://schemas.microsoft.com/office/drawing/2014/main" id="{EFBB5098-9259-EB99-ECB2-7AC281F275DE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413710" y="3536073"/>
            <a:ext cx="1382051" cy="729803"/>
          </a:xfrm>
          <a:prstGeom prst="rect">
            <a:avLst/>
          </a:prstGeom>
        </p:spPr>
      </p:pic>
      <p:sp>
        <p:nvSpPr>
          <p:cNvPr id="23" name="Oval 22">
            <a:extLst>
              <a:ext uri="{FF2B5EF4-FFF2-40B4-BE49-F238E27FC236}">
                <a16:creationId xmlns:a16="http://schemas.microsoft.com/office/drawing/2014/main" id="{64D00189-5C35-AA0F-C721-908A96442267}"/>
              </a:ext>
            </a:extLst>
          </p:cNvPr>
          <p:cNvSpPr/>
          <p:nvPr/>
        </p:nvSpPr>
        <p:spPr>
          <a:xfrm>
            <a:off x="9097444" y="5021478"/>
            <a:ext cx="453483" cy="933839"/>
          </a:xfrm>
          <a:prstGeom prst="ellipse">
            <a:avLst/>
          </a:prstGeom>
          <a:noFill/>
          <a:ln w="50800">
            <a:solidFill>
              <a:srgbClr val="FF000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25" name="Text 8">
            <a:extLst>
              <a:ext uri="{FF2B5EF4-FFF2-40B4-BE49-F238E27FC236}">
                <a16:creationId xmlns:a16="http://schemas.microsoft.com/office/drawing/2014/main" id="{3CE71C8B-5579-8138-6E11-E575ECFF7239}"/>
              </a:ext>
            </a:extLst>
          </p:cNvPr>
          <p:cNvSpPr/>
          <p:nvPr/>
        </p:nvSpPr>
        <p:spPr>
          <a:xfrm>
            <a:off x="51764" y="2779601"/>
            <a:ext cx="7678790" cy="75647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/>
            <a:r>
              <a:rPr lang="en-US" b="1" dirty="0">
                <a:solidFill>
                  <a:srgbClr val="1FA55B"/>
                </a:solidFill>
              </a:rPr>
              <a:t>✓ near-Ch WDs formed via He-accretion get enriched in trans-Fe</a:t>
            </a:r>
          </a:p>
          <a:p>
            <a:pPr algn="ctr"/>
            <a:r>
              <a:rPr lang="en-US" b="1" dirty="0">
                <a:solidFill>
                  <a:srgbClr val="C92A2A"/>
                </a:solidFill>
              </a:rPr>
              <a:t>X Sub-Ch prog: early detonation or strong mass-loss → no trans-Fe species</a:t>
            </a:r>
            <a:endParaRPr lang="en-US" dirty="0"/>
          </a:p>
        </p:txBody>
      </p:sp>
      <p:pic>
        <p:nvPicPr>
          <p:cNvPr id="27" name="Picture 26">
            <a:extLst>
              <a:ext uri="{FF2B5EF4-FFF2-40B4-BE49-F238E27FC236}">
                <a16:creationId xmlns:a16="http://schemas.microsoft.com/office/drawing/2014/main" id="{4AB7C47C-5689-3953-167A-B171ADE5DC12}"/>
              </a:ext>
            </a:extLst>
          </p:cNvPr>
          <p:cNvPicPr>
            <a:picLocks noChangeAspect="1"/>
          </p:cNvPicPr>
          <p:nvPr/>
        </p:nvPicPr>
        <p:blipFill>
          <a:blip r:embed="rId6"/>
          <a:srcRect/>
          <a:stretch/>
        </p:blipFill>
        <p:spPr>
          <a:xfrm>
            <a:off x="3452188" y="3900974"/>
            <a:ext cx="3807587" cy="2518403"/>
          </a:xfrm>
          <a:prstGeom prst="rect">
            <a:avLst/>
          </a:prstGeom>
        </p:spPr>
      </p:pic>
      <p:pic>
        <p:nvPicPr>
          <p:cNvPr id="29" name="Picture 28">
            <a:extLst>
              <a:ext uri="{FF2B5EF4-FFF2-40B4-BE49-F238E27FC236}">
                <a16:creationId xmlns:a16="http://schemas.microsoft.com/office/drawing/2014/main" id="{AD16DDF0-E330-9819-D99B-0A8D718B7D1A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221864" y="3668138"/>
            <a:ext cx="2872429" cy="2920950"/>
          </a:xfrm>
          <a:prstGeom prst="rect">
            <a:avLst/>
          </a:prstGeom>
        </p:spPr>
      </p:pic>
      <p:cxnSp>
        <p:nvCxnSpPr>
          <p:cNvPr id="31" name="Straight Arrow Connector 30">
            <a:extLst>
              <a:ext uri="{FF2B5EF4-FFF2-40B4-BE49-F238E27FC236}">
                <a16:creationId xmlns:a16="http://schemas.microsoft.com/office/drawing/2014/main" id="{F2A9A034-510F-376D-CBAB-DEEA8DF16B16}"/>
              </a:ext>
            </a:extLst>
          </p:cNvPr>
          <p:cNvCxnSpPr/>
          <p:nvPr/>
        </p:nvCxnSpPr>
        <p:spPr>
          <a:xfrm flipH="1">
            <a:off x="2196123" y="3429000"/>
            <a:ext cx="390769" cy="947615"/>
          </a:xfrm>
          <a:prstGeom prst="straightConnector1">
            <a:avLst/>
          </a:prstGeom>
          <a:ln w="50800">
            <a:solidFill>
              <a:srgbClr val="C00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2" name="Straight Arrow Connector 31">
            <a:extLst>
              <a:ext uri="{FF2B5EF4-FFF2-40B4-BE49-F238E27FC236}">
                <a16:creationId xmlns:a16="http://schemas.microsoft.com/office/drawing/2014/main" id="{50C06B3B-6CC8-E2A1-93EF-E04AE4C7576C}"/>
              </a:ext>
            </a:extLst>
          </p:cNvPr>
          <p:cNvCxnSpPr>
            <a:cxnSpLocks/>
          </p:cNvCxnSpPr>
          <p:nvPr/>
        </p:nvCxnSpPr>
        <p:spPr>
          <a:xfrm>
            <a:off x="4679458" y="3427166"/>
            <a:ext cx="353147" cy="949449"/>
          </a:xfrm>
          <a:prstGeom prst="straightConnector1">
            <a:avLst/>
          </a:prstGeom>
          <a:ln w="50800">
            <a:solidFill>
              <a:srgbClr val="C00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5" name="TextBox 34">
            <a:extLst>
              <a:ext uri="{FF2B5EF4-FFF2-40B4-BE49-F238E27FC236}">
                <a16:creationId xmlns:a16="http://schemas.microsoft.com/office/drawing/2014/main" id="{97A0D89F-E29B-A094-1D2C-758EB380A6B7}"/>
              </a:ext>
            </a:extLst>
          </p:cNvPr>
          <p:cNvSpPr txBox="1"/>
          <p:nvPr/>
        </p:nvSpPr>
        <p:spPr>
          <a:xfrm>
            <a:off x="4500015" y="6345334"/>
            <a:ext cx="1789889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b="1" dirty="0"/>
              <a:t>Piersanti+2024</a:t>
            </a:r>
          </a:p>
        </p:txBody>
      </p:sp>
      <p:sp>
        <p:nvSpPr>
          <p:cNvPr id="37" name="TextBox 36">
            <a:extLst>
              <a:ext uri="{FF2B5EF4-FFF2-40B4-BE49-F238E27FC236}">
                <a16:creationId xmlns:a16="http://schemas.microsoft.com/office/drawing/2014/main" id="{936F57D8-20E0-E730-63AD-BB77EE56B0FA}"/>
              </a:ext>
            </a:extLst>
          </p:cNvPr>
          <p:cNvSpPr txBox="1"/>
          <p:nvPr/>
        </p:nvSpPr>
        <p:spPr>
          <a:xfrm>
            <a:off x="685800" y="5832086"/>
            <a:ext cx="1653606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b="1" dirty="0"/>
              <a:t>Brooks+2015</a:t>
            </a:r>
          </a:p>
        </p:txBody>
      </p:sp>
    </p:spTree>
    <p:extLst>
      <p:ext uri="{BB962C8B-B14F-4D97-AF65-F5344CB8AC3E}">
        <p14:creationId xmlns:p14="http://schemas.microsoft.com/office/powerpoint/2010/main" val="3845018390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91DE4620-D8CF-6565-787A-2FFF09095EAC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extBox 4">
            <a:extLst>
              <a:ext uri="{FF2B5EF4-FFF2-40B4-BE49-F238E27FC236}">
                <a16:creationId xmlns:a16="http://schemas.microsoft.com/office/drawing/2014/main" id="{965FE0B1-5EAF-6977-98F5-99A57CC95D92}"/>
              </a:ext>
            </a:extLst>
          </p:cNvPr>
          <p:cNvSpPr txBox="1"/>
          <p:nvPr/>
        </p:nvSpPr>
        <p:spPr>
          <a:xfrm>
            <a:off x="2146389" y="769489"/>
            <a:ext cx="3850784" cy="2922872"/>
          </a:xfrm>
          <a:prstGeom prst="rect">
            <a:avLst/>
          </a:prstGeom>
          <a:noFill/>
          <a:ln>
            <a:noFill/>
          </a:ln>
        </p:spPr>
        <p:txBody>
          <a:bodyPr vert="horz" wrap="square" lIns="61235" tIns="30617" rIns="61235" bIns="30617" anchorCtr="0" compatLnSpc="0">
            <a:spAutoFit/>
          </a:bodyPr>
          <a:lstStyle/>
          <a:p>
            <a:pPr algn="ctr" hangingPunct="0">
              <a:defRPr sz="1800"/>
            </a:pPr>
            <a:r>
              <a:rPr lang="en-US" b="1" dirty="0">
                <a:latin typeface="Arial" panose="020B0604020202020204" pitchFamily="34" charset="0"/>
                <a:ea typeface="Noto Sans CJK SC Regular" pitchFamily="2"/>
                <a:cs typeface="Arial" panose="020B0604020202020204" pitchFamily="34" charset="0"/>
              </a:rPr>
              <a:t>Near-Chandrasekhar mass events</a:t>
            </a:r>
          </a:p>
          <a:p>
            <a:pPr algn="just" hangingPunct="0">
              <a:defRPr sz="1800"/>
            </a:pPr>
            <a:endParaRPr lang="en-US" sz="1400" b="1" u="sng" dirty="0">
              <a:latin typeface="Liberation Sans" pitchFamily="18"/>
              <a:ea typeface="Noto Sans CJK SC Regular" pitchFamily="2"/>
              <a:cs typeface="FreeSans" pitchFamily="2"/>
            </a:endParaRPr>
          </a:p>
          <a:p>
            <a:pPr algn="ctr" hangingPunct="0">
              <a:defRPr sz="1800"/>
            </a:pPr>
            <a:r>
              <a:rPr lang="en-US" sz="1400" u="sng" dirty="0">
                <a:latin typeface="Arial" panose="020B0604020202020204" pitchFamily="34" charset="0"/>
                <a:ea typeface="Noto Sans CJK SC Regular" pitchFamily="2"/>
                <a:cs typeface="Arial" panose="020B0604020202020204" pitchFamily="34" charset="0"/>
              </a:rPr>
              <a:t>Deflagration or </a:t>
            </a:r>
            <a:r>
              <a:rPr lang="en-US" sz="1400" u="sng" dirty="0" err="1">
                <a:latin typeface="Arial" panose="020B0604020202020204" pitchFamily="34" charset="0"/>
                <a:ea typeface="Noto Sans CJK SC Regular" pitchFamily="2"/>
                <a:cs typeface="Arial" panose="020B0604020202020204" pitchFamily="34" charset="0"/>
              </a:rPr>
              <a:t>Deflagration+Detonation</a:t>
            </a:r>
            <a:endParaRPr lang="en-US" sz="1400" u="sng" dirty="0">
              <a:latin typeface="Arial" panose="020B0604020202020204" pitchFamily="34" charset="0"/>
              <a:ea typeface="Noto Sans CJK SC Regular" pitchFamily="2"/>
              <a:cs typeface="Arial" panose="020B0604020202020204" pitchFamily="34" charset="0"/>
            </a:endParaRPr>
          </a:p>
          <a:p>
            <a:pPr algn="just" hangingPunct="0">
              <a:defRPr sz="1800"/>
            </a:pPr>
            <a:endParaRPr lang="en-US" sz="1400" b="1" u="sng" dirty="0">
              <a:latin typeface="Arial" panose="020B0604020202020204" pitchFamily="34" charset="0"/>
              <a:ea typeface="Noto Sans CJK SC Regular" pitchFamily="2"/>
              <a:cs typeface="Arial" panose="020B0604020202020204" pitchFamily="34" charset="0"/>
            </a:endParaRPr>
          </a:p>
          <a:p>
            <a:pPr algn="just" hangingPunct="0">
              <a:defRPr sz="1800"/>
            </a:pPr>
            <a:r>
              <a:rPr lang="en-US" sz="1300" b="1" u="sng" dirty="0">
                <a:solidFill>
                  <a:srgbClr val="00B050"/>
                </a:solidFill>
                <a:latin typeface="Arial" panose="020B0604020202020204" pitchFamily="34" charset="0"/>
                <a:ea typeface="Noto Sans CJK SC Regular" pitchFamily="2"/>
                <a:cs typeface="Arial" panose="020B0604020202020204" pitchFamily="34" charset="0"/>
              </a:rPr>
              <a:t>Fast (~10</a:t>
            </a:r>
            <a:r>
              <a:rPr lang="en-US" sz="1300" b="1" u="sng" baseline="30000" dirty="0">
                <a:solidFill>
                  <a:srgbClr val="00B050"/>
                </a:solidFill>
                <a:latin typeface="Arial" panose="020B0604020202020204" pitchFamily="34" charset="0"/>
                <a:ea typeface="Noto Sans CJK SC Regular" pitchFamily="2"/>
                <a:cs typeface="Arial" panose="020B0604020202020204" pitchFamily="34" charset="0"/>
              </a:rPr>
              <a:t>-6</a:t>
            </a:r>
            <a:r>
              <a:rPr lang="en-US" sz="1300" b="1" u="sng" dirty="0">
                <a:solidFill>
                  <a:srgbClr val="00B050"/>
                </a:solidFill>
                <a:latin typeface="Arial" panose="020B0604020202020204" pitchFamily="34" charset="0"/>
                <a:ea typeface="Noto Sans CJK SC Regular" pitchFamily="2"/>
                <a:cs typeface="Arial" panose="020B0604020202020204" pitchFamily="34" charset="0"/>
              </a:rPr>
              <a:t> </a:t>
            </a:r>
            <a:r>
              <a:rPr lang="en-US" sz="1300" b="1" u="sng" dirty="0" err="1">
                <a:solidFill>
                  <a:srgbClr val="00B050"/>
                </a:solidFill>
                <a:latin typeface="Arial" panose="020B0604020202020204" pitchFamily="34" charset="0"/>
                <a:ea typeface="Noto Sans CJK SC Regular" pitchFamily="2"/>
                <a:cs typeface="Arial" panose="020B0604020202020204" pitchFamily="34" charset="0"/>
              </a:rPr>
              <a:t>M</a:t>
            </a:r>
            <a:r>
              <a:rPr lang="en-US" sz="1300" b="1" u="sng" baseline="-25000" dirty="0" err="1">
                <a:solidFill>
                  <a:srgbClr val="00B050"/>
                </a:solidFill>
                <a:latin typeface="Arial" panose="020B0604020202020204" pitchFamily="34" charset="0"/>
                <a:ea typeface="Noto Sans CJK SC Regular" pitchFamily="2"/>
                <a:cs typeface="Arial" panose="020B0604020202020204" pitchFamily="34" charset="0"/>
              </a:rPr>
              <a:t>sun</a:t>
            </a:r>
            <a:r>
              <a:rPr lang="en-US" sz="1300" b="1" u="sng" dirty="0">
                <a:solidFill>
                  <a:srgbClr val="00B050"/>
                </a:solidFill>
                <a:latin typeface="Arial" panose="020B0604020202020204" pitchFamily="34" charset="0"/>
                <a:ea typeface="Noto Sans CJK SC Regular" pitchFamily="2"/>
                <a:cs typeface="Arial" panose="020B0604020202020204" pitchFamily="34" charset="0"/>
              </a:rPr>
              <a:t>/yr) He-accretor</a:t>
            </a:r>
            <a:endParaRPr lang="en-US" sz="1300" dirty="0">
              <a:latin typeface="Arial" panose="020B0604020202020204" pitchFamily="34" charset="0"/>
              <a:ea typeface="Noto Sans CJK SC Regular" pitchFamily="2"/>
              <a:cs typeface="Arial" panose="020B0604020202020204" pitchFamily="34" charset="0"/>
            </a:endParaRPr>
          </a:p>
          <a:p>
            <a:pPr algn="just" hangingPunct="0">
              <a:defRPr sz="1800"/>
            </a:pPr>
            <a:r>
              <a:rPr lang="en-US" sz="1300" dirty="0">
                <a:latin typeface="Arial" panose="020B0604020202020204" pitchFamily="34" charset="0"/>
                <a:ea typeface="Noto Sans CJK SC Regular" pitchFamily="2"/>
                <a:cs typeface="Arial" panose="020B0604020202020204" pitchFamily="34" charset="0"/>
              </a:rPr>
              <a:t>(Piersanti+2014, Battino+2027</a:t>
            </a:r>
          </a:p>
          <a:p>
            <a:pPr algn="just" hangingPunct="0">
              <a:defRPr sz="1800"/>
            </a:pPr>
            <a:r>
              <a:rPr lang="en-US" sz="1300" dirty="0">
                <a:latin typeface="Arial" panose="020B0604020202020204" pitchFamily="34" charset="0"/>
                <a:ea typeface="Noto Sans CJK SC Regular" pitchFamily="2"/>
                <a:cs typeface="Arial" panose="020B0604020202020204" pitchFamily="34" charset="0"/>
              </a:rPr>
              <a:t>	        in progress</a:t>
            </a:r>
          </a:p>
          <a:p>
            <a:pPr algn="just" hangingPunct="0">
              <a:defRPr sz="1800"/>
            </a:pPr>
            <a:endParaRPr lang="en-US" sz="1300" b="1" u="sng" dirty="0">
              <a:solidFill>
                <a:srgbClr val="00B050"/>
              </a:solidFill>
              <a:latin typeface="Arial" panose="020B0604020202020204" pitchFamily="34" charset="0"/>
              <a:ea typeface="Noto Sans CJK SC Regular" pitchFamily="2"/>
              <a:cs typeface="Arial" panose="020B0604020202020204" pitchFamily="34" charset="0"/>
            </a:endParaRPr>
          </a:p>
          <a:p>
            <a:pPr algn="just" hangingPunct="0">
              <a:defRPr sz="1800"/>
            </a:pPr>
            <a:r>
              <a:rPr lang="en-US" sz="1300" b="1" u="sng" dirty="0">
                <a:solidFill>
                  <a:srgbClr val="00B050"/>
                </a:solidFill>
                <a:latin typeface="Arial" panose="020B0604020202020204" pitchFamily="34" charset="0"/>
                <a:ea typeface="Noto Sans CJK SC Regular" pitchFamily="2"/>
                <a:cs typeface="Arial" panose="020B0604020202020204" pitchFamily="34" charset="0"/>
              </a:rPr>
              <a:t>Slow CO WD merger</a:t>
            </a:r>
            <a:r>
              <a:rPr lang="en-US" sz="1300" b="1" dirty="0">
                <a:solidFill>
                  <a:srgbClr val="00B050"/>
                </a:solidFill>
                <a:latin typeface="Arial" panose="020B0604020202020204" pitchFamily="34" charset="0"/>
                <a:ea typeface="Noto Sans CJK SC Regular" pitchFamily="2"/>
                <a:cs typeface="Arial" panose="020B0604020202020204" pitchFamily="34" charset="0"/>
              </a:rPr>
              <a:t> </a:t>
            </a:r>
          </a:p>
          <a:p>
            <a:pPr algn="just" hangingPunct="0">
              <a:defRPr sz="1800"/>
            </a:pPr>
            <a:r>
              <a:rPr lang="en-US" sz="1300" dirty="0">
                <a:latin typeface="Arial" panose="020B0604020202020204" pitchFamily="34" charset="0"/>
                <a:ea typeface="Noto Sans CJK SC Regular" pitchFamily="2"/>
                <a:cs typeface="Arial" panose="020B0604020202020204" pitchFamily="34" charset="0"/>
              </a:rPr>
              <a:t>(Piersanti+2003, Battino+2025)</a:t>
            </a:r>
          </a:p>
          <a:p>
            <a:pPr algn="just" hangingPunct="0">
              <a:defRPr sz="1800"/>
            </a:pPr>
            <a:endParaRPr lang="en-US" sz="1600" dirty="0">
              <a:latin typeface="Arial" panose="020B0604020202020204" pitchFamily="34" charset="0"/>
              <a:ea typeface="Noto Sans CJK SC Regular" pitchFamily="2"/>
              <a:cs typeface="Arial" panose="020B0604020202020204" pitchFamily="34" charset="0"/>
            </a:endParaRPr>
          </a:p>
          <a:p>
            <a:pPr algn="just" hangingPunct="0">
              <a:defRPr sz="1800"/>
            </a:pPr>
            <a:r>
              <a:rPr lang="en-US" sz="1300" b="1" u="sng" dirty="0">
                <a:solidFill>
                  <a:srgbClr val="00B050"/>
                </a:solidFill>
                <a:latin typeface="Arial" panose="020B0604020202020204" pitchFamily="34" charset="0"/>
                <a:ea typeface="Noto Sans CJK SC Regular" pitchFamily="2"/>
                <a:cs typeface="Arial" panose="020B0604020202020204" pitchFamily="34" charset="0"/>
              </a:rPr>
              <a:t>H-accretor</a:t>
            </a:r>
          </a:p>
          <a:p>
            <a:pPr algn="just" hangingPunct="0">
              <a:defRPr sz="1800"/>
            </a:pPr>
            <a:r>
              <a:rPr lang="en-US" sz="1300" dirty="0">
                <a:latin typeface="Arial" panose="020B0604020202020204" pitchFamily="34" charset="0"/>
                <a:ea typeface="Noto Sans CJK SC Regular" pitchFamily="2"/>
                <a:cs typeface="Arial" panose="020B0604020202020204" pitchFamily="34" charset="0"/>
              </a:rPr>
              <a:t>Battino+2020</a:t>
            </a:r>
            <a:endParaRPr lang="en-US" sz="1300" b="1" u="sng" dirty="0">
              <a:solidFill>
                <a:srgbClr val="00B050"/>
              </a:solidFill>
              <a:latin typeface="Liberation Sans" pitchFamily="18"/>
              <a:ea typeface="Noto Sans CJK SC Regular" pitchFamily="2"/>
              <a:cs typeface="FreeSans" pitchFamily="2"/>
            </a:endParaRPr>
          </a:p>
          <a:p>
            <a:pPr algn="just" hangingPunct="0">
              <a:defRPr sz="1800"/>
            </a:pPr>
            <a:endParaRPr lang="en-US" sz="1400" dirty="0">
              <a:latin typeface="Liberation Sans" pitchFamily="18"/>
              <a:ea typeface="Noto Sans CJK SC Regular" pitchFamily="2"/>
              <a:cs typeface="FreeSans" pitchFamily="2"/>
            </a:endParaRPr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0ACD2CE1-5EA7-24D1-2CA8-A56D3DA33F08}"/>
              </a:ext>
            </a:extLst>
          </p:cNvPr>
          <p:cNvSpPr txBox="1"/>
          <p:nvPr/>
        </p:nvSpPr>
        <p:spPr>
          <a:xfrm>
            <a:off x="6159849" y="781219"/>
            <a:ext cx="3772783" cy="2100660"/>
          </a:xfrm>
          <a:prstGeom prst="rect">
            <a:avLst/>
          </a:prstGeom>
          <a:noFill/>
          <a:ln>
            <a:noFill/>
          </a:ln>
        </p:spPr>
        <p:txBody>
          <a:bodyPr vert="horz" wrap="square" lIns="61235" tIns="30617" rIns="61235" bIns="30617" anchorCtr="0" compatLnSpc="0">
            <a:spAutoFit/>
          </a:bodyPr>
          <a:lstStyle/>
          <a:p>
            <a:pPr algn="ctr" hangingPunct="0">
              <a:defRPr sz="1800"/>
            </a:pPr>
            <a:r>
              <a:rPr lang="en-US" b="1" dirty="0">
                <a:latin typeface="Arial" panose="020B0604020202020204" pitchFamily="34" charset="0"/>
                <a:ea typeface="Noto Sans CJK SC Regular" pitchFamily="2"/>
                <a:cs typeface="Arial" panose="020B0604020202020204" pitchFamily="34" charset="0"/>
              </a:rPr>
              <a:t>Sub-Chandrasekhar mass events</a:t>
            </a:r>
          </a:p>
          <a:p>
            <a:pPr algn="ctr" hangingPunct="0">
              <a:defRPr sz="1800"/>
            </a:pPr>
            <a:endParaRPr lang="en-US" sz="1400" b="1" dirty="0">
              <a:latin typeface="Liberation Sans" pitchFamily="18"/>
              <a:ea typeface="Noto Sans CJK SC Regular" pitchFamily="2"/>
              <a:cs typeface="FreeSans" pitchFamily="2"/>
            </a:endParaRPr>
          </a:p>
          <a:p>
            <a:pPr algn="ctr" hangingPunct="0">
              <a:defRPr sz="1800"/>
            </a:pPr>
            <a:r>
              <a:rPr lang="en-US" sz="1400" u="sng" dirty="0">
                <a:latin typeface="Arial" panose="020B0604020202020204" pitchFamily="34" charset="0"/>
                <a:ea typeface="Noto Sans CJK SC Regular" pitchFamily="2"/>
                <a:cs typeface="Arial" panose="020B0604020202020204" pitchFamily="34" charset="0"/>
              </a:rPr>
              <a:t>Double Detonation</a:t>
            </a:r>
            <a:endParaRPr lang="en-US" b="1" dirty="0">
              <a:latin typeface="Arial" panose="020B0604020202020204" pitchFamily="34" charset="0"/>
              <a:ea typeface="Noto Sans CJK SC Regular" pitchFamily="2"/>
              <a:cs typeface="Arial" panose="020B0604020202020204" pitchFamily="34" charset="0"/>
            </a:endParaRPr>
          </a:p>
          <a:p>
            <a:pPr algn="just" hangingPunct="0">
              <a:defRPr sz="1800"/>
            </a:pPr>
            <a:endParaRPr lang="en-US" sz="1225" b="1" dirty="0">
              <a:latin typeface="Arial" panose="020B0604020202020204" pitchFamily="34" charset="0"/>
              <a:ea typeface="Noto Sans CJK SC Regular" pitchFamily="2"/>
              <a:cs typeface="Arial" panose="020B0604020202020204" pitchFamily="34" charset="0"/>
            </a:endParaRPr>
          </a:p>
          <a:p>
            <a:pPr algn="just" hangingPunct="0">
              <a:defRPr sz="1800"/>
            </a:pPr>
            <a:r>
              <a:rPr lang="en-US" sz="1300" b="1" u="sng" dirty="0">
                <a:solidFill>
                  <a:srgbClr val="FF0000"/>
                </a:solidFill>
                <a:latin typeface="Arial" panose="020B0604020202020204" pitchFamily="34" charset="0"/>
                <a:ea typeface="Noto Sans CJK SC Regular" pitchFamily="2"/>
                <a:cs typeface="Arial" panose="020B0604020202020204" pitchFamily="34" charset="0"/>
              </a:rPr>
              <a:t>Slow (~10</a:t>
            </a:r>
            <a:r>
              <a:rPr lang="en-US" sz="1300" b="1" u="sng" baseline="30000" dirty="0">
                <a:solidFill>
                  <a:srgbClr val="FF0000"/>
                </a:solidFill>
                <a:latin typeface="Arial" panose="020B0604020202020204" pitchFamily="34" charset="0"/>
                <a:ea typeface="Noto Sans CJK SC Regular" pitchFamily="2"/>
                <a:cs typeface="Arial" panose="020B0604020202020204" pitchFamily="34" charset="0"/>
              </a:rPr>
              <a:t>-8</a:t>
            </a:r>
            <a:r>
              <a:rPr lang="en-US" sz="1300" b="1" u="sng" dirty="0">
                <a:solidFill>
                  <a:srgbClr val="FF0000"/>
                </a:solidFill>
                <a:latin typeface="Arial" panose="020B0604020202020204" pitchFamily="34" charset="0"/>
                <a:ea typeface="Noto Sans CJK SC Regular" pitchFamily="2"/>
                <a:cs typeface="Arial" panose="020B0604020202020204" pitchFamily="34" charset="0"/>
              </a:rPr>
              <a:t> </a:t>
            </a:r>
            <a:r>
              <a:rPr lang="en-US" sz="1300" b="1" u="sng" dirty="0" err="1">
                <a:solidFill>
                  <a:srgbClr val="FF0000"/>
                </a:solidFill>
                <a:latin typeface="Arial" panose="020B0604020202020204" pitchFamily="34" charset="0"/>
                <a:ea typeface="Noto Sans CJK SC Regular" pitchFamily="2"/>
                <a:cs typeface="Arial" panose="020B0604020202020204" pitchFamily="34" charset="0"/>
              </a:rPr>
              <a:t>M</a:t>
            </a:r>
            <a:r>
              <a:rPr lang="en-US" sz="1300" b="1" u="sng" baseline="-25000" dirty="0" err="1">
                <a:solidFill>
                  <a:srgbClr val="FF0000"/>
                </a:solidFill>
                <a:latin typeface="Arial" panose="020B0604020202020204" pitchFamily="34" charset="0"/>
                <a:ea typeface="Noto Sans CJK SC Regular" pitchFamily="2"/>
                <a:cs typeface="Arial" panose="020B0604020202020204" pitchFamily="34" charset="0"/>
              </a:rPr>
              <a:t>sun</a:t>
            </a:r>
            <a:r>
              <a:rPr lang="en-US" sz="1300" b="1" u="sng" dirty="0">
                <a:solidFill>
                  <a:srgbClr val="FF0000"/>
                </a:solidFill>
                <a:latin typeface="Arial" panose="020B0604020202020204" pitchFamily="34" charset="0"/>
                <a:ea typeface="Noto Sans CJK SC Regular" pitchFamily="2"/>
                <a:cs typeface="Arial" panose="020B0604020202020204" pitchFamily="34" charset="0"/>
              </a:rPr>
              <a:t>/yr) He-accretor</a:t>
            </a:r>
            <a:r>
              <a:rPr lang="en-US" sz="1300" dirty="0">
                <a:latin typeface="Arial" panose="020B0604020202020204" pitchFamily="34" charset="0"/>
                <a:ea typeface="Noto Sans CJK SC Regular" pitchFamily="2"/>
                <a:cs typeface="Arial" panose="020B0604020202020204" pitchFamily="34" charset="0"/>
              </a:rPr>
              <a:t> </a:t>
            </a:r>
          </a:p>
          <a:p>
            <a:pPr algn="just" hangingPunct="0">
              <a:defRPr sz="1800"/>
            </a:pPr>
            <a:r>
              <a:rPr lang="en-US" sz="1300" dirty="0">
                <a:latin typeface="Arial" panose="020B0604020202020204" pitchFamily="34" charset="0"/>
                <a:ea typeface="Noto Sans CJK SC Regular" pitchFamily="2"/>
                <a:cs typeface="Arial" panose="020B0604020202020204" pitchFamily="34" charset="0"/>
              </a:rPr>
              <a:t>(Lach+2020, Collins+2022) </a:t>
            </a:r>
          </a:p>
          <a:p>
            <a:pPr algn="just" hangingPunct="0">
              <a:defRPr sz="1800"/>
            </a:pPr>
            <a:endParaRPr lang="en-US" sz="1400" dirty="0">
              <a:latin typeface="Arial" panose="020B0604020202020204" pitchFamily="34" charset="0"/>
              <a:ea typeface="Noto Sans CJK SC Regular" pitchFamily="2"/>
              <a:cs typeface="Arial" panose="020B0604020202020204" pitchFamily="34" charset="0"/>
            </a:endParaRPr>
          </a:p>
          <a:p>
            <a:pPr algn="just" hangingPunct="0">
              <a:defRPr sz="1800"/>
            </a:pPr>
            <a:endParaRPr lang="en-US" sz="1400" dirty="0">
              <a:latin typeface="Arial" panose="020B0604020202020204" pitchFamily="34" charset="0"/>
              <a:ea typeface="Noto Sans CJK SC Regular" pitchFamily="2"/>
              <a:cs typeface="Arial" panose="020B0604020202020204" pitchFamily="34" charset="0"/>
            </a:endParaRPr>
          </a:p>
          <a:p>
            <a:pPr algn="just" hangingPunct="0">
              <a:defRPr sz="1800"/>
            </a:pPr>
            <a:r>
              <a:rPr lang="en-US" sz="1300" b="1" u="sng" dirty="0">
                <a:solidFill>
                  <a:srgbClr val="FF0000"/>
                </a:solidFill>
                <a:latin typeface="Arial" panose="020B0604020202020204" pitchFamily="34" charset="0"/>
                <a:ea typeface="Noto Sans CJK SC Regular" pitchFamily="2"/>
                <a:cs typeface="Arial" panose="020B0604020202020204" pitchFamily="34" charset="0"/>
              </a:rPr>
              <a:t>Violent CO WD merger</a:t>
            </a:r>
            <a:r>
              <a:rPr lang="en-US" sz="1300" b="1" dirty="0">
                <a:solidFill>
                  <a:srgbClr val="FF0000"/>
                </a:solidFill>
                <a:latin typeface="Arial" panose="020B0604020202020204" pitchFamily="34" charset="0"/>
                <a:ea typeface="Noto Sans CJK SC Regular" pitchFamily="2"/>
                <a:cs typeface="Arial" panose="020B0604020202020204" pitchFamily="34" charset="0"/>
              </a:rPr>
              <a:t> </a:t>
            </a:r>
          </a:p>
          <a:p>
            <a:pPr algn="just" hangingPunct="0">
              <a:defRPr sz="1800"/>
            </a:pPr>
            <a:r>
              <a:rPr lang="en-US" sz="1300" dirty="0">
                <a:latin typeface="Arial" panose="020B0604020202020204" pitchFamily="34" charset="0"/>
                <a:ea typeface="Noto Sans CJK SC Regular" pitchFamily="2"/>
                <a:cs typeface="Arial" panose="020B0604020202020204" pitchFamily="34" charset="0"/>
              </a:rPr>
              <a:t>(</a:t>
            </a:r>
            <a:r>
              <a:rPr lang="en-US" sz="1300" dirty="0" err="1">
                <a:latin typeface="Arial" panose="020B0604020202020204" pitchFamily="34" charset="0"/>
                <a:ea typeface="Noto Sans CJK SC Regular" pitchFamily="2"/>
                <a:cs typeface="Arial" panose="020B0604020202020204" pitchFamily="34" charset="0"/>
              </a:rPr>
              <a:t>Pakmor</a:t>
            </a:r>
            <a:r>
              <a:rPr lang="en-US" sz="1300" dirty="0">
                <a:latin typeface="Arial" panose="020B0604020202020204" pitchFamily="34" charset="0"/>
                <a:ea typeface="Noto Sans CJK SC Regular" pitchFamily="2"/>
                <a:cs typeface="Arial" panose="020B0604020202020204" pitchFamily="34" charset="0"/>
              </a:rPr>
              <a:t> et al. 2010 - 2013)</a:t>
            </a:r>
          </a:p>
        </p:txBody>
      </p:sp>
      <p:cxnSp>
        <p:nvCxnSpPr>
          <p:cNvPr id="7" name="Straight Connector 6">
            <a:extLst>
              <a:ext uri="{FF2B5EF4-FFF2-40B4-BE49-F238E27FC236}">
                <a16:creationId xmlns:a16="http://schemas.microsoft.com/office/drawing/2014/main" id="{6B35A925-A9F0-01D3-22AC-467893254FDA}"/>
              </a:ext>
            </a:extLst>
          </p:cNvPr>
          <p:cNvCxnSpPr>
            <a:cxnSpLocks/>
          </p:cNvCxnSpPr>
          <p:nvPr/>
        </p:nvCxnSpPr>
        <p:spPr>
          <a:xfrm>
            <a:off x="2012378" y="2252675"/>
            <a:ext cx="7650417" cy="6751"/>
          </a:xfrm>
          <a:prstGeom prst="line">
            <a:avLst/>
          </a:prstGeom>
          <a:ln w="19050" cap="flat" cmpd="sng" algn="ctr">
            <a:solidFill>
              <a:schemeClr val="dk1"/>
            </a:solidFill>
            <a:prstDash val="sysDot"/>
            <a:round/>
            <a:headEnd type="none" w="med" len="med"/>
            <a:tailEnd type="none" w="med" len="med"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tx1"/>
          </a:fontRef>
        </p:style>
      </p:cxnSp>
      <p:cxnSp>
        <p:nvCxnSpPr>
          <p:cNvPr id="8" name="Straight Connector 7">
            <a:extLst>
              <a:ext uri="{FF2B5EF4-FFF2-40B4-BE49-F238E27FC236}">
                <a16:creationId xmlns:a16="http://schemas.microsoft.com/office/drawing/2014/main" id="{A45A7CB8-0DBB-796B-7B35-0292C6415B98}"/>
              </a:ext>
            </a:extLst>
          </p:cNvPr>
          <p:cNvCxnSpPr>
            <a:cxnSpLocks/>
          </p:cNvCxnSpPr>
          <p:nvPr/>
        </p:nvCxnSpPr>
        <p:spPr>
          <a:xfrm flipV="1">
            <a:off x="2012378" y="2923006"/>
            <a:ext cx="7650417" cy="18109"/>
          </a:xfrm>
          <a:prstGeom prst="line">
            <a:avLst/>
          </a:prstGeom>
          <a:ln w="19050" cap="flat" cmpd="sng" algn="ctr">
            <a:solidFill>
              <a:schemeClr val="dk1"/>
            </a:solidFill>
            <a:prstDash val="sysDot"/>
            <a:round/>
            <a:headEnd type="none" w="med" len="med"/>
            <a:tailEnd type="none" w="med" len="med"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tx1"/>
          </a:fontRef>
        </p:style>
      </p:cxnSp>
      <p:cxnSp>
        <p:nvCxnSpPr>
          <p:cNvPr id="10" name="Straight Connector 9">
            <a:extLst>
              <a:ext uri="{FF2B5EF4-FFF2-40B4-BE49-F238E27FC236}">
                <a16:creationId xmlns:a16="http://schemas.microsoft.com/office/drawing/2014/main" id="{E0249DC1-8800-1B7F-B685-8014A85B0248}"/>
              </a:ext>
            </a:extLst>
          </p:cNvPr>
          <p:cNvCxnSpPr>
            <a:cxnSpLocks/>
          </p:cNvCxnSpPr>
          <p:nvPr/>
        </p:nvCxnSpPr>
        <p:spPr>
          <a:xfrm>
            <a:off x="2012378" y="1550594"/>
            <a:ext cx="7650417" cy="42968"/>
          </a:xfrm>
          <a:prstGeom prst="line">
            <a:avLst/>
          </a:prstGeom>
          <a:ln w="19050" cap="flat" cmpd="sng" algn="ctr">
            <a:solidFill>
              <a:schemeClr val="dk1"/>
            </a:solidFill>
            <a:prstDash val="sysDot"/>
            <a:round/>
            <a:headEnd type="none" w="med" len="med"/>
            <a:tailEnd type="none" w="med" len="med"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tx1"/>
          </a:fontRef>
        </p:style>
      </p:cxnSp>
      <p:cxnSp>
        <p:nvCxnSpPr>
          <p:cNvPr id="16" name="Straight Connector 15">
            <a:extLst>
              <a:ext uri="{FF2B5EF4-FFF2-40B4-BE49-F238E27FC236}">
                <a16:creationId xmlns:a16="http://schemas.microsoft.com/office/drawing/2014/main" id="{4EE7CBD9-23F7-A45A-CB66-4C0A9C6855A2}"/>
              </a:ext>
            </a:extLst>
          </p:cNvPr>
          <p:cNvCxnSpPr>
            <a:cxnSpLocks/>
          </p:cNvCxnSpPr>
          <p:nvPr/>
        </p:nvCxnSpPr>
        <p:spPr>
          <a:xfrm>
            <a:off x="6083883" y="549863"/>
            <a:ext cx="0" cy="2879137"/>
          </a:xfrm>
          <a:prstGeom prst="line">
            <a:avLst/>
          </a:prstGeom>
          <a:ln w="19050" cap="flat" cmpd="sng" algn="ctr">
            <a:solidFill>
              <a:schemeClr val="dk1"/>
            </a:solidFill>
            <a:prstDash val="sysDot"/>
            <a:round/>
            <a:headEnd type="none" w="med" len="med"/>
            <a:tailEnd type="none" w="med" len="med"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tx1"/>
          </a:fontRef>
        </p:style>
      </p:cxnSp>
      <p:pic>
        <p:nvPicPr>
          <p:cNvPr id="19" name="Picture 18">
            <a:extLst>
              <a:ext uri="{FF2B5EF4-FFF2-40B4-BE49-F238E27FC236}">
                <a16:creationId xmlns:a16="http://schemas.microsoft.com/office/drawing/2014/main" id="{3760544A-3FE6-0194-6EEE-93CC07230FEF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566727" y="2252999"/>
            <a:ext cx="824986" cy="663256"/>
          </a:xfrm>
          <a:prstGeom prst="rect">
            <a:avLst/>
          </a:prstGeom>
        </p:spPr>
      </p:pic>
      <p:pic>
        <p:nvPicPr>
          <p:cNvPr id="20" name="Picture 19">
            <a:extLst>
              <a:ext uri="{FF2B5EF4-FFF2-40B4-BE49-F238E27FC236}">
                <a16:creationId xmlns:a16="http://schemas.microsoft.com/office/drawing/2014/main" id="{C19BB93B-BA47-7AB2-A4DB-C830C429C09D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549985" y="2955010"/>
            <a:ext cx="824986" cy="663256"/>
          </a:xfrm>
          <a:prstGeom prst="rect">
            <a:avLst/>
          </a:prstGeom>
        </p:spPr>
      </p:pic>
      <p:sp>
        <p:nvSpPr>
          <p:cNvPr id="21" name="&quot;Not Allowed&quot; Symbol 20">
            <a:extLst>
              <a:ext uri="{FF2B5EF4-FFF2-40B4-BE49-F238E27FC236}">
                <a16:creationId xmlns:a16="http://schemas.microsoft.com/office/drawing/2014/main" id="{8C0DC643-FB87-875F-880D-0249F39296D3}"/>
              </a:ext>
            </a:extLst>
          </p:cNvPr>
          <p:cNvSpPr/>
          <p:nvPr/>
        </p:nvSpPr>
        <p:spPr>
          <a:xfrm>
            <a:off x="8722410" y="2252577"/>
            <a:ext cx="719662" cy="721811"/>
          </a:xfrm>
          <a:prstGeom prst="noSmoking">
            <a:avLst/>
          </a:prstGeom>
          <a:solidFill>
            <a:srgbClr val="FF0000"/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>
              <a:solidFill>
                <a:schemeClr val="tx1"/>
              </a:solidFill>
            </a:endParaRPr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710A6FB4-08DC-1A1D-A190-2713BED1F269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566727" y="1572637"/>
            <a:ext cx="824986" cy="663256"/>
          </a:xfrm>
          <a:prstGeom prst="rect">
            <a:avLst/>
          </a:prstGeom>
        </p:spPr>
      </p:pic>
      <p:sp>
        <p:nvSpPr>
          <p:cNvPr id="6" name="&quot;Not Allowed&quot; Symbol 5">
            <a:extLst>
              <a:ext uri="{FF2B5EF4-FFF2-40B4-BE49-F238E27FC236}">
                <a16:creationId xmlns:a16="http://schemas.microsoft.com/office/drawing/2014/main" id="{D1C5C15C-A35D-4376-C6B0-AA70C7F157D9}"/>
              </a:ext>
            </a:extLst>
          </p:cNvPr>
          <p:cNvSpPr/>
          <p:nvPr/>
        </p:nvSpPr>
        <p:spPr>
          <a:xfrm>
            <a:off x="8722410" y="1560451"/>
            <a:ext cx="719662" cy="721811"/>
          </a:xfrm>
          <a:prstGeom prst="noSmoking">
            <a:avLst/>
          </a:prstGeom>
          <a:solidFill>
            <a:srgbClr val="FF0000"/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dirty="0">
              <a:solidFill>
                <a:schemeClr val="tx1"/>
              </a:solidFill>
            </a:endParaRPr>
          </a:p>
        </p:txBody>
      </p:sp>
      <p:sp>
        <p:nvSpPr>
          <p:cNvPr id="27" name="TextBox 26">
            <a:extLst>
              <a:ext uri="{FF2B5EF4-FFF2-40B4-BE49-F238E27FC236}">
                <a16:creationId xmlns:a16="http://schemas.microsoft.com/office/drawing/2014/main" id="{31454AFB-6EE4-7251-0D6C-7D16308D6C8B}"/>
              </a:ext>
            </a:extLst>
          </p:cNvPr>
          <p:cNvSpPr txBox="1"/>
          <p:nvPr/>
        </p:nvSpPr>
        <p:spPr>
          <a:xfrm>
            <a:off x="10027038" y="1989431"/>
            <a:ext cx="2264022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GB" sz="1400" i="1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GB" sz="1100" i="1" dirty="0">
                <a:latin typeface="Arial" panose="020B0604020202020204" pitchFamily="34" charset="0"/>
                <a:cs typeface="Arial" panose="020B0604020202020204" pitchFamily="34" charset="0"/>
              </a:rPr>
              <a:t>(Near-Ch from CO-WD mergers)</a:t>
            </a:r>
          </a:p>
        </p:txBody>
      </p:sp>
      <p:sp>
        <p:nvSpPr>
          <p:cNvPr id="28" name="CustomShape 2">
            <a:extLst>
              <a:ext uri="{FF2B5EF4-FFF2-40B4-BE49-F238E27FC236}">
                <a16:creationId xmlns:a16="http://schemas.microsoft.com/office/drawing/2014/main" id="{CD40ED04-F45D-1B46-EF00-40124352C01D}"/>
              </a:ext>
            </a:extLst>
          </p:cNvPr>
          <p:cNvSpPr/>
          <p:nvPr/>
        </p:nvSpPr>
        <p:spPr>
          <a:xfrm>
            <a:off x="46889" y="3464277"/>
            <a:ext cx="6072346" cy="2169221"/>
          </a:xfrm>
          <a:prstGeom prst="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67500" tIns="33750" rIns="67500" bIns="33750"/>
          <a:lstStyle/>
          <a:p>
            <a:pPr algn="just">
              <a:buClr>
                <a:srgbClr val="000000"/>
              </a:buClr>
            </a:pPr>
            <a:endParaRPr lang="en-GB" sz="1300" spc="-1" dirty="0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  <a:p>
            <a:pPr marL="285750" indent="-285750" algn="just">
              <a:buClr>
                <a:srgbClr val="000000"/>
              </a:buClr>
              <a:buFont typeface="Wingdings" panose="05000000000000000000" pitchFamily="2" charset="2"/>
              <a:buChar char="§"/>
            </a:pPr>
            <a:r>
              <a:rPr lang="en-US" sz="1300" spc="-1" dirty="0">
                <a:solidFill>
                  <a:srgbClr val="000000"/>
                </a:solidFill>
                <a:uFill>
                  <a:solidFill>
                    <a:srgbClr val="FFFFFF"/>
                  </a:solidFill>
                </a:uFill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  <a:sym typeface="Wingdings" panose="05000000000000000000" pitchFamily="2" charset="2"/>
              </a:rPr>
              <a:t>Trans-Fe elements from SNe Ia </a:t>
            </a:r>
            <a:r>
              <a:rPr lang="en-US" sz="1300" b="1" u="sng" spc="-1" dirty="0">
                <a:uFill>
                  <a:solidFill>
                    <a:srgbClr val="FFFFFF"/>
                  </a:solidFill>
                </a:uFill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  <a:sym typeface="Wingdings" panose="05000000000000000000" pitchFamily="2" charset="2"/>
              </a:rPr>
              <a:t>only</a:t>
            </a:r>
            <a:r>
              <a:rPr lang="en-US" sz="1300" spc="-1" dirty="0">
                <a:solidFill>
                  <a:srgbClr val="000000"/>
                </a:solidFill>
                <a:uFill>
                  <a:solidFill>
                    <a:srgbClr val="FFFFFF"/>
                  </a:solidFill>
                </a:uFill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  <a:sym typeface="Wingdings" panose="05000000000000000000" pitchFamily="2" charset="2"/>
              </a:rPr>
              <a:t> produced and </a:t>
            </a:r>
            <a:r>
              <a:rPr lang="en-GB" sz="1300" dirty="0">
                <a:latin typeface="Arial" panose="020B0604020202020204" pitchFamily="34" charset="0"/>
                <a:cs typeface="Arial" panose="020B0604020202020204" pitchFamily="34" charset="0"/>
              </a:rPr>
              <a:t>ejected in high amounts (&gt;10</a:t>
            </a:r>
            <a:r>
              <a:rPr lang="en-GB" sz="1300" baseline="30000" dirty="0">
                <a:latin typeface="Arial" panose="020B0604020202020204" pitchFamily="34" charset="0"/>
                <a:cs typeface="Arial" panose="020B0604020202020204" pitchFamily="34" charset="0"/>
              </a:rPr>
              <a:t>−6</a:t>
            </a:r>
            <a:r>
              <a:rPr lang="en-GB" sz="1300" dirty="0">
                <a:latin typeface="Arial" panose="020B0604020202020204" pitchFamily="34" charset="0"/>
                <a:cs typeface="Arial" panose="020B0604020202020204" pitchFamily="34" charset="0"/>
              </a:rPr>
              <a:t> M</a:t>
            </a:r>
            <a:r>
              <a:rPr lang="en-GB" sz="1300" baseline="-25000" dirty="0">
                <a:latin typeface="Arial" panose="020B0604020202020204" pitchFamily="34" charset="0"/>
                <a:cs typeface="Arial" panose="020B0604020202020204" pitchFamily="34" charset="0"/>
              </a:rPr>
              <a:t>⊙</a:t>
            </a:r>
            <a:r>
              <a:rPr lang="en-GB" sz="1300" dirty="0">
                <a:latin typeface="Arial" panose="020B0604020202020204" pitchFamily="34" charset="0"/>
                <a:cs typeface="Arial" panose="020B0604020202020204" pitchFamily="34" charset="0"/>
              </a:rPr>
              <a:t>)</a:t>
            </a:r>
            <a:r>
              <a:rPr lang="en-US" sz="1300" spc="-1" dirty="0">
                <a:solidFill>
                  <a:srgbClr val="000000"/>
                </a:solidFill>
                <a:uFill>
                  <a:solidFill>
                    <a:srgbClr val="FFFFFF"/>
                  </a:solidFill>
                </a:uFill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  <a:sym typeface="Wingdings" panose="05000000000000000000" pitchFamily="2" charset="2"/>
              </a:rPr>
              <a:t> by near-Ch explosions, and </a:t>
            </a:r>
            <a:r>
              <a:rPr lang="en-US" sz="1300" b="1" u="sng" spc="-1" dirty="0">
                <a:solidFill>
                  <a:srgbClr val="000000"/>
                </a:solidFill>
                <a:uFill>
                  <a:solidFill>
                    <a:srgbClr val="FFFFFF"/>
                  </a:solidFill>
                </a:uFill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  <a:sym typeface="Wingdings" panose="05000000000000000000" pitchFamily="2" charset="2"/>
              </a:rPr>
              <a:t>not</a:t>
            </a:r>
            <a:r>
              <a:rPr lang="en-US" sz="1300" spc="-1" dirty="0">
                <a:solidFill>
                  <a:srgbClr val="000000"/>
                </a:solidFill>
                <a:uFill>
                  <a:solidFill>
                    <a:srgbClr val="FFFFFF"/>
                  </a:solidFill>
                </a:uFill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  <a:sym typeface="Wingdings" panose="05000000000000000000" pitchFamily="2" charset="2"/>
              </a:rPr>
              <a:t> by sub-Ch events  </a:t>
            </a:r>
            <a:r>
              <a:rPr lang="en-US" sz="1300" b="1" spc="-1" dirty="0">
                <a:solidFill>
                  <a:srgbClr val="000000"/>
                </a:solidFill>
                <a:uFill>
                  <a:solidFill>
                    <a:srgbClr val="FFFFFF"/>
                  </a:solidFill>
                </a:uFill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  <a:sym typeface="Wingdings" panose="05000000000000000000" pitchFamily="2" charset="2"/>
              </a:rPr>
              <a:t>New way to constrain the progenitors? </a:t>
            </a:r>
            <a:r>
              <a:rPr lang="en-US" sz="1300" b="1" spc="-1" dirty="0">
                <a:solidFill>
                  <a:srgbClr val="00B0F0"/>
                </a:solidFill>
                <a:uFill>
                  <a:solidFill>
                    <a:srgbClr val="FFFFFF"/>
                  </a:solidFill>
                </a:uFill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  <a:sym typeface="Wingdings" panose="05000000000000000000" pitchFamily="2" charset="2"/>
              </a:rPr>
              <a:t>(Synthetic spectra needed)</a:t>
            </a:r>
          </a:p>
          <a:p>
            <a:pPr algn="just">
              <a:buClr>
                <a:srgbClr val="000000"/>
              </a:buClr>
            </a:pPr>
            <a:endParaRPr lang="en-GB" sz="1300" spc="-1" dirty="0">
              <a:solidFill>
                <a:srgbClr val="00B0F0"/>
              </a:solidFill>
              <a:uFill>
                <a:solidFill>
                  <a:srgbClr val="FFFFFF"/>
                </a:solidFill>
              </a:uFill>
              <a:latin typeface="Arial" panose="020B0604020202020204" pitchFamily="34" charset="0"/>
              <a:ea typeface="Calibri" panose="020F0502020204030204" pitchFamily="34" charset="0"/>
              <a:cs typeface="Arial" panose="020B0604020202020204" pitchFamily="34" charset="0"/>
              <a:sym typeface="Wingdings" panose="05000000000000000000" pitchFamily="2" charset="2"/>
            </a:endParaRPr>
          </a:p>
          <a:p>
            <a:pPr marL="285750" indent="-285750" algn="just">
              <a:buClr>
                <a:srgbClr val="000000"/>
              </a:buClr>
              <a:buFont typeface="Wingdings" panose="05000000000000000000" pitchFamily="2" charset="2"/>
              <a:buChar char="§"/>
            </a:pPr>
            <a:r>
              <a:rPr lang="en-US" sz="1300" b="1" spc="-1" dirty="0">
                <a:solidFill>
                  <a:srgbClr val="FF0000"/>
                </a:solidFill>
                <a:uFill>
                  <a:solidFill>
                    <a:srgbClr val="FFFFFF"/>
                  </a:solidFill>
                </a:uFill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  <a:sym typeface="Wingdings" panose="05000000000000000000" pitchFamily="2" charset="2"/>
              </a:rPr>
              <a:t>Can we see this? </a:t>
            </a:r>
            <a:r>
              <a:rPr lang="en-US" sz="1300" b="1" spc="-1" dirty="0">
                <a:solidFill>
                  <a:srgbClr val="000000"/>
                </a:solidFill>
                <a:uFill>
                  <a:solidFill>
                    <a:srgbClr val="FFFFFF"/>
                  </a:solidFill>
                </a:uFill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  <a:sym typeface="Wingdings" panose="05000000000000000000" pitchFamily="2" charset="2"/>
              </a:rPr>
              <a:t>A new observable ‘smoking gun’ of a Chandrasekhar explosion?</a:t>
            </a:r>
            <a:r>
              <a:rPr lang="en-US" sz="1300" b="1" spc="-1" dirty="0">
                <a:solidFill>
                  <a:srgbClr val="FF0000"/>
                </a:solidFill>
                <a:uFill>
                  <a:solidFill>
                    <a:srgbClr val="FFFFFF"/>
                  </a:solidFill>
                </a:uFill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  <a:sym typeface="Wingdings" panose="05000000000000000000" pitchFamily="2" charset="2"/>
              </a:rPr>
              <a:t> </a:t>
            </a:r>
            <a:r>
              <a:rPr lang="en-US" sz="1300" spc="-1" dirty="0">
                <a:uFill>
                  <a:solidFill>
                    <a:srgbClr val="FFFFFF"/>
                  </a:solidFill>
                </a:uFill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  <a:sym typeface="Wingdings" panose="05000000000000000000" pitchFamily="2" charset="2"/>
              </a:rPr>
              <a:t>Plenty of data from </a:t>
            </a:r>
            <a:r>
              <a:rPr lang="en-US" sz="1300" spc="-1" dirty="0">
                <a:solidFill>
                  <a:srgbClr val="000000"/>
                </a:solidFill>
                <a:uFill>
                  <a:solidFill>
                    <a:srgbClr val="FFFFFF"/>
                  </a:solidFill>
                </a:uFill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  <a:sym typeface="Wingdings" panose="05000000000000000000" pitchFamily="2" charset="2"/>
              </a:rPr>
              <a:t>deep and all-sky surveys are coming! (LSST, 4MOST-TiDES).</a:t>
            </a:r>
          </a:p>
          <a:p>
            <a:pPr marL="3240" algn="just">
              <a:buClr>
                <a:srgbClr val="000000"/>
              </a:buClr>
            </a:pPr>
            <a:endParaRPr lang="en-US" sz="1900" spc="-1" dirty="0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  <a:sym typeface="Wingdings" panose="05000000000000000000" pitchFamily="2" charset="2"/>
            </a:endParaRPr>
          </a:p>
        </p:txBody>
      </p:sp>
      <p:pic>
        <p:nvPicPr>
          <p:cNvPr id="30" name="Picture 29">
            <a:extLst>
              <a:ext uri="{FF2B5EF4-FFF2-40B4-BE49-F238E27FC236}">
                <a16:creationId xmlns:a16="http://schemas.microsoft.com/office/drawing/2014/main" id="{B1801589-308E-DFB8-8DDD-9CFB0417E292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266893" y="58317"/>
            <a:ext cx="1859174" cy="1859174"/>
          </a:xfrm>
          <a:prstGeom prst="rect">
            <a:avLst/>
          </a:prstGeom>
        </p:spPr>
      </p:pic>
      <p:sp>
        <p:nvSpPr>
          <p:cNvPr id="31" name="TextBox 30">
            <a:extLst>
              <a:ext uri="{FF2B5EF4-FFF2-40B4-BE49-F238E27FC236}">
                <a16:creationId xmlns:a16="http://schemas.microsoft.com/office/drawing/2014/main" id="{B4358EC0-1A7A-1941-8733-F5019CF70CE8}"/>
              </a:ext>
            </a:extLst>
          </p:cNvPr>
          <p:cNvSpPr txBox="1"/>
          <p:nvPr/>
        </p:nvSpPr>
        <p:spPr>
          <a:xfrm>
            <a:off x="10075084" y="1788314"/>
            <a:ext cx="2242791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1600" b="1" i="1" dirty="0">
                <a:solidFill>
                  <a:srgbClr val="FF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Link to Battino+2025 </a:t>
            </a:r>
          </a:p>
        </p:txBody>
      </p:sp>
      <p:sp>
        <p:nvSpPr>
          <p:cNvPr id="15" name="TextBox 14">
            <a:extLst>
              <a:ext uri="{FF2B5EF4-FFF2-40B4-BE49-F238E27FC236}">
                <a16:creationId xmlns:a16="http://schemas.microsoft.com/office/drawing/2014/main" id="{689C487E-2548-067F-0F6E-72FD47D7CC88}"/>
              </a:ext>
            </a:extLst>
          </p:cNvPr>
          <p:cNvSpPr txBox="1"/>
          <p:nvPr/>
        </p:nvSpPr>
        <p:spPr>
          <a:xfrm>
            <a:off x="88760" y="18217"/>
            <a:ext cx="12079586" cy="707886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indent="0" algn="ctr">
              <a:buNone/>
            </a:pPr>
            <a:r>
              <a:rPr lang="en-US" sz="4000" b="1" i="1" dirty="0"/>
              <a:t>Summary and future work</a:t>
            </a:r>
          </a:p>
        </p:txBody>
      </p:sp>
      <p:pic>
        <p:nvPicPr>
          <p:cNvPr id="22" name="Picture 21">
            <a:extLst>
              <a:ext uri="{FF2B5EF4-FFF2-40B4-BE49-F238E27FC236}">
                <a16:creationId xmlns:a16="http://schemas.microsoft.com/office/drawing/2014/main" id="{A7A9C27B-0D3D-5D81-D21E-E4FDDA44CE6A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10610" y="1"/>
            <a:ext cx="1826328" cy="1826328"/>
          </a:xfrm>
          <a:prstGeom prst="rect">
            <a:avLst/>
          </a:prstGeom>
        </p:spPr>
      </p:pic>
      <p:sp>
        <p:nvSpPr>
          <p:cNvPr id="25" name="TextBox 24">
            <a:extLst>
              <a:ext uri="{FF2B5EF4-FFF2-40B4-BE49-F238E27FC236}">
                <a16:creationId xmlns:a16="http://schemas.microsoft.com/office/drawing/2014/main" id="{72F754E3-C467-1D50-DCD6-7F64F8547DFC}"/>
              </a:ext>
            </a:extLst>
          </p:cNvPr>
          <p:cNvSpPr txBox="1"/>
          <p:nvPr/>
        </p:nvSpPr>
        <p:spPr>
          <a:xfrm>
            <a:off x="-78740" y="1650877"/>
            <a:ext cx="2242791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1600" b="1" i="1" dirty="0">
                <a:solidFill>
                  <a:srgbClr val="FF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Link to Battino+2020 </a:t>
            </a:r>
          </a:p>
        </p:txBody>
      </p:sp>
      <p:sp>
        <p:nvSpPr>
          <p:cNvPr id="32" name="TextBox 31">
            <a:extLst>
              <a:ext uri="{FF2B5EF4-FFF2-40B4-BE49-F238E27FC236}">
                <a16:creationId xmlns:a16="http://schemas.microsoft.com/office/drawing/2014/main" id="{47B18515-DF33-276C-D873-8B8063A7061E}"/>
              </a:ext>
            </a:extLst>
          </p:cNvPr>
          <p:cNvSpPr txBox="1"/>
          <p:nvPr/>
        </p:nvSpPr>
        <p:spPr>
          <a:xfrm>
            <a:off x="10610" y="1877806"/>
            <a:ext cx="1956576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GB" sz="1400" i="1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GB" sz="1100" i="1" dirty="0">
                <a:latin typeface="Arial" panose="020B0604020202020204" pitchFamily="34" charset="0"/>
                <a:cs typeface="Arial" panose="020B0604020202020204" pitchFamily="34" charset="0"/>
              </a:rPr>
              <a:t>(Near-Ch from H-accretors)</a:t>
            </a:r>
          </a:p>
        </p:txBody>
      </p:sp>
      <p:pic>
        <p:nvPicPr>
          <p:cNvPr id="35" name="Picture 34">
            <a:extLst>
              <a:ext uri="{FF2B5EF4-FFF2-40B4-BE49-F238E27FC236}">
                <a16:creationId xmlns:a16="http://schemas.microsoft.com/office/drawing/2014/main" id="{DB6D8D34-AF67-144C-EDC6-43620CF5954D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8760" y="5167207"/>
            <a:ext cx="6299835" cy="1210310"/>
          </a:xfrm>
          <a:prstGeom prst="rect">
            <a:avLst/>
          </a:prstGeom>
        </p:spPr>
      </p:pic>
      <p:pic>
        <p:nvPicPr>
          <p:cNvPr id="39" name="Picture 38">
            <a:extLst>
              <a:ext uri="{FF2B5EF4-FFF2-40B4-BE49-F238E27FC236}">
                <a16:creationId xmlns:a16="http://schemas.microsoft.com/office/drawing/2014/main" id="{C49FA5E5-3372-0FDF-1B81-32D1CC13DC6E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6568344" y="3429000"/>
            <a:ext cx="2517042" cy="1624507"/>
          </a:xfrm>
          <a:prstGeom prst="rect">
            <a:avLst/>
          </a:prstGeom>
        </p:spPr>
      </p:pic>
      <p:pic>
        <p:nvPicPr>
          <p:cNvPr id="41" name="Picture 40">
            <a:extLst>
              <a:ext uri="{FF2B5EF4-FFF2-40B4-BE49-F238E27FC236}">
                <a16:creationId xmlns:a16="http://schemas.microsoft.com/office/drawing/2014/main" id="{1D19E73A-5B30-4ACF-CB83-D963069B865D}"/>
              </a:ext>
            </a:extLst>
      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9155643" y="3424092"/>
            <a:ext cx="2982729" cy="1613964"/>
          </a:xfrm>
          <a:prstGeom prst="rect">
            <a:avLst/>
          </a:prstGeom>
        </p:spPr>
      </p:pic>
      <p:pic>
        <p:nvPicPr>
          <p:cNvPr id="43" name="Picture 42">
            <a:extLst>
              <a:ext uri="{FF2B5EF4-FFF2-40B4-BE49-F238E27FC236}">
                <a16:creationId xmlns:a16="http://schemas.microsoft.com/office/drawing/2014/main" id="{9563F246-11D7-0F7D-80F4-351BE1C50392}"/>
              </a:ext>
            </a:extLst>
      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7113470" y="5053507"/>
            <a:ext cx="1426790" cy="1674100"/>
          </a:xfrm>
          <a:prstGeom prst="rect">
            <a:avLst/>
          </a:prstGeom>
        </p:spPr>
      </p:pic>
      <p:sp>
        <p:nvSpPr>
          <p:cNvPr id="44" name="TextBox 43">
            <a:extLst>
              <a:ext uri="{FF2B5EF4-FFF2-40B4-BE49-F238E27FC236}">
                <a16:creationId xmlns:a16="http://schemas.microsoft.com/office/drawing/2014/main" id="{3CB880FB-084C-2963-918F-DC43E3A875CE}"/>
              </a:ext>
            </a:extLst>
          </p:cNvPr>
          <p:cNvSpPr txBox="1"/>
          <p:nvPr/>
        </p:nvSpPr>
        <p:spPr>
          <a:xfrm>
            <a:off x="8276493" y="5290392"/>
            <a:ext cx="3915508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GB" b="1" dirty="0"/>
              <a:t>Time-Domain Extragalactic Survey</a:t>
            </a:r>
          </a:p>
          <a:p>
            <a:pPr algn="ctr"/>
            <a:r>
              <a:rPr lang="en-GB" b="1" dirty="0"/>
              <a:t>(</a:t>
            </a:r>
            <a:r>
              <a:rPr lang="en-GB" b="1" dirty="0" err="1"/>
              <a:t>TiDES</a:t>
            </a:r>
            <a:r>
              <a:rPr lang="en-GB" b="1" dirty="0"/>
              <a:t>)</a:t>
            </a:r>
          </a:p>
          <a:p>
            <a:pPr algn="just"/>
            <a:r>
              <a:rPr lang="en-GB" dirty="0"/>
              <a:t>LSST Spectroscopic follow-up of ~25K SNe Ia (now starting, 2</a:t>
            </a:r>
            <a:r>
              <a:rPr lang="en-GB" baseline="30000" dirty="0"/>
              <a:t>nd</a:t>
            </a:r>
            <a:r>
              <a:rPr lang="en-GB" dirty="0"/>
              <a:t> half 2026)</a:t>
            </a:r>
          </a:p>
        </p:txBody>
      </p:sp>
    </p:spTree>
    <p:extLst>
      <p:ext uri="{BB962C8B-B14F-4D97-AF65-F5344CB8AC3E}">
        <p14:creationId xmlns:p14="http://schemas.microsoft.com/office/powerpoint/2010/main" val="416387825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>
                                            <p:txEl>
                                              <p:charRg st="357" end="35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>
                                            <p:txEl>
                                              <p:charRg st="357" end="35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>
                                            <p:txEl>
                                              <p:charRg st="357" end="35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>
                                            <p:txEl>
                                              <p:charRg st="357" end="35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>
                                            <p:txEl>
                                              <p:charRg st="357" end="35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>
                                            <p:txEl>
                                              <p:charRg st="357" end="35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12191695" cy="164592"/>
          </a:xfrm>
          <a:prstGeom prst="rect">
            <a:avLst/>
          </a:prstGeom>
          <a:solidFill>
            <a:srgbClr val="1170AA"/>
          </a:solidFill>
          <a:ln w="12700">
            <a:solidFill>
              <a:srgbClr val="1170AA">
                <a:alpha val="0"/>
              </a:srgbClr>
            </a:solidFill>
            <a:prstDash val="solid"/>
          </a:ln>
        </p:spPr>
        <p:txBody>
          <a:bodyPr/>
          <a:lstStyle/>
          <a:p>
            <a:endParaRPr lang="en-GB"/>
          </a:p>
        </p:txBody>
      </p:sp>
      <p:sp>
        <p:nvSpPr>
          <p:cNvPr id="3" name="Text 1"/>
          <p:cNvSpPr/>
          <p:nvPr/>
        </p:nvSpPr>
        <p:spPr>
          <a:xfrm>
            <a:off x="411480" y="310896"/>
            <a:ext cx="9966960" cy="42062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2500" b="1" dirty="0">
                <a:solidFill>
                  <a:srgbClr val="0B1F33"/>
                </a:solidFill>
                <a:latin typeface="Aptos Display" pitchFamily="34" charset="0"/>
                <a:ea typeface="Aptos Display" pitchFamily="34" charset="-122"/>
                <a:cs typeface="Aptos Display" pitchFamily="34" charset="-120"/>
              </a:rPr>
              <a:t>Near-Ch versus sub-Ch: what survives into the ejecta?</a:t>
            </a:r>
            <a:endParaRPr lang="en-US" sz="2500" dirty="0"/>
          </a:p>
        </p:txBody>
      </p:sp>
      <p:sp>
        <p:nvSpPr>
          <p:cNvPr id="4" name="Shape 2"/>
          <p:cNvSpPr/>
          <p:nvPr/>
        </p:nvSpPr>
        <p:spPr>
          <a:xfrm>
            <a:off x="411480" y="841248"/>
            <a:ext cx="11384280" cy="0"/>
          </a:xfrm>
          <a:prstGeom prst="line">
            <a:avLst/>
          </a:prstGeom>
          <a:noFill/>
          <a:ln w="13970">
            <a:solidFill>
              <a:srgbClr val="14A5D9"/>
            </a:solidFill>
            <a:prstDash val="solid"/>
          </a:ln>
        </p:spPr>
        <p:txBody>
          <a:bodyPr/>
          <a:lstStyle/>
          <a:p>
            <a:endParaRPr lang="en-GB"/>
          </a:p>
        </p:txBody>
      </p:sp>
      <p:sp>
        <p:nvSpPr>
          <p:cNvPr id="5" name="Text 3"/>
          <p:cNvSpPr/>
          <p:nvPr/>
        </p:nvSpPr>
        <p:spPr>
          <a:xfrm>
            <a:off x="777240" y="1078992"/>
            <a:ext cx="4937760" cy="32918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2100" b="1" dirty="0">
                <a:solidFill>
                  <a:srgbClr val="0B1F33"/>
                </a:solidFill>
              </a:rPr>
              <a:t>Near-Chandrasekhar progenitors</a:t>
            </a:r>
            <a:endParaRPr lang="en-US" sz="2100" dirty="0"/>
          </a:p>
        </p:txBody>
      </p:sp>
      <p:sp>
        <p:nvSpPr>
          <p:cNvPr id="6" name="Text 4"/>
          <p:cNvSpPr/>
          <p:nvPr/>
        </p:nvSpPr>
        <p:spPr>
          <a:xfrm>
            <a:off x="6446520" y="1078992"/>
            <a:ext cx="4937760" cy="32918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2100" b="1" dirty="0">
                <a:solidFill>
                  <a:srgbClr val="0B1F33"/>
                </a:solidFill>
              </a:rPr>
              <a:t>Sub-Chandrasekhar progenitors</a:t>
            </a:r>
            <a:endParaRPr lang="en-US" sz="2100" dirty="0"/>
          </a:p>
        </p:txBody>
      </p:sp>
      <p:sp>
        <p:nvSpPr>
          <p:cNvPr id="7" name="Text 5"/>
          <p:cNvSpPr/>
          <p:nvPr/>
        </p:nvSpPr>
        <p:spPr>
          <a:xfrm>
            <a:off x="960120" y="1719072"/>
            <a:ext cx="36576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2500" b="1" dirty="0">
                <a:solidFill>
                  <a:srgbClr val="1FA55B"/>
                </a:solidFill>
              </a:rPr>
              <a:t>✓</a:t>
            </a:r>
            <a:endParaRPr lang="en-US" sz="2500" dirty="0"/>
          </a:p>
        </p:txBody>
      </p:sp>
      <p:sp>
        <p:nvSpPr>
          <p:cNvPr id="8" name="Text 6"/>
          <p:cNvSpPr/>
          <p:nvPr/>
        </p:nvSpPr>
        <p:spPr>
          <a:xfrm>
            <a:off x="1508760" y="1746504"/>
            <a:ext cx="3200400" cy="25603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700" b="1" dirty="0">
                <a:solidFill>
                  <a:srgbClr val="111111"/>
                </a:solidFill>
              </a:rPr>
              <a:t>H-accretors</a:t>
            </a:r>
            <a:endParaRPr lang="en-US" sz="1700" dirty="0"/>
          </a:p>
        </p:txBody>
      </p:sp>
      <p:sp>
        <p:nvSpPr>
          <p:cNvPr id="9" name="Text 7"/>
          <p:cNvSpPr/>
          <p:nvPr/>
        </p:nvSpPr>
        <p:spPr>
          <a:xfrm>
            <a:off x="1508760" y="2048256"/>
            <a:ext cx="3566160" cy="20116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050" dirty="0">
                <a:solidFill>
                  <a:srgbClr val="5B6470"/>
                </a:solidFill>
              </a:rPr>
              <a:t>Battino et al. 2020</a:t>
            </a:r>
            <a:endParaRPr lang="en-US" sz="1050" dirty="0"/>
          </a:p>
        </p:txBody>
      </p:sp>
      <p:sp>
        <p:nvSpPr>
          <p:cNvPr id="10" name="Text 8"/>
          <p:cNvSpPr/>
          <p:nvPr/>
        </p:nvSpPr>
        <p:spPr>
          <a:xfrm>
            <a:off x="960120" y="2615184"/>
            <a:ext cx="36576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2500" b="1" dirty="0">
                <a:solidFill>
                  <a:srgbClr val="1FA55B"/>
                </a:solidFill>
              </a:rPr>
              <a:t>✓</a:t>
            </a:r>
            <a:endParaRPr lang="en-US" sz="2500" dirty="0"/>
          </a:p>
        </p:txBody>
      </p:sp>
      <p:sp>
        <p:nvSpPr>
          <p:cNvPr id="11" name="Text 9"/>
          <p:cNvSpPr/>
          <p:nvPr/>
        </p:nvSpPr>
        <p:spPr>
          <a:xfrm>
            <a:off x="1508760" y="2642616"/>
            <a:ext cx="3200400" cy="25603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700" b="1" dirty="0">
                <a:solidFill>
                  <a:srgbClr val="111111"/>
                </a:solidFill>
              </a:rPr>
              <a:t>slow CO WD mergers</a:t>
            </a:r>
            <a:endParaRPr lang="en-US" sz="1700" dirty="0"/>
          </a:p>
        </p:txBody>
      </p:sp>
      <p:sp>
        <p:nvSpPr>
          <p:cNvPr id="12" name="Text 10"/>
          <p:cNvSpPr/>
          <p:nvPr/>
        </p:nvSpPr>
        <p:spPr>
          <a:xfrm>
            <a:off x="1508760" y="2944368"/>
            <a:ext cx="3566160" cy="20116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050" dirty="0">
                <a:solidFill>
                  <a:srgbClr val="5B6470"/>
                </a:solidFill>
              </a:rPr>
              <a:t>Battino et al. 2025</a:t>
            </a:r>
            <a:endParaRPr lang="en-US" sz="1050" dirty="0"/>
          </a:p>
        </p:txBody>
      </p:sp>
      <p:sp>
        <p:nvSpPr>
          <p:cNvPr id="13" name="Text 11"/>
          <p:cNvSpPr/>
          <p:nvPr/>
        </p:nvSpPr>
        <p:spPr>
          <a:xfrm>
            <a:off x="960120" y="3511296"/>
            <a:ext cx="36576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2500" b="1" dirty="0">
                <a:solidFill>
                  <a:srgbClr val="1FA55B"/>
                </a:solidFill>
              </a:rPr>
              <a:t>✓</a:t>
            </a:r>
            <a:endParaRPr lang="en-US" sz="2500" dirty="0"/>
          </a:p>
        </p:txBody>
      </p:sp>
      <p:sp>
        <p:nvSpPr>
          <p:cNvPr id="14" name="Text 12"/>
          <p:cNvSpPr/>
          <p:nvPr/>
        </p:nvSpPr>
        <p:spPr>
          <a:xfrm>
            <a:off x="1508760" y="3538728"/>
            <a:ext cx="3200400" cy="25603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700" b="1" dirty="0">
                <a:solidFill>
                  <a:srgbClr val="111111"/>
                </a:solidFill>
              </a:rPr>
              <a:t>rapid He-accretors</a:t>
            </a:r>
            <a:endParaRPr lang="en-US" sz="1700" dirty="0"/>
          </a:p>
        </p:txBody>
      </p:sp>
      <p:sp>
        <p:nvSpPr>
          <p:cNvPr id="15" name="Text 13"/>
          <p:cNvSpPr/>
          <p:nvPr/>
        </p:nvSpPr>
        <p:spPr>
          <a:xfrm>
            <a:off x="1508760" y="3840480"/>
            <a:ext cx="3566160" cy="20116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050" dirty="0">
                <a:solidFill>
                  <a:srgbClr val="5B6470"/>
                </a:solidFill>
              </a:rPr>
              <a:t>new preliminary results</a:t>
            </a:r>
            <a:endParaRPr lang="en-US" sz="1050" dirty="0"/>
          </a:p>
        </p:txBody>
      </p:sp>
      <p:sp>
        <p:nvSpPr>
          <p:cNvPr id="16" name="Text 14"/>
          <p:cNvSpPr/>
          <p:nvPr/>
        </p:nvSpPr>
        <p:spPr>
          <a:xfrm>
            <a:off x="6629400" y="1719072"/>
            <a:ext cx="36576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2400" b="1" dirty="0">
                <a:solidFill>
                  <a:srgbClr val="C92A2A"/>
                </a:solidFill>
              </a:rPr>
              <a:t>✕</a:t>
            </a:r>
            <a:endParaRPr lang="en-US" sz="2400" dirty="0"/>
          </a:p>
        </p:txBody>
      </p:sp>
      <p:sp>
        <p:nvSpPr>
          <p:cNvPr id="17" name="Text 15"/>
          <p:cNvSpPr/>
          <p:nvPr/>
        </p:nvSpPr>
        <p:spPr>
          <a:xfrm>
            <a:off x="7178040" y="1746504"/>
            <a:ext cx="3200400" cy="25603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700" b="1" dirty="0">
                <a:solidFill>
                  <a:srgbClr val="111111"/>
                </a:solidFill>
              </a:rPr>
              <a:t>violent CO WD mergers</a:t>
            </a:r>
            <a:endParaRPr lang="en-US" sz="1700" dirty="0"/>
          </a:p>
        </p:txBody>
      </p:sp>
      <p:sp>
        <p:nvSpPr>
          <p:cNvPr id="18" name="Text 16"/>
          <p:cNvSpPr/>
          <p:nvPr/>
        </p:nvSpPr>
        <p:spPr>
          <a:xfrm>
            <a:off x="7178040" y="2048256"/>
            <a:ext cx="3566160" cy="20116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050" dirty="0">
                <a:solidFill>
                  <a:srgbClr val="5B6470"/>
                </a:solidFill>
              </a:rPr>
              <a:t>timescale of minutes</a:t>
            </a:r>
            <a:endParaRPr lang="en-US" sz="1050" dirty="0"/>
          </a:p>
        </p:txBody>
      </p:sp>
      <p:sp>
        <p:nvSpPr>
          <p:cNvPr id="19" name="Text 17"/>
          <p:cNvSpPr/>
          <p:nvPr/>
        </p:nvSpPr>
        <p:spPr>
          <a:xfrm>
            <a:off x="6629400" y="2706624"/>
            <a:ext cx="36576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2400" b="1" dirty="0">
                <a:solidFill>
                  <a:srgbClr val="C92A2A"/>
                </a:solidFill>
              </a:rPr>
              <a:t>✕</a:t>
            </a:r>
            <a:endParaRPr lang="en-US" sz="2400" dirty="0"/>
          </a:p>
        </p:txBody>
      </p:sp>
      <p:sp>
        <p:nvSpPr>
          <p:cNvPr id="20" name="Text 18"/>
          <p:cNvSpPr/>
          <p:nvPr/>
        </p:nvSpPr>
        <p:spPr>
          <a:xfrm>
            <a:off x="7178040" y="2734056"/>
            <a:ext cx="3200400" cy="25603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700" b="1" dirty="0">
                <a:solidFill>
                  <a:srgbClr val="111111"/>
                </a:solidFill>
              </a:rPr>
              <a:t>slow He-accretors</a:t>
            </a:r>
            <a:endParaRPr lang="en-US" sz="1700" dirty="0"/>
          </a:p>
        </p:txBody>
      </p:sp>
      <p:sp>
        <p:nvSpPr>
          <p:cNvPr id="21" name="Text 19"/>
          <p:cNvSpPr/>
          <p:nvPr/>
        </p:nvSpPr>
        <p:spPr>
          <a:xfrm>
            <a:off x="7178040" y="3035808"/>
            <a:ext cx="3566160" cy="20116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050" dirty="0">
                <a:solidFill>
                  <a:srgbClr val="5B6470"/>
                </a:solidFill>
              </a:rPr>
              <a:t>thin enriched layer only</a:t>
            </a:r>
            <a:endParaRPr lang="en-US" sz="1050" dirty="0"/>
          </a:p>
        </p:txBody>
      </p:sp>
      <p:sp>
        <p:nvSpPr>
          <p:cNvPr id="22" name="Shape 20"/>
          <p:cNvSpPr/>
          <p:nvPr/>
        </p:nvSpPr>
        <p:spPr>
          <a:xfrm>
            <a:off x="6089904" y="1024128"/>
            <a:ext cx="0" cy="2971800"/>
          </a:xfrm>
          <a:prstGeom prst="line">
            <a:avLst/>
          </a:prstGeom>
          <a:noFill/>
          <a:ln w="15240">
            <a:solidFill>
              <a:srgbClr val="14A5D9"/>
            </a:solidFill>
            <a:prstDash val="solid"/>
          </a:ln>
        </p:spPr>
        <p:txBody>
          <a:bodyPr/>
          <a:lstStyle/>
          <a:p>
            <a:endParaRPr lang="en-GB"/>
          </a:p>
        </p:txBody>
      </p:sp>
      <p:sp>
        <p:nvSpPr>
          <p:cNvPr id="23" name="Shape 21"/>
          <p:cNvSpPr/>
          <p:nvPr/>
        </p:nvSpPr>
        <p:spPr>
          <a:xfrm>
            <a:off x="777240" y="4343400"/>
            <a:ext cx="10744200" cy="0"/>
          </a:xfrm>
          <a:prstGeom prst="line">
            <a:avLst/>
          </a:prstGeom>
          <a:noFill/>
          <a:ln w="15240">
            <a:solidFill>
              <a:srgbClr val="14A5D9"/>
            </a:solidFill>
            <a:prstDash val="solid"/>
          </a:ln>
        </p:spPr>
        <p:txBody>
          <a:bodyPr/>
          <a:lstStyle/>
          <a:p>
            <a:endParaRPr lang="en-GB"/>
          </a:p>
        </p:txBody>
      </p:sp>
      <p:sp>
        <p:nvSpPr>
          <p:cNvPr id="24" name="Text 22"/>
          <p:cNvSpPr/>
          <p:nvPr/>
        </p:nvSpPr>
        <p:spPr>
          <a:xfrm>
            <a:off x="777240" y="4663440"/>
            <a:ext cx="2286000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200" b="1" dirty="0">
                <a:solidFill>
                  <a:srgbClr val="5B6470"/>
                </a:solidFill>
              </a:rPr>
              <a:t>Main message</a:t>
            </a:r>
            <a:endParaRPr lang="en-US" sz="1200" dirty="0"/>
          </a:p>
        </p:txBody>
      </p:sp>
      <p:sp>
        <p:nvSpPr>
          <p:cNvPr id="25" name="Text 23"/>
          <p:cNvSpPr/>
          <p:nvPr/>
        </p:nvSpPr>
        <p:spPr>
          <a:xfrm>
            <a:off x="777240" y="5001768"/>
            <a:ext cx="10698480" cy="502920"/>
          </a:xfrm>
          <a:prstGeom prst="rect">
            <a:avLst/>
          </a:prstGeom>
          <a:noFill/>
          <a:ln/>
        </p:spPr>
        <p:txBody>
          <a:bodyPr wrap="square" lIns="127" tIns="127" rIns="127" bIns="127" rtlCol="0" anchor="ctr">
            <a:normAutofit fontScale="92500"/>
          </a:bodyPr>
          <a:lstStyle/>
          <a:p>
            <a:pPr marL="0" indent="0" algn="ctr">
              <a:buNone/>
            </a:pPr>
            <a:r>
              <a:rPr lang="en-US" sz="2800" b="1" dirty="0">
                <a:solidFill>
                  <a:srgbClr val="1170AA"/>
                </a:solidFill>
              </a:rPr>
              <a:t>Significant trans-Fe ejecta point to a near-Chandrasekhar progenitor.</a:t>
            </a:r>
            <a:endParaRPr lang="en-US" sz="2800" dirty="0"/>
          </a:p>
        </p:txBody>
      </p:sp>
      <p:sp>
        <p:nvSpPr>
          <p:cNvPr id="26" name="Text 24"/>
          <p:cNvSpPr/>
          <p:nvPr/>
        </p:nvSpPr>
        <p:spPr>
          <a:xfrm>
            <a:off x="777240" y="5715000"/>
            <a:ext cx="1069848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600" dirty="0">
                <a:solidFill>
                  <a:srgbClr val="5B6470"/>
                </a:solidFill>
              </a:rPr>
              <a:t>Non-detections require care; detections are the clean observational opportunity.</a:t>
            </a:r>
            <a:endParaRPr lang="en-US" sz="1600" dirty="0"/>
          </a:p>
        </p:txBody>
      </p:sp>
      <p:sp>
        <p:nvSpPr>
          <p:cNvPr id="27" name="Text 25"/>
          <p:cNvSpPr/>
          <p:nvPr/>
        </p:nvSpPr>
        <p:spPr>
          <a:xfrm>
            <a:off x="411480" y="6556248"/>
            <a:ext cx="9875520" cy="1828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750" dirty="0">
                <a:solidFill>
                  <a:srgbClr val="5B6470"/>
                </a:solidFill>
              </a:rPr>
              <a:t>Near-Ch: H-accretors, slow CO mergers, rapid He-accretors. Sub-Ch: violent CO mergers, slow He-accretors.</a:t>
            </a:r>
            <a:endParaRPr lang="en-US" sz="750" dirty="0"/>
          </a:p>
        </p:txBody>
      </p:sp>
      <p:sp>
        <p:nvSpPr>
          <p:cNvPr id="28" name="Text 26"/>
          <p:cNvSpPr/>
          <p:nvPr/>
        </p:nvSpPr>
        <p:spPr>
          <a:xfrm>
            <a:off x="11475720" y="6510528"/>
            <a:ext cx="320040" cy="20116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r">
              <a:buNone/>
            </a:pPr>
            <a:r>
              <a:rPr lang="en-US" sz="900" dirty="0">
                <a:solidFill>
                  <a:srgbClr val="5B6470"/>
                </a:solidFill>
              </a:rPr>
              <a:t>9</a:t>
            </a:r>
            <a:endParaRPr lang="en-US" sz="900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12191695" cy="164592"/>
          </a:xfrm>
          <a:prstGeom prst="rect">
            <a:avLst/>
          </a:prstGeom>
          <a:solidFill>
            <a:srgbClr val="1170AA"/>
          </a:solidFill>
          <a:ln w="12700">
            <a:solidFill>
              <a:srgbClr val="1170AA">
                <a:alpha val="0"/>
              </a:srgbClr>
            </a:solidFill>
            <a:prstDash val="solid"/>
          </a:ln>
        </p:spPr>
        <p:txBody>
          <a:bodyPr/>
          <a:lstStyle/>
          <a:p>
            <a:endParaRPr lang="en-GB"/>
          </a:p>
        </p:txBody>
      </p:sp>
      <p:sp>
        <p:nvSpPr>
          <p:cNvPr id="3" name="Text 1"/>
          <p:cNvSpPr/>
          <p:nvPr/>
        </p:nvSpPr>
        <p:spPr>
          <a:xfrm>
            <a:off x="411480" y="310896"/>
            <a:ext cx="9966960" cy="42062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2500" b="1" dirty="0">
                <a:solidFill>
                  <a:srgbClr val="0B1F33"/>
                </a:solidFill>
                <a:latin typeface="Aptos Display" pitchFamily="34" charset="0"/>
                <a:ea typeface="Aptos Display" pitchFamily="34" charset="-122"/>
                <a:cs typeface="Aptos Display" pitchFamily="34" charset="-120"/>
              </a:rPr>
              <a:t>Can we see this?</a:t>
            </a:r>
            <a:endParaRPr lang="en-US" sz="2500" dirty="0"/>
          </a:p>
        </p:txBody>
      </p:sp>
      <p:sp>
        <p:nvSpPr>
          <p:cNvPr id="4" name="Shape 2"/>
          <p:cNvSpPr/>
          <p:nvPr/>
        </p:nvSpPr>
        <p:spPr>
          <a:xfrm>
            <a:off x="411480" y="841248"/>
            <a:ext cx="11384280" cy="0"/>
          </a:xfrm>
          <a:prstGeom prst="line">
            <a:avLst/>
          </a:prstGeom>
          <a:noFill/>
          <a:ln w="13970">
            <a:solidFill>
              <a:srgbClr val="14A5D9"/>
            </a:solidFill>
            <a:prstDash val="solid"/>
          </a:ln>
        </p:spPr>
        <p:txBody>
          <a:bodyPr/>
          <a:lstStyle/>
          <a:p>
            <a:endParaRPr lang="en-GB"/>
          </a:p>
        </p:txBody>
      </p:sp>
      <p:pic>
        <p:nvPicPr>
          <p:cNvPr id="5" name="Image 0" descr="/mnt/data/deck_assets/pipeline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212669" y="987552"/>
            <a:ext cx="9736183" cy="1965960"/>
          </a:xfrm>
          <a:prstGeom prst="rect">
            <a:avLst/>
          </a:prstGeom>
        </p:spPr>
      </p:pic>
      <p:sp>
        <p:nvSpPr>
          <p:cNvPr id="6" name="Text 3"/>
          <p:cNvSpPr/>
          <p:nvPr/>
        </p:nvSpPr>
        <p:spPr>
          <a:xfrm>
            <a:off x="731520" y="3474720"/>
            <a:ext cx="10789920" cy="658368"/>
          </a:xfrm>
          <a:prstGeom prst="rect">
            <a:avLst/>
          </a:prstGeom>
          <a:noFill/>
          <a:ln/>
        </p:spPr>
        <p:txBody>
          <a:bodyPr wrap="square" lIns="254" tIns="254" rIns="254" bIns="254" rtlCol="0" anchor="ctr">
            <a:normAutofit fontScale="92500" lnSpcReduction="20000"/>
          </a:bodyPr>
          <a:lstStyle/>
          <a:p>
            <a:pPr marL="0" indent="0" algn="ctr">
              <a:buNone/>
            </a:pPr>
            <a:r>
              <a:rPr lang="en-US" sz="2700" b="1" dirty="0">
                <a:solidFill>
                  <a:srgbClr val="C92A2A"/>
                </a:solidFill>
              </a:rPr>
              <a:t>If trans-Fe lines are detectable, they provide a new spectroscopic “smoking gun” of a near-Chandrasekhar explosion.</a:t>
            </a:r>
            <a:endParaRPr lang="en-US" sz="2700" dirty="0"/>
          </a:p>
        </p:txBody>
      </p:sp>
      <p:sp>
        <p:nvSpPr>
          <p:cNvPr id="7" name="Text 4"/>
          <p:cNvSpPr/>
          <p:nvPr/>
        </p:nvSpPr>
        <p:spPr>
          <a:xfrm>
            <a:off x="914400" y="4617720"/>
            <a:ext cx="3017520" cy="25603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500" b="1" dirty="0">
                <a:solidFill>
                  <a:srgbClr val="0B1F33"/>
                </a:solidFill>
              </a:rPr>
              <a:t>What is needed next?</a:t>
            </a:r>
            <a:endParaRPr lang="en-US" sz="1500" dirty="0"/>
          </a:p>
        </p:txBody>
      </p:sp>
      <p:sp>
        <p:nvSpPr>
          <p:cNvPr id="8" name="Text 5"/>
          <p:cNvSpPr/>
          <p:nvPr/>
        </p:nvSpPr>
        <p:spPr>
          <a:xfrm>
            <a:off x="960120" y="4965192"/>
            <a:ext cx="10241280" cy="960120"/>
          </a:xfrm>
          <a:prstGeom prst="rect">
            <a:avLst/>
          </a:prstGeom>
          <a:noFill/>
          <a:ln/>
        </p:spPr>
        <p:txBody>
          <a:bodyPr wrap="square" lIns="635" tIns="635" rIns="635" bIns="635" rtlCol="0" anchor="ctr">
            <a:normAutofit/>
          </a:bodyPr>
          <a:lstStyle/>
          <a:p>
            <a:pPr marL="165100" indent="-165100">
              <a:buSzPct val="100000"/>
              <a:buChar char="•"/>
            </a:pPr>
            <a:r>
              <a:rPr lang="en-US" sz="1650" dirty="0">
                <a:solidFill>
                  <a:srgbClr val="111111"/>
                </a:solidFill>
              </a:rPr>
              <a:t>synthetic spectra from high-resolution SNIa models with trans-Fe-rich outer layers</a:t>
            </a:r>
            <a:endParaRPr lang="en-US" sz="1650" dirty="0"/>
          </a:p>
          <a:p>
            <a:pPr marL="165100" indent="-165100">
              <a:buSzPct val="100000"/>
              <a:buChar char="•"/>
            </a:pPr>
            <a:r>
              <a:rPr lang="en-US" sz="1650" dirty="0">
                <a:solidFill>
                  <a:srgbClr val="111111"/>
                </a:solidFill>
              </a:rPr>
              <a:t>line identification and time-dependent radiative-transfer tests</a:t>
            </a:r>
            <a:endParaRPr lang="en-US" sz="1650" dirty="0"/>
          </a:p>
          <a:p>
            <a:pPr marL="165100" indent="-165100">
              <a:buSzPct val="100000"/>
              <a:buChar char="•"/>
            </a:pPr>
            <a:r>
              <a:rPr lang="en-US" sz="1650" dirty="0">
                <a:solidFill>
                  <a:srgbClr val="111111"/>
                </a:solidFill>
              </a:rPr>
              <a:t>comparison with the large datasets expected from LSST and 4MOST-TiDES</a:t>
            </a:r>
            <a:endParaRPr lang="en-US" sz="1650" dirty="0"/>
          </a:p>
        </p:txBody>
      </p:sp>
      <p:sp>
        <p:nvSpPr>
          <p:cNvPr id="9" name="Text 6"/>
          <p:cNvSpPr/>
          <p:nvPr/>
        </p:nvSpPr>
        <p:spPr>
          <a:xfrm>
            <a:off x="914400" y="6172200"/>
            <a:ext cx="1033272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600" b="1" dirty="0">
                <a:solidFill>
                  <a:srgbClr val="1170AA"/>
                </a:solidFill>
              </a:rPr>
              <a:t>Poster/paper take-home: heavy elements can become progenitor diagnostics.</a:t>
            </a:r>
            <a:endParaRPr lang="en-US" sz="1600" dirty="0"/>
          </a:p>
        </p:txBody>
      </p:sp>
      <p:sp>
        <p:nvSpPr>
          <p:cNvPr id="10" name="Text 7"/>
          <p:cNvSpPr/>
          <p:nvPr/>
        </p:nvSpPr>
        <p:spPr>
          <a:xfrm>
            <a:off x="411480" y="6556248"/>
            <a:ext cx="9875520" cy="1828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750" dirty="0">
                <a:solidFill>
                  <a:srgbClr val="5B6470"/>
                </a:solidFill>
              </a:rPr>
              <a:t>Observational path: progenitor model → hydrodynamics → post-processing → radiative transfer → survey comparison.</a:t>
            </a:r>
            <a:endParaRPr lang="en-US" sz="750" dirty="0"/>
          </a:p>
        </p:txBody>
      </p:sp>
      <p:sp>
        <p:nvSpPr>
          <p:cNvPr id="11" name="Text 8"/>
          <p:cNvSpPr/>
          <p:nvPr/>
        </p:nvSpPr>
        <p:spPr>
          <a:xfrm>
            <a:off x="11475720" y="6510528"/>
            <a:ext cx="320040" cy="20116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r">
              <a:buNone/>
            </a:pPr>
            <a:r>
              <a:rPr lang="en-US" sz="900" dirty="0">
                <a:solidFill>
                  <a:srgbClr val="5B6470"/>
                </a:solidFill>
              </a:rPr>
              <a:t>10</a:t>
            </a:r>
            <a:endParaRPr lang="en-US" sz="90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Aptos Display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738</TotalTime>
  <Words>1471</Words>
  <Application>Microsoft Office PowerPoint</Application>
  <PresentationFormat>Widescreen</PresentationFormat>
  <Paragraphs>201</Paragraphs>
  <Slides>11</Slides>
  <Notes>11</Notes>
  <HiddenSlides>0</HiddenSlides>
  <MMClips>0</MMClips>
  <ScaleCrop>false</ScaleCrop>
  <HeadingPairs>
    <vt:vector size="6" baseType="variant">
      <vt:variant>
        <vt:lpstr>Fonts Used</vt:lpstr>
      </vt:variant>
      <vt:variant>
        <vt:i4>5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11</vt:i4>
      </vt:variant>
    </vt:vector>
  </HeadingPairs>
  <TitlesOfParts>
    <vt:vector size="17" baseType="lpstr">
      <vt:lpstr>Aptos Display</vt:lpstr>
      <vt:lpstr>Arial</vt:lpstr>
      <vt:lpstr>Calibri</vt:lpstr>
      <vt:lpstr>Liberation Sans</vt:lpstr>
      <vt:lpstr>Wingdings</vt:lpstr>
      <vt:lpstr>Office Theme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Company>University of Naples Federico II / INAF Teramo / NuGrid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Heavy Elements as Clues to the Progenitors of Type Ia Supernovae: the Case of He-Accreting White Dwarfs</dc:title>
  <dc:subject>Heavy Elements as Clues to the Progenitors of Type Ia Supernovae</dc:subject>
  <dc:creator>Umberto Battino</dc:creator>
  <cp:lastModifiedBy>Umberto Battino</cp:lastModifiedBy>
  <cp:revision>13</cp:revision>
  <dcterms:created xsi:type="dcterms:W3CDTF">2026-09-06T16:46:21Z</dcterms:created>
  <dcterms:modified xsi:type="dcterms:W3CDTF">2026-09-09T08:56:36Z</dcterms:modified>
</cp:coreProperties>
</file>