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0"/>
  </p:notesMasterIdLst>
  <p:sldIdLst>
    <p:sldId id="256" r:id="rId5"/>
    <p:sldId id="257" r:id="rId6"/>
    <p:sldId id="4560" r:id="rId7"/>
    <p:sldId id="2142535128" r:id="rId8"/>
    <p:sldId id="4565" r:id="rId9"/>
    <p:sldId id="309" r:id="rId10"/>
    <p:sldId id="260" r:id="rId11"/>
    <p:sldId id="269" r:id="rId12"/>
    <p:sldId id="262" r:id="rId13"/>
    <p:sldId id="267" r:id="rId14"/>
    <p:sldId id="266" r:id="rId15"/>
    <p:sldId id="4599" r:id="rId16"/>
    <p:sldId id="2142535127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3" r:id="rId26"/>
    <p:sldId id="2142535130" r:id="rId27"/>
    <p:sldId id="2142535129" r:id="rId28"/>
    <p:sldId id="2142535133" r:id="rId29"/>
    <p:sldId id="2142535131" r:id="rId30"/>
    <p:sldId id="270" r:id="rId31"/>
    <p:sldId id="2142535132" r:id="rId32"/>
    <p:sldId id="286" r:id="rId33"/>
    <p:sldId id="284" r:id="rId34"/>
    <p:sldId id="295" r:id="rId35"/>
    <p:sldId id="296" r:id="rId36"/>
    <p:sldId id="298" r:id="rId37"/>
    <p:sldId id="305" r:id="rId38"/>
    <p:sldId id="307" r:id="rId39"/>
  </p:sldIdLst>
  <p:sldSz cx="12192000" cy="6858000"/>
  <p:notesSz cx="7010400" cy="9296400"/>
  <p:defaultTextStyle>
    <a:defPPr>
      <a:defRPr lang="en-US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47F31C-D05E-3DC1-FDA0-C8DFEDA15C74}" name="Barczys, Matthew" initials="BM" userId="S::mbarczys@ur.rochester.edu::974deced-8bf1-47eb-a12c-6b1385f39321" providerId="AD"/>
  <p188:author id="{B3992620-CDC6-E3E5-6660-ACDD67E7620F}" name="Krieger, Michael" initials="KM" userId="S::mkri_work@ur.rochester.edu::1c889a94-7d53-466e-82a8-791ee4dadee7" providerId="AD"/>
  <p188:author id="{AC38FC6B-EFFA-E451-8F6D-01D00E42EB68}" name="Hill, Elizabeth" initials="HE" userId="S::eh001i@ur.rochester.edu::043028a4-13ee-40a9-beae-5a5091b3ed74" providerId="AD"/>
  <p188:author id="{B6D4EA9D-C5E2-4425-029C-20272B2FBF41}" name="Zuegel, Jonathan" initials="ZJ" userId="S::jzuegel@ur.rochester.edu::30282d54-6521-4540-a421-a7af37067aca" providerId="AD"/>
  <p188:author id="{B94858B5-B071-9E2F-58DC-0ACC0DE58530}" name="Puth, Jason" initials="PJ" userId="S::jputh@ur.rochester.edu::9325464f-dfd8-4161-b4dc-db17c0f0484b" providerId="AD"/>
  <p188:author id="{E2AD50DC-7174-FC9B-4A06-F5E898B49D77}" name="Bromage, Jake" initials="BJ" userId="S::jbromage@ur.rochester.edu::5d174839-7404-46fd-a4fa-403a1efe5800" providerId="AD"/>
  <p188:author id="{B75067ED-C421-F780-C5A8-078E2B22A8E5}" name="Bertomen, Velynda" initials="BV" userId="S::vbertome@ur.rochester.edu::319d18e5-6953-4dd6-b1dc-f39943cc982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uegel, Jonathan" initials="ZJ" lastIdx="5" clrIdx="0">
    <p:extLst>
      <p:ext uri="{19B8F6BF-5375-455C-9EA6-DF929625EA0E}">
        <p15:presenceInfo xmlns:p15="http://schemas.microsoft.com/office/powerpoint/2012/main" userId="Zuegel, Jonat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FDFF"/>
    <a:srgbClr val="7CFFB7"/>
    <a:srgbClr val="1C4F9D"/>
    <a:srgbClr val="99FF33"/>
    <a:srgbClr val="FFE846"/>
    <a:srgbClr val="023992"/>
    <a:srgbClr val="72ECAB"/>
    <a:srgbClr val="AB7BFF"/>
    <a:srgbClr val="8F0EFF"/>
    <a:srgbClr val="FFE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6" autoAdjust="0"/>
    <p:restoredTop sz="93485" autoAdjust="0"/>
  </p:normalViewPr>
  <p:slideViewPr>
    <p:cSldViewPr>
      <p:cViewPr varScale="1">
        <p:scale>
          <a:sx n="110" d="100"/>
          <a:sy n="110" d="100"/>
        </p:scale>
        <p:origin x="1000" y="1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67358D-1D06-4A72-B5BD-C1698A6785CF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651812-5998-42FE-B593-FACF10D38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6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Hello…pleasure to be here….my first time in Romania..</a:t>
            </a:r>
            <a:r>
              <a:rPr lang="en-US" dirty="0" err="1"/>
              <a:t>thehome</a:t>
            </a:r>
            <a:r>
              <a:rPr lang="en-US" dirty="0"/>
              <a:t> of ELI-NP….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my talk today is about possibilities…using powerful lasers to carry out nuclear physics measurements…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possibilities with implications to the cosmological Li Problem…the </a:t>
            </a:r>
            <a:r>
              <a:rPr lang="en-US" dirty="0" err="1"/>
              <a:t>cno</a:t>
            </a:r>
            <a:r>
              <a:rPr lang="en-US" dirty="0"/>
              <a:t> abundances in old stars…and the origin of the neutrons that initiate the </a:t>
            </a:r>
            <a:r>
              <a:rPr lang="en-US" dirty="0" err="1"/>
              <a:t>i</a:t>
            </a:r>
            <a:r>
              <a:rPr lang="en-US" dirty="0"/>
              <a:t>-process.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Laser driven nuclear physics…</a:t>
            </a: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My talk today about </a:t>
            </a:r>
            <a:r>
              <a:rPr lang="en-US" dirty="0" err="1"/>
              <a:t>possiblilties</a:t>
            </a:r>
            <a:r>
              <a:rPr lang="en-US" dirty="0"/>
              <a:t>….specifically the role of tritium…in the cosmological lithium problem…the abundances of old stars…and new experimental capabilities…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Yesterday, we had a very nice description of BBN by Stefen </a:t>
            </a:r>
            <a:r>
              <a:rPr lang="en-US" dirty="0" err="1"/>
              <a:t>Turkat</a:t>
            </a:r>
            <a:r>
              <a:rPr lang="en-US" dirty="0"/>
              <a:t> and then by Eliana….</a:t>
            </a:r>
            <a:endParaRPr dirty="0"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12" name="Google Shape;31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5702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Threshold states…alpha clusters….</a:t>
            </a:r>
            <a:endParaRPr dirty="0"/>
          </a:p>
        </p:txBody>
      </p:sp>
      <p:sp>
        <p:nvSpPr>
          <p:cNvPr id="224" name="Google Shape;22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Li…there is 3 times Less Li7 than predicted? How can we answer that?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SBBN: Standard Big Bang Nucleosynthesis</a:t>
            </a:r>
            <a:endParaRPr/>
          </a:p>
        </p:txBody>
      </p:sp>
      <p:sp>
        <p:nvSpPr>
          <p:cNvPr id="193" name="Google Shape;19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7" name="Google Shape;23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93" name="Google Shape;29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91" name="Google Shape;39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415" name="Google Shape;415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Convective environments of core collapse supernovae</a:t>
            </a:r>
            <a:endParaRPr/>
          </a:p>
        </p:txBody>
      </p:sp>
      <p:sp>
        <p:nvSpPr>
          <p:cNvPr id="426" name="Google Shape;42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0E6F8-2A4A-3B01-7EA5-9059CB2F4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92852-184D-3853-55E1-ADDF32645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B2B63-9F04-F8F2-2EBF-31F367E204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D02E9-BBA3-ED38-9789-57B7C89DD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51812-5998-42FE-B593-FACF10D38E0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78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51812-5998-42FE-B593-FACF10D38E0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198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CB29B47-F6CA-774A-ABC6-F1CC6F49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0832"/>
            <a:ext cx="10972801" cy="329184"/>
          </a:xfrm>
        </p:spPr>
        <p:txBody>
          <a:bodyPr lIns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9A844-4FAA-1443-B052-BCAC4D9EAF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251836"/>
            <a:ext cx="2940327" cy="1012825"/>
          </a:xfrm>
        </p:spPr>
        <p:txBody>
          <a:bodyPr anchor="b" anchorCtr="0"/>
          <a:lstStyle>
            <a:lvl1pPr marL="0" indent="0">
              <a:spcBef>
                <a:spcPts val="100"/>
              </a:spcBef>
              <a:buNone/>
              <a:defRPr/>
            </a:lvl1pPr>
            <a:lvl2pPr marL="459202" indent="0">
              <a:buNone/>
              <a:defRPr/>
            </a:lvl2pPr>
            <a:lvl3pPr marL="918403" indent="0">
              <a:buNone/>
              <a:defRPr/>
            </a:lvl3pPr>
            <a:lvl4pPr marL="1369142" indent="0">
              <a:buNone/>
              <a:defRPr/>
            </a:lvl4pPr>
            <a:lvl5pPr marL="1828343" indent="0">
              <a:buNone/>
              <a:defRPr/>
            </a:lvl5pPr>
          </a:lstStyle>
          <a:p>
            <a:r>
              <a:rPr lang="en-US" sz="1600" b="1" dirty="0">
                <a:cs typeface="Arial" charset="0"/>
              </a:rPr>
              <a:t>Speaker Name(s) &amp; Affiliation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77FF418-EEDF-834C-A09A-A4E5F2A6DE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40317" y="5251836"/>
            <a:ext cx="3042083" cy="1012825"/>
          </a:xfrm>
        </p:spPr>
        <p:txBody>
          <a:bodyPr anchor="b" anchorCtr="0"/>
          <a:lstStyle>
            <a:lvl1pPr marL="0" indent="0" algn="r">
              <a:spcBef>
                <a:spcPts val="100"/>
              </a:spcBef>
              <a:buNone/>
              <a:defRPr/>
            </a:lvl1pPr>
            <a:lvl2pPr marL="459202" indent="0">
              <a:buNone/>
              <a:defRPr/>
            </a:lvl2pPr>
            <a:lvl3pPr marL="918403" indent="0">
              <a:buNone/>
              <a:defRPr/>
            </a:lvl3pPr>
            <a:lvl4pPr marL="1369142" indent="0">
              <a:buNone/>
              <a:defRPr/>
            </a:lvl4pPr>
            <a:lvl5pPr marL="1828343" indent="0">
              <a:buNone/>
              <a:defRPr/>
            </a:lvl5pPr>
          </a:lstStyle>
          <a:p>
            <a:pPr algn="r"/>
            <a:r>
              <a:rPr lang="en-US" sz="1600" b="1" dirty="0">
                <a:cs typeface="Arial" charset="0"/>
              </a:rPr>
              <a:t>Conference Name &amp; 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288E8-2521-404C-921C-465A91587555}"/>
              </a:ext>
            </a:extLst>
          </p:cNvPr>
          <p:cNvSpPr txBox="1"/>
          <p:nvPr userDrawn="1"/>
        </p:nvSpPr>
        <p:spPr>
          <a:xfrm>
            <a:off x="3620947" y="5495220"/>
            <a:ext cx="4848350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dirty="0">
                <a:solidFill>
                  <a:srgbClr val="000000"/>
                </a:solidFill>
                <a:effectLst/>
                <a:ea typeface="+mn-lt"/>
                <a:cs typeface="+mn-lt"/>
              </a:rPr>
              <a:t>This material is based upon work supported by the U.S. National Science Foundation (NSF) under 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Award </a:t>
            </a:r>
            <a:r>
              <a:rPr lang="en-US" sz="1100" b="0" i="0" dirty="0">
                <a:solidFill>
                  <a:srgbClr val="000000"/>
                </a:solidFill>
                <a:effectLst/>
                <a:ea typeface="+mn-lt"/>
                <a:cs typeface="+mn-lt"/>
              </a:rPr>
              <a:t>No. 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2329970. Any opinions, findings and conclusions or recommendations expressed in this material are those of the author</a:t>
            </a:r>
            <a:r>
              <a:rPr lang="en-US" sz="1100" b="0" i="0" dirty="0">
                <a:solidFill>
                  <a:srgbClr val="000000"/>
                </a:solidFill>
                <a:effectLst/>
                <a:ea typeface="+mn-lt"/>
                <a:cs typeface="+mn-lt"/>
              </a:rPr>
              <a:t>(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s) and do not necessarily reflect the views of the NSF.</a:t>
            </a:r>
            <a:endParaRPr lang="en-US" sz="1100" dirty="0"/>
          </a:p>
        </p:txBody>
      </p:sp>
      <p:pic>
        <p:nvPicPr>
          <p:cNvPr id="20" name="Picture 19" descr="A blue and black logo&#10;&#10;AI-generated content may be incorrect.">
            <a:extLst>
              <a:ext uri="{FF2B5EF4-FFF2-40B4-BE49-F238E27FC236}">
                <a16:creationId xmlns:a16="http://schemas.microsoft.com/office/drawing/2014/main" id="{97A14305-96AC-452D-A8D1-3A2135210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199" y="1358018"/>
            <a:ext cx="6339602" cy="2205653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BA8A5D0-F6DC-4B28-8CB5-56FC3F4E5FA3}"/>
              </a:ext>
            </a:extLst>
          </p:cNvPr>
          <p:cNvGrpSpPr/>
          <p:nvPr userDrawn="1"/>
        </p:nvGrpSpPr>
        <p:grpSpPr>
          <a:xfrm>
            <a:off x="263371" y="3679432"/>
            <a:ext cx="11586530" cy="1213796"/>
            <a:chOff x="263371" y="3679432"/>
            <a:chExt cx="11586530" cy="121379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72925DB-B874-43CE-88CB-4C77CDB92B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6283" y="3679432"/>
              <a:ext cx="2057400" cy="51364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6FC6DAB-6ADC-4E8B-82E1-ADC7C5D6A1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8220" y="4461034"/>
              <a:ext cx="2514600" cy="38890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E64E03E-04EC-4D81-959C-DE46920ED69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1019" t="6949"/>
            <a:stretch/>
          </p:blipFill>
          <p:spPr>
            <a:xfrm>
              <a:off x="9088245" y="3679432"/>
              <a:ext cx="2286000" cy="37602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A1DD976-4614-46AF-B2B7-28C6BC5B2E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688" y="3679432"/>
              <a:ext cx="2187075" cy="4572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D58BBAE-AA60-42DF-B683-4F2DD9327D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371" y="4417740"/>
              <a:ext cx="2502568" cy="475488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57F0325-0BA8-491B-8A23-2ED439E5668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37" t="18736" r="10639" b="19516"/>
            <a:stretch/>
          </p:blipFill>
          <p:spPr>
            <a:xfrm>
              <a:off x="9335301" y="4441555"/>
              <a:ext cx="2514600" cy="427859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1C5B0A1-5888-4F34-A753-4E4252C940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055" y="3679432"/>
              <a:ext cx="1938179" cy="457200"/>
            </a:xfrm>
            <a:prstGeom prst="rect">
              <a:avLst/>
            </a:prstGeom>
          </p:spPr>
        </p:pic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64285-AB0D-41AD-A32C-1D1DD02CF16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LLE Doc #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7D388C-5A4F-3D17-666D-94774C00EE2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919464" y="4502342"/>
            <a:ext cx="2940327" cy="30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95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N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CB29B47-F6CA-774A-ABC6-F1CC6F49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0832"/>
            <a:ext cx="10972801" cy="329184"/>
          </a:xfrm>
        </p:spPr>
        <p:txBody>
          <a:bodyPr lIns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9A844-4FAA-1443-B052-BCAC4D9EAF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251836"/>
            <a:ext cx="2940327" cy="1012825"/>
          </a:xfrm>
        </p:spPr>
        <p:txBody>
          <a:bodyPr anchor="b" anchorCtr="0"/>
          <a:lstStyle>
            <a:lvl1pPr marL="0" indent="0">
              <a:spcBef>
                <a:spcPts val="100"/>
              </a:spcBef>
              <a:buNone/>
              <a:defRPr/>
            </a:lvl1pPr>
            <a:lvl2pPr marL="459202" indent="0">
              <a:buNone/>
              <a:defRPr/>
            </a:lvl2pPr>
            <a:lvl3pPr marL="918403" indent="0">
              <a:buNone/>
              <a:defRPr/>
            </a:lvl3pPr>
            <a:lvl4pPr marL="1369142" indent="0">
              <a:buNone/>
              <a:defRPr/>
            </a:lvl4pPr>
            <a:lvl5pPr marL="1828343" indent="0">
              <a:buNone/>
              <a:defRPr/>
            </a:lvl5pPr>
          </a:lstStyle>
          <a:p>
            <a:pPr marL="0" marR="0" lvl="0" indent="0" algn="l" defTabSz="609448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en-US" sz="1600" b="1" dirty="0">
                <a:cs typeface="Arial" charset="0"/>
              </a:rPr>
              <a:t>Speaker Name(s) &amp; Affiliation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77FF418-EEDF-834C-A09A-A4E5F2A6DE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40317" y="5251836"/>
            <a:ext cx="3042083" cy="1012825"/>
          </a:xfrm>
        </p:spPr>
        <p:txBody>
          <a:bodyPr anchor="b" anchorCtr="0"/>
          <a:lstStyle>
            <a:lvl1pPr marL="0" indent="0" algn="r">
              <a:spcBef>
                <a:spcPts val="100"/>
              </a:spcBef>
              <a:buNone/>
              <a:defRPr/>
            </a:lvl1pPr>
            <a:lvl2pPr marL="459202" indent="0">
              <a:buNone/>
              <a:defRPr/>
            </a:lvl2pPr>
            <a:lvl3pPr marL="918403" indent="0">
              <a:buNone/>
              <a:defRPr/>
            </a:lvl3pPr>
            <a:lvl4pPr marL="1369142" indent="0">
              <a:buNone/>
              <a:defRPr/>
            </a:lvl4pPr>
            <a:lvl5pPr marL="1828343" indent="0">
              <a:buNone/>
              <a:defRPr/>
            </a:lvl5pPr>
          </a:lstStyle>
          <a:p>
            <a:pPr marL="0" marR="0" lvl="0" indent="0" algn="r" defTabSz="609448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pPr>
            <a:r>
              <a:rPr lang="en-US" sz="1600" b="1" dirty="0">
                <a:cs typeface="Arial" charset="0"/>
              </a:rPr>
              <a:t>Conference Name &amp; 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288E8-2521-404C-921C-465A91587555}"/>
              </a:ext>
            </a:extLst>
          </p:cNvPr>
          <p:cNvSpPr txBox="1"/>
          <p:nvPr userDrawn="1"/>
        </p:nvSpPr>
        <p:spPr>
          <a:xfrm>
            <a:off x="3620947" y="5495220"/>
            <a:ext cx="4848350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dirty="0">
                <a:solidFill>
                  <a:srgbClr val="000000"/>
                </a:solidFill>
                <a:effectLst/>
                <a:ea typeface="+mn-lt"/>
                <a:cs typeface="+mn-lt"/>
              </a:rPr>
              <a:t>This material is based upon work supported by the U.S. National Science Foundation (NSF) under 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Award </a:t>
            </a:r>
            <a:r>
              <a:rPr lang="en-US" sz="1100" b="0" i="0" dirty="0">
                <a:solidFill>
                  <a:srgbClr val="000000"/>
                </a:solidFill>
                <a:effectLst/>
                <a:ea typeface="+mn-lt"/>
                <a:cs typeface="+mn-lt"/>
              </a:rPr>
              <a:t>No. 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2329970. Any opinions, findings and conclusions or recommendations expressed in this material are those of the author</a:t>
            </a:r>
            <a:r>
              <a:rPr lang="en-US" sz="1100" b="0" i="0" dirty="0">
                <a:solidFill>
                  <a:srgbClr val="000000"/>
                </a:solidFill>
                <a:effectLst/>
                <a:ea typeface="+mn-lt"/>
                <a:cs typeface="+mn-lt"/>
              </a:rPr>
              <a:t>(</a:t>
            </a:r>
            <a:r>
              <a:rPr lang="en-US" sz="1100" dirty="0">
                <a:solidFill>
                  <a:srgbClr val="000000"/>
                </a:solidFill>
                <a:ea typeface="+mn-lt"/>
                <a:cs typeface="+mn-lt"/>
              </a:rPr>
              <a:t>s) and do not necessarily reflect the views of the NSF.</a:t>
            </a:r>
            <a:endParaRPr lang="en-US" sz="11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EB7790-C346-4647-8C59-FA50FAA90D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LLE Doc #</a:t>
            </a:r>
          </a:p>
        </p:txBody>
      </p:sp>
    </p:spTree>
    <p:extLst>
      <p:ext uri="{BB962C8B-B14F-4D97-AF65-F5344CB8AC3E}">
        <p14:creationId xmlns:p14="http://schemas.microsoft.com/office/powerpoint/2010/main" val="18781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747964"/>
            <a:ext cx="10363200" cy="13620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B9974-4150-4F4B-951C-A921B06C4C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LLE Doc 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87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bora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5005B2-72D9-8F4F-AD23-F2289D61B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90897" y="1725629"/>
            <a:ext cx="9127327" cy="54311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buNone/>
              <a:defRPr sz="1500">
                <a:solidFill>
                  <a:schemeClr val="tx1"/>
                </a:solidFill>
              </a:defRPr>
            </a:lvl1pPr>
            <a:lvl2pPr marL="459202" indent="0" algn="ctr">
              <a:buNone/>
              <a:defRPr/>
            </a:lvl2pPr>
            <a:lvl3pPr marL="918403" indent="0" algn="ctr">
              <a:buNone/>
              <a:defRPr/>
            </a:lvl3pPr>
            <a:lvl4pPr marL="1369142" indent="0" algn="ctr">
              <a:buNone/>
              <a:defRPr/>
            </a:lvl4pPr>
            <a:lvl5pPr marL="1828343" indent="0" algn="ctr">
              <a:buNone/>
              <a:defRPr/>
            </a:lvl5pPr>
          </a:lstStyle>
          <a:p>
            <a:pPr lvl="0"/>
            <a:r>
              <a:rPr lang="en-US" dirty="0"/>
              <a:t>Name, Name, and Name</a:t>
            </a:r>
          </a:p>
          <a:p>
            <a:pPr lvl="0"/>
            <a:r>
              <a:rPr lang="en-US" dirty="0"/>
              <a:t>Institution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BA64B-3D5D-4E60-94C3-0A0FBCE257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Collaborators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EC4E66-6D0B-44B1-8F79-66E634822D4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LLE Doc 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4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A164AF2-637D-E845-AC4E-BC6DC98C52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20650"/>
            <a:ext cx="1479935" cy="338138"/>
          </a:xfrm>
          <a:solidFill>
            <a:schemeClr val="tx2"/>
          </a:solidFill>
          <a:ln>
            <a:solidFill>
              <a:schemeClr val="tx1"/>
            </a:solidFill>
          </a:ln>
        </p:spPr>
        <p:txBody>
          <a:bodyPr lIns="45720" tIns="45720" rIns="45720" bIns="4572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9202" indent="0" algn="ctr">
              <a:buNone/>
              <a:defRPr/>
            </a:lvl2pPr>
            <a:lvl3pPr marL="918403" indent="0" algn="ctr">
              <a:buNone/>
              <a:defRPr/>
            </a:lvl3pPr>
            <a:lvl4pPr marL="1369142" indent="0" algn="ctr">
              <a:buNone/>
              <a:defRPr/>
            </a:lvl4pPr>
            <a:lvl5pPr marL="1828343" indent="0" algn="ctr">
              <a:buNone/>
              <a:defRPr/>
            </a:lvl5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358378B-F6FC-514F-BC41-AE8CE7C2D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1" cy="3664256"/>
          </a:xfrm>
        </p:spPr>
        <p:txBody>
          <a:bodyPr/>
          <a:lstStyle>
            <a:lvl2pPr marL="766042" indent="-308956"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72256EA-D606-E74A-9433-8B6D9801D0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2464" y="5406687"/>
            <a:ext cx="5167071" cy="357021"/>
          </a:xfrm>
          <a:solidFill>
            <a:schemeClr val="tx2"/>
          </a:solidFill>
        </p:spPr>
        <p:txBody>
          <a:bodyPr lIns="36576" tIns="36576" rIns="36576" bIns="73152" anchor="ctr" anchorCtr="0">
            <a:spAutoFit/>
          </a:bodyPr>
          <a:lstStyle>
            <a:lvl1pPr marL="0" indent="0" algn="ctr">
              <a:spcBef>
                <a:spcPts val="25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Highlight 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84F43C-DF98-41F9-BCD5-0B718049339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LLE Doc 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9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B843D8F-EA12-284B-873C-633CDB69E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1" cy="3657599"/>
          </a:xfrm>
        </p:spPr>
        <p:txBody>
          <a:bodyPr/>
          <a:lstStyle>
            <a:lvl2pPr marL="766042" indent="-308956"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DF3C786-C6AA-3746-96B5-8AAC31350A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2464" y="5406687"/>
            <a:ext cx="5167071" cy="357021"/>
          </a:xfrm>
          <a:solidFill>
            <a:schemeClr val="tx2"/>
          </a:solidFill>
        </p:spPr>
        <p:txBody>
          <a:bodyPr lIns="36576" tIns="36576" rIns="36576" bIns="73152" anchor="ctr" anchorCtr="0">
            <a:spAutoFit/>
          </a:bodyPr>
          <a:lstStyle>
            <a:lvl1pPr marL="0" indent="0" algn="ctr">
              <a:spcBef>
                <a:spcPts val="25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Highlight text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763064-56D0-4507-999C-9F6C1A6CF61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LLE Doc 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47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no heading or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F505-0EEE-D3B7-9404-BAC7328C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BD886-F806-478D-090A-90EB8A7F5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LLE Doc #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ABF9450-6501-4294-9614-1A93FC9C800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600" y="1600200"/>
            <a:ext cx="10972801" cy="4410987"/>
          </a:xfrm>
        </p:spPr>
        <p:txBody>
          <a:bodyPr/>
          <a:lstStyle>
            <a:lvl2pPr marL="766042" indent="-308956"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865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1B57BDDA-EFF5-4591-A66E-DB90D095A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0832"/>
            <a:ext cx="10972801" cy="3291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5CD84B-849C-41E3-9A02-A12122A0DA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LLE Doc 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454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A164AF2-637D-E845-AC4E-BC6DC98C52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20650"/>
            <a:ext cx="1479935" cy="338138"/>
          </a:xfrm>
          <a:solidFill>
            <a:schemeClr val="tx2"/>
          </a:solidFill>
          <a:ln>
            <a:solidFill>
              <a:schemeClr val="tx1"/>
            </a:solidFill>
          </a:ln>
        </p:spPr>
        <p:txBody>
          <a:bodyPr lIns="45720" tIns="45720" rIns="45720" bIns="4572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9202" indent="0" algn="ctr">
              <a:buNone/>
              <a:defRPr/>
            </a:lvl2pPr>
            <a:lvl3pPr marL="918403" indent="0" algn="ctr">
              <a:buNone/>
              <a:defRPr/>
            </a:lvl3pPr>
            <a:lvl4pPr marL="1369142" indent="0" algn="ctr">
              <a:buNone/>
              <a:defRPr/>
            </a:lvl4pPr>
            <a:lvl5pPr marL="1828343" indent="0" algn="ctr">
              <a:buNone/>
              <a:defRPr/>
            </a:lvl5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358378B-F6FC-514F-BC41-AE8CE7C2D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3"/>
            <a:ext cx="5256944" cy="3657598"/>
          </a:xfrm>
        </p:spPr>
        <p:txBody>
          <a:bodyPr/>
          <a:lstStyle>
            <a:lvl2pPr marL="766042" indent="-308956"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72256EA-D606-E74A-9433-8B6D9801D0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2464" y="5406687"/>
            <a:ext cx="5167071" cy="357021"/>
          </a:xfrm>
          <a:solidFill>
            <a:schemeClr val="tx2"/>
          </a:solidFill>
        </p:spPr>
        <p:txBody>
          <a:bodyPr lIns="36576" tIns="36576" rIns="36576" bIns="73152" anchor="ctr" anchorCtr="0">
            <a:spAutoFit/>
          </a:bodyPr>
          <a:lstStyle>
            <a:lvl1pPr marL="0" indent="0" algn="ctr">
              <a:spcBef>
                <a:spcPts val="25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Highlight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5718D9-BD49-F294-EA6C-9F7C11F3C14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28880" y="1600200"/>
            <a:ext cx="5256944" cy="3657599"/>
          </a:xfrm>
        </p:spPr>
        <p:txBody>
          <a:bodyPr/>
          <a:lstStyle>
            <a:lvl2pPr marL="766042" indent="-308956"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522053-E448-482A-A345-4BB2DFD522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LLE Doc 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132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 acro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91A4-9757-5842-8174-3EE5305EF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E0FD6C-150D-4F41-B9BB-17F3A43448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806" y="1727280"/>
            <a:ext cx="3521992" cy="307975"/>
          </a:xfr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anchor="ctr" anchorCtr="0"/>
          <a:lstStyle>
            <a:lvl1pPr marL="0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1pPr>
            <a:lvl2pPr marL="459202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8403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69142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343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818C851-AC1A-F44C-ACCF-EA2371E42C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2460" y="1727280"/>
            <a:ext cx="3521992" cy="307975"/>
          </a:xfr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anchor="ctr" anchorCtr="0"/>
          <a:lstStyle>
            <a:lvl1pPr marL="0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1pPr>
            <a:lvl2pPr marL="459202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8403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69142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343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C2A64AA5-6BAE-2142-9EBC-6EF34B8B90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0409" y="1727280"/>
            <a:ext cx="3521992" cy="307975"/>
          </a:xfr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anchor="ctr" anchorCtr="0"/>
          <a:lstStyle>
            <a:lvl1pPr marL="0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1pPr>
            <a:lvl2pPr marL="459202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 marL="918403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 marL="1369142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 marL="1828343" indent="0" algn="ctr">
              <a:buNone/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F5D3474-F209-C144-8433-B7C44F14F9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12464" y="5406687"/>
            <a:ext cx="5167071" cy="357021"/>
          </a:xfrm>
          <a:solidFill>
            <a:schemeClr val="tx2"/>
          </a:solidFill>
        </p:spPr>
        <p:txBody>
          <a:bodyPr lIns="36576" tIns="36576" rIns="36576" bIns="73152" anchor="ctr" anchorCtr="0">
            <a:spAutoFit/>
          </a:bodyPr>
          <a:lstStyle>
            <a:lvl1pPr marL="0" indent="0" algn="ctr">
              <a:spcBef>
                <a:spcPts val="25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Highlight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AAAD7A-241B-4E6A-A8B5-5B42E1E6DF1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3890" y="2124507"/>
            <a:ext cx="3516312" cy="3133293"/>
          </a:xfrm>
          <a:ln w="12700">
            <a:solidFill>
              <a:schemeClr val="tx1"/>
            </a:solidFill>
          </a:ln>
        </p:spPr>
        <p:txBody>
          <a:bodyPr lIns="45720" tIns="45720" rIns="45720" b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F7E9B93-B974-4C0A-BCE4-DBE4613A2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32460" y="2129423"/>
            <a:ext cx="3516312" cy="3128377"/>
          </a:xfrm>
          <a:ln w="12700">
            <a:solidFill>
              <a:schemeClr val="tx1"/>
            </a:solidFill>
          </a:ln>
        </p:spPr>
        <p:txBody>
          <a:bodyPr lIns="45720" tIns="45720" rIns="45720" b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4BC6D37-2918-4135-9272-367E20CACE8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071800" y="2124506"/>
            <a:ext cx="3516312" cy="3128377"/>
          </a:xfrm>
          <a:ln w="12700">
            <a:solidFill>
              <a:schemeClr val="tx1"/>
            </a:solidFill>
          </a:ln>
        </p:spPr>
        <p:txBody>
          <a:bodyPr lIns="45720" tIns="45720" rIns="45720" b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26CC-344B-4A96-BD5F-FE9A65D0BA2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LLE Doc 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09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FA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6B290F-4E3A-D7F4-B8CC-E0B5433305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15C282-79A5-686E-4FF6-8433C74C8A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8F1005-E945-2D4F-E189-DD30320E47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6134FCC-C5C4-E341-B877-966856151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408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1" cy="3274816"/>
          </a:xfrm>
          <a:prstGeom prst="rect">
            <a:avLst/>
          </a:prstGeom>
        </p:spPr>
        <p:txBody>
          <a:bodyPr/>
          <a:lstStyle>
            <a:lvl2pPr marL="766010" indent="-308943"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512465" y="5406688"/>
            <a:ext cx="5167071" cy="357021"/>
          </a:xfrm>
          <a:prstGeom prst="rect">
            <a:avLst/>
          </a:prstGeom>
          <a:solidFill>
            <a:srgbClr val="1C4F9D"/>
          </a:solidFill>
        </p:spPr>
        <p:txBody>
          <a:bodyPr lIns="36575" tIns="36575" rIns="36575" bIns="73149" anchor="ctr">
            <a:spAutoFit/>
          </a:bodyPr>
          <a:lstStyle>
            <a:lvl1pPr marL="111125" indent="0" algn="ctr">
              <a:spcBef>
                <a:spcPts val="25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988841" y="5885728"/>
            <a:ext cx="3711608" cy="2509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tabLst>
                <a:tab pos="53973" algn="l"/>
                <a:tab pos="115884" algn="l"/>
              </a:tabLst>
              <a:defRPr sz="800"/>
            </a:lvl1pPr>
            <a:lvl2pPr marL="0" indent="0">
              <a:buNone/>
              <a:tabLst>
                <a:tab pos="53973" algn="l"/>
                <a:tab pos="115884" algn="l"/>
              </a:tabLst>
              <a:defRPr sz="800"/>
            </a:lvl2pPr>
            <a:lvl3pPr marL="918365" indent="0">
              <a:buNone/>
              <a:tabLst>
                <a:tab pos="53973" algn="l"/>
                <a:tab pos="115884" algn="l"/>
              </a:tabLst>
              <a:defRPr sz="800"/>
            </a:lvl3pPr>
            <a:lvl4pPr marL="1369084" indent="0">
              <a:buNone/>
              <a:tabLst>
                <a:tab pos="53973" algn="l"/>
                <a:tab pos="115884" algn="l"/>
              </a:tabLst>
              <a:defRPr sz="800"/>
            </a:lvl4pPr>
            <a:lvl5pPr marL="1828267" indent="0">
              <a:buNone/>
              <a:tabLst>
                <a:tab pos="53973" algn="l"/>
                <a:tab pos="115884" algn="l"/>
              </a:tabLs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marL="0" indent="0" algn="l">
              <a:tabLst>
                <a:tab pos="74610" algn="r"/>
                <a:tab pos="107945" algn="l"/>
              </a:tabLst>
              <a:defRPr sz="800" b="1" baseline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/>
              <a:t>____________    * First reference   ** Second reference    † Third reference    ‡ Fourth reference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51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4082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843A5-229A-488E-8F09-8CA1F3B3C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45523-45CB-420E-9E05-38922338A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3998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6121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" name="Google Shape;40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6031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heading">
  <p:cSld name="Slide with heading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0"/>
          <p:cNvSpPr txBox="1">
            <a:spLocks noGrp="1"/>
          </p:cNvSpPr>
          <p:nvPr>
            <p:ph type="title"/>
          </p:nvPr>
        </p:nvSpPr>
        <p:spPr>
          <a:xfrm>
            <a:off x="608172" y="746126"/>
            <a:ext cx="10975657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0"/>
          <p:cNvSpPr txBox="1">
            <a:spLocks noGrp="1"/>
          </p:cNvSpPr>
          <p:nvPr>
            <p:ph type="body" idx="1"/>
          </p:nvPr>
        </p:nvSpPr>
        <p:spPr>
          <a:xfrm>
            <a:off x="608172" y="1676400"/>
            <a:ext cx="10975657" cy="3122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0"/>
          <p:cNvSpPr txBox="1">
            <a:spLocks noGrp="1"/>
          </p:cNvSpPr>
          <p:nvPr>
            <p:ph type="body" idx="2"/>
          </p:nvPr>
        </p:nvSpPr>
        <p:spPr>
          <a:xfrm>
            <a:off x="3504526" y="5358384"/>
            <a:ext cx="5182950" cy="356616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80"/>
          <p:cNvSpPr txBox="1">
            <a:spLocks noGrp="1"/>
          </p:cNvSpPr>
          <p:nvPr>
            <p:ph type="body" idx="3"/>
          </p:nvPr>
        </p:nvSpPr>
        <p:spPr>
          <a:xfrm>
            <a:off x="621799" y="111411"/>
            <a:ext cx="1358329" cy="356616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7500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27A66E3-2056-402E-9B22-1CFD895C6D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/>
          <a:srcRect l="9375"/>
          <a:stretch/>
        </p:blipFill>
        <p:spPr>
          <a:xfrm>
            <a:off x="609600" y="990600"/>
            <a:ext cx="11049000" cy="34584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0DC5B3-26CC-49D4-8795-E0861C8E1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359562"/>
            <a:ext cx="12192000" cy="498438"/>
          </a:xfrm>
          <a:prstGeom prst="rect">
            <a:avLst/>
          </a:prstGeom>
          <a:gradFill>
            <a:gsLst>
              <a:gs pos="11000">
                <a:schemeClr val="bg1"/>
              </a:gs>
              <a:gs pos="99000">
                <a:schemeClr val="accent4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65F2A043-C959-BC46-8696-3C29580BC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0832"/>
            <a:ext cx="10972801" cy="329184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53750" cy="4414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4202F-D604-4014-B778-26146AD1CA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2" b="8205"/>
          <a:stretch/>
        </p:blipFill>
        <p:spPr>
          <a:xfrm>
            <a:off x="-2" y="6359561"/>
            <a:ext cx="1671648" cy="49843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41ECCA-ABA6-FB49-AA5C-1037C1B75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8719" y="6482292"/>
            <a:ext cx="3475512" cy="366183"/>
          </a:xfrm>
          <a:prstGeom prst="rect">
            <a:avLst/>
          </a:prstGeom>
          <a:ln w="3175" cmpd="sng">
            <a:noFill/>
            <a:prstDash val="solid"/>
          </a:ln>
        </p:spPr>
        <p:txBody>
          <a:bodyPr vert="horz" lIns="0" tIns="0" rIns="0" bIns="0" rtlCol="0" anchor="b" anchorCtr="0"/>
          <a:lstStyle>
            <a:lvl1pPr marL="0" indent="0" algn="ctr">
              <a:tabLst>
                <a:tab pos="74613" algn="r"/>
                <a:tab pos="111125" algn="l"/>
              </a:tabLst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LLE Doc #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9652000" y="6391275"/>
            <a:ext cx="2540000" cy="4572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800" b="1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A0CC95-8D22-4307-B251-54A7F8C2A0FA}" type="slidenum">
              <a:rPr lang="en-US" sz="1066" smtClean="0">
                <a:solidFill>
                  <a:schemeClr val="bg1"/>
                </a:solidFill>
              </a:rPr>
              <a:pPr/>
              <a:t>‹#›</a:t>
            </a:fld>
            <a:endParaRPr lang="en-US" sz="1066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59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8" r:id="rId2"/>
    <p:sldLayoutId id="2147483665" r:id="rId3"/>
    <p:sldLayoutId id="2147483663" r:id="rId4"/>
    <p:sldLayoutId id="2147483662" r:id="rId5"/>
    <p:sldLayoutId id="2147483664" r:id="rId6"/>
    <p:sldLayoutId id="2147483698" r:id="rId7"/>
    <p:sldLayoutId id="2147483701" r:id="rId8"/>
    <p:sldLayoutId id="2147483705" r:id="rId9"/>
    <p:sldLayoutId id="2147483667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hf sldNum="0" hdr="0" ftr="0" dt="0"/>
  <p:txStyles>
    <p:titleStyle>
      <a:lvl1pPr algn="l" defTabSz="609448" rtl="0" eaLnBrk="1" latinLnBrk="0" hangingPunct="1"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2608" indent="-302608" algn="l" defTabSz="609448" rtl="0" eaLnBrk="1" latinLnBrk="0" hangingPunct="1">
        <a:spcBef>
          <a:spcPts val="1200"/>
        </a:spcBef>
        <a:buFont typeface="Lucida Grande"/>
        <a:buChar char="•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59694" indent="-300492" algn="l" defTabSz="609448" rtl="0" eaLnBrk="1" latinLnBrk="0" hangingPunct="1">
        <a:lnSpc>
          <a:spcPct val="100000"/>
        </a:lnSpc>
        <a:spcBef>
          <a:spcPts val="533"/>
        </a:spcBef>
        <a:buFont typeface="Arial"/>
        <a:buChar char="－"/>
        <a:defRPr sz="1400" b="0" kern="1200">
          <a:solidFill>
            <a:schemeClr val="tx2"/>
          </a:solidFill>
          <a:latin typeface="+mn-lt"/>
          <a:ea typeface="+mn-ea"/>
          <a:cs typeface="+mn-cs"/>
        </a:defRPr>
      </a:lvl2pPr>
      <a:lvl3pPr marL="1218895" indent="-300492" algn="l" defTabSz="609448" rtl="0" eaLnBrk="1" latinLnBrk="0" hangingPunct="1">
        <a:spcBef>
          <a:spcPts val="267"/>
        </a:spcBef>
        <a:buFont typeface="Lucida Grande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78098" indent="-308956" algn="l" defTabSz="609448" rtl="0" eaLnBrk="1" latinLnBrk="0" hangingPunct="1">
        <a:lnSpc>
          <a:spcPct val="100000"/>
        </a:lnSpc>
        <a:spcBef>
          <a:spcPts val="0"/>
        </a:spcBef>
        <a:buFont typeface="Lucida Grande"/>
        <a:buChar char="-"/>
        <a:defRPr sz="1200" b="0" kern="1200">
          <a:solidFill>
            <a:schemeClr val="tx2"/>
          </a:solidFill>
          <a:latin typeface="+mn-lt"/>
          <a:ea typeface="+mn-ea"/>
          <a:cs typeface="+mn-cs"/>
        </a:defRPr>
      </a:lvl4pPr>
      <a:lvl5pPr marL="2137299" indent="-308956" algn="l" defTabSz="609448" rtl="0" eaLnBrk="1" latinLnBrk="0" hangingPunct="1">
        <a:lnSpc>
          <a:spcPct val="100000"/>
        </a:lnSpc>
        <a:spcBef>
          <a:spcPts val="0"/>
        </a:spcBef>
        <a:buFont typeface="Lucida Grande"/>
        <a:buChar char="-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3351962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409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857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305" indent="-304724" algn="l" defTabSz="60944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4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95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0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38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686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3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1" algn="l" defTabSz="60944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  <p15:guide id="5" orient="horz" pos="784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4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linkedin.com/company/nsf-opal" TargetMode="Externa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3" Type="http://schemas.openxmlformats.org/officeDocument/2006/relationships/image" Target="../media/image59.jpg"/><Relationship Id="rId21" Type="http://schemas.openxmlformats.org/officeDocument/2006/relationships/image" Target="../media/image77.png"/><Relationship Id="rId34" Type="http://schemas.openxmlformats.org/officeDocument/2006/relationships/image" Target="../media/image90.png"/><Relationship Id="rId7" Type="http://schemas.openxmlformats.org/officeDocument/2006/relationships/image" Target="../media/image63.jp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33" Type="http://schemas.openxmlformats.org/officeDocument/2006/relationships/image" Target="../media/image89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29" Type="http://schemas.openxmlformats.org/officeDocument/2006/relationships/image" Target="../media/image8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jpg"/><Relationship Id="rId11" Type="http://schemas.openxmlformats.org/officeDocument/2006/relationships/image" Target="../media/image67.png"/><Relationship Id="rId24" Type="http://schemas.openxmlformats.org/officeDocument/2006/relationships/image" Target="../media/image80.png"/><Relationship Id="rId32" Type="http://schemas.openxmlformats.org/officeDocument/2006/relationships/image" Target="../media/image88.png"/><Relationship Id="rId5" Type="http://schemas.openxmlformats.org/officeDocument/2006/relationships/image" Target="../media/image61.jpg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28" Type="http://schemas.openxmlformats.org/officeDocument/2006/relationships/image" Target="../media/image84.png"/><Relationship Id="rId36" Type="http://schemas.openxmlformats.org/officeDocument/2006/relationships/image" Target="../media/image92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31" Type="http://schemas.openxmlformats.org/officeDocument/2006/relationships/image" Target="../media/image87.png"/><Relationship Id="rId4" Type="http://schemas.openxmlformats.org/officeDocument/2006/relationships/image" Target="../media/image60.jp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Relationship Id="rId30" Type="http://schemas.openxmlformats.org/officeDocument/2006/relationships/image" Target="../media/image86.png"/><Relationship Id="rId35" Type="http://schemas.openxmlformats.org/officeDocument/2006/relationships/image" Target="../media/image91.png"/><Relationship Id="rId8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png"/><Relationship Id="rId5" Type="http://schemas.openxmlformats.org/officeDocument/2006/relationships/image" Target="../media/image94.jpg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hyperlink" Target="https://en.wikipedia.org/wiki/SMSS_J031300.36%E2%88%92670839.3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1" name="Google Shape;91;p1" descr="The Big Bang Theory: How the Universe Began | Live Sci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1350592" y="63182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E4F5"/>
              </a:buClr>
              <a:buSzPts val="6600"/>
              <a:buFont typeface="Calibri"/>
              <a:buNone/>
            </a:pPr>
            <a:r>
              <a:rPr lang="en-US" sz="6600" b="0" i="0" u="none" strike="noStrike" cap="none">
                <a:solidFill>
                  <a:srgbClr val="C0E4F5"/>
                </a:solidFill>
                <a:latin typeface="Calibri"/>
                <a:ea typeface="Calibri"/>
                <a:cs typeface="Calibri"/>
                <a:sym typeface="Calibri"/>
              </a:rPr>
              <a:t>Big Bang Nucleosynthesis</a:t>
            </a:r>
            <a:br>
              <a:rPr lang="en-US" sz="6600" b="0" i="0" u="none" strike="noStrike" cap="none">
                <a:solidFill>
                  <a:srgbClr val="C0E4F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600" b="0" i="0" u="none" strike="noStrike" cap="none">
                <a:solidFill>
                  <a:srgbClr val="C0E4F5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br>
              <a:rPr lang="en-US" sz="6600" b="0" i="0" u="none" strike="noStrike" cap="none">
                <a:solidFill>
                  <a:srgbClr val="C0E4F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600" b="0" i="0" u="none" strike="noStrike" cap="none">
                <a:solidFill>
                  <a:srgbClr val="C0E4F5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 Problem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3254073" y="524603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7EDFC"/>
              </a:buClr>
              <a:buSzPts val="36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C7EDFC"/>
                </a:solidFill>
                <a:latin typeface="Calibri"/>
                <a:ea typeface="Calibri"/>
                <a:cs typeface="Calibri"/>
                <a:sym typeface="Calibri"/>
              </a:rPr>
              <a:t>Ani Aprahamian</a:t>
            </a:r>
            <a:endParaRPr sz="4000" dirty="0"/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7EDFC"/>
              </a:buClr>
              <a:buSzPts val="28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C7EDFC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University of Notre Dame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7EDFC"/>
              </a:buClr>
              <a:buSzPts val="28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C7EDFC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September 8, 2026 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4" name="Google Shape;94;p1" descr="Picture 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91800" y="5749646"/>
            <a:ext cx="1029971" cy="103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descr="Picture 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357652">
            <a:off x="5197246" y="3953873"/>
            <a:ext cx="3613270" cy="1179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2EE4BF-695F-6332-8570-FFF2CC4EC74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25305" r="-19154" b="69113"/>
          <a:stretch>
            <a:fillRect/>
          </a:stretch>
        </p:blipFill>
        <p:spPr>
          <a:xfrm>
            <a:off x="-1243505" y="4696427"/>
            <a:ext cx="7003880" cy="2118245"/>
          </a:xfrm>
          <a:prstGeom prst="rect">
            <a:avLst/>
          </a:prstGeom>
          <a:effectLst>
            <a:softEdge rad="514574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 descr="Fixing the Big Bang Theory's Lithium Problem - AAS Nova"/>
          <p:cNvPicPr preferRelativeResize="0"/>
          <p:nvPr/>
        </p:nvPicPr>
        <p:blipFill rotWithShape="1">
          <a:blip r:embed="rId3">
            <a:alphaModFix/>
          </a:blip>
          <a:srcRect t="20208" b="15043"/>
          <a:stretch/>
        </p:blipFill>
        <p:spPr>
          <a:xfrm>
            <a:off x="20" y="10"/>
            <a:ext cx="12191979" cy="6857990"/>
          </a:xfrm>
          <a:prstGeom prst="rect">
            <a:avLst/>
          </a:prstGeom>
          <a:noFill/>
          <a:ln>
            <a:noFill/>
          </a:ln>
          <a:effectLst>
            <a:outerShdw blurRad="596900" dist="330200" dir="8820000" sx="87000" sy="87000" algn="ctr" rotWithShape="0">
              <a:srgbClr val="000000">
                <a:alpha val="28627"/>
              </a:srgbClr>
            </a:outerShdw>
          </a:effectLst>
        </p:spPr>
      </p:pic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152400" y="5372175"/>
            <a:ext cx="12191979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 cosmological Lithium problem? Primordial elements, CNO abundances in old stars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B0FDF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What are some potential solutions? Reactions with tritium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New experimental tools? Intense tritium and neutron beams, NSF OPAL project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Bang Nucleosynthesis reactions | Download Scientific Diagram">
            <a:extLst>
              <a:ext uri="{FF2B5EF4-FFF2-40B4-BE49-F238E27FC236}">
                <a16:creationId xmlns:a16="http://schemas.microsoft.com/office/drawing/2014/main" id="{85190330-84DA-21E8-BE28-5621D3ADA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295400"/>
            <a:ext cx="7772400" cy="500176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0EDEAB8-9990-0282-D920-E232A71368AE}"/>
              </a:ext>
            </a:extLst>
          </p:cNvPr>
          <p:cNvSpPr/>
          <p:nvPr/>
        </p:nvSpPr>
        <p:spPr>
          <a:xfrm>
            <a:off x="6248400" y="3429000"/>
            <a:ext cx="3657600" cy="457200"/>
          </a:xfrm>
          <a:prstGeom prst="ellipse">
            <a:avLst/>
          </a:prstGeom>
          <a:solidFill>
            <a:schemeClr val="accent3">
              <a:lumMod val="60000"/>
              <a:lumOff val="40000"/>
              <a:alpha val="11976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E6DBA-9F78-7B68-784D-0EE7C77946EC}"/>
              </a:ext>
            </a:extLst>
          </p:cNvPr>
          <p:cNvSpPr txBox="1"/>
          <p:nvPr/>
        </p:nvSpPr>
        <p:spPr>
          <a:xfrm>
            <a:off x="9886112" y="3429401"/>
            <a:ext cx="8963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b="1" baseline="30000">
                <a:solidFill>
                  <a:srgbClr val="8F0EFF"/>
                </a:solidFill>
              </a:rPr>
              <a:t>7</a:t>
            </a:r>
            <a:r>
              <a:rPr lang="en-US" sz="4400" b="1">
                <a:solidFill>
                  <a:srgbClr val="8F0EFF"/>
                </a:solidFill>
              </a:rPr>
              <a:t>Li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C4A39E-C7DC-218C-022E-7E61DA451A91}"/>
              </a:ext>
            </a:extLst>
          </p:cNvPr>
          <p:cNvSpPr txBox="1"/>
          <p:nvPr/>
        </p:nvSpPr>
        <p:spPr>
          <a:xfrm>
            <a:off x="9845069" y="2704313"/>
            <a:ext cx="11160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b="1" baseline="30000">
                <a:solidFill>
                  <a:srgbClr val="AB7BFF"/>
                </a:solidFill>
              </a:rPr>
              <a:t>4</a:t>
            </a:r>
            <a:r>
              <a:rPr lang="en-US" sz="4400" b="1">
                <a:solidFill>
                  <a:srgbClr val="AB7BFF"/>
                </a:solidFill>
              </a:rPr>
              <a:t>He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6FE0F1-EC31-72C9-04F5-954FD8A03D9E}"/>
              </a:ext>
            </a:extLst>
          </p:cNvPr>
          <p:cNvSpPr/>
          <p:nvPr/>
        </p:nvSpPr>
        <p:spPr>
          <a:xfrm>
            <a:off x="6324600" y="2969010"/>
            <a:ext cx="3657600" cy="457200"/>
          </a:xfrm>
          <a:prstGeom prst="ellipse">
            <a:avLst/>
          </a:prstGeom>
          <a:solidFill>
            <a:schemeClr val="accent3">
              <a:lumMod val="60000"/>
              <a:lumOff val="40000"/>
              <a:alpha val="11976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BD7002-DBB4-07F3-7A53-979201166D7D}"/>
              </a:ext>
            </a:extLst>
          </p:cNvPr>
          <p:cNvSpPr/>
          <p:nvPr/>
        </p:nvSpPr>
        <p:spPr>
          <a:xfrm>
            <a:off x="6384471" y="1618893"/>
            <a:ext cx="3657600" cy="457200"/>
          </a:xfrm>
          <a:prstGeom prst="ellipse">
            <a:avLst/>
          </a:prstGeom>
          <a:solidFill>
            <a:schemeClr val="accent3">
              <a:lumMod val="60000"/>
              <a:lumOff val="40000"/>
              <a:alpha val="11976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60EDC3-6D08-398A-CCF5-7020D5BBD59F}"/>
              </a:ext>
            </a:extLst>
          </p:cNvPr>
          <p:cNvSpPr txBox="1"/>
          <p:nvPr/>
        </p:nvSpPr>
        <p:spPr>
          <a:xfrm>
            <a:off x="9886112" y="1469624"/>
            <a:ext cx="20746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400" b="1" baseline="30000">
                <a:solidFill>
                  <a:srgbClr val="72ECAB"/>
                </a:solidFill>
              </a:rPr>
              <a:t>2</a:t>
            </a:r>
            <a:r>
              <a:rPr lang="en-US" sz="4400" b="1">
                <a:solidFill>
                  <a:srgbClr val="72ECAB"/>
                </a:solidFill>
              </a:rPr>
              <a:t>H </a:t>
            </a:r>
            <a:r>
              <a:rPr lang="en-US" sz="1800" b="1">
                <a:solidFill>
                  <a:srgbClr val="72ECAB"/>
                </a:solidFill>
              </a:rPr>
              <a:t>deuterium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EC7F06FA-AB92-4EC0-A7B3-9FC816DB93A7}"/>
              </a:ext>
            </a:extLst>
          </p:cNvPr>
          <p:cNvSpPr txBox="1">
            <a:spLocks/>
          </p:cNvSpPr>
          <p:nvPr/>
        </p:nvSpPr>
        <p:spPr>
          <a:xfrm>
            <a:off x="609600" y="560832"/>
            <a:ext cx="10972801" cy="32918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609448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Nucleosynthesis: Cosmic creation of the primordial elements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A60C4F-3821-42CB-C923-FB93A3F67B4A}"/>
              </a:ext>
            </a:extLst>
          </p:cNvPr>
          <p:cNvSpPr txBox="1"/>
          <p:nvPr/>
        </p:nvSpPr>
        <p:spPr>
          <a:xfrm>
            <a:off x="609600" y="1300347"/>
            <a:ext cx="3522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H, </a:t>
            </a:r>
            <a:r>
              <a:rPr lang="en-US" sz="2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H, </a:t>
            </a:r>
            <a:r>
              <a:rPr lang="en-US" sz="2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H, </a:t>
            </a:r>
            <a:r>
              <a:rPr lang="en-US" sz="2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He, </a:t>
            </a:r>
            <a:r>
              <a:rPr lang="en-US" sz="2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He, </a:t>
            </a:r>
            <a:r>
              <a:rPr lang="en-US" sz="28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Li</a:t>
            </a:r>
          </a:p>
        </p:txBody>
      </p:sp>
    </p:spTree>
    <p:extLst>
      <p:ext uri="{BB962C8B-B14F-4D97-AF65-F5344CB8AC3E}">
        <p14:creationId xmlns:p14="http://schemas.microsoft.com/office/powerpoint/2010/main" val="399629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E24AE-C207-6FEC-E888-723B5967B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57E71D-3DD0-E569-5371-661048B21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92" y="2751594"/>
            <a:ext cx="4324237" cy="2095983"/>
          </a:xfrm>
          <a:prstGeom prst="rect">
            <a:avLst/>
          </a:prstGeom>
        </p:spPr>
      </p:pic>
      <p:pic>
        <p:nvPicPr>
          <p:cNvPr id="4" name="Google Shape;219;p13">
            <a:extLst>
              <a:ext uri="{FF2B5EF4-FFF2-40B4-BE49-F238E27FC236}">
                <a16:creationId xmlns:a16="http://schemas.microsoft.com/office/drawing/2014/main" id="{9CF10DA4-963D-F37C-16F0-31784D5E29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0558" y="1551203"/>
            <a:ext cx="3328087" cy="4551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1;p13" descr="The lithium discrepancy">
            <a:extLst>
              <a:ext uri="{FF2B5EF4-FFF2-40B4-BE49-F238E27FC236}">
                <a16:creationId xmlns:a16="http://schemas.microsoft.com/office/drawing/2014/main" id="{2338A26F-D27A-D348-E78F-CC4CBDCE629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0" y="1828800"/>
            <a:ext cx="3328087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F93DA083-5D35-6AB6-18D8-61E4BACADD32}"/>
              </a:ext>
            </a:extLst>
          </p:cNvPr>
          <p:cNvSpPr txBox="1">
            <a:spLocks/>
          </p:cNvSpPr>
          <p:nvPr/>
        </p:nvSpPr>
        <p:spPr>
          <a:xfrm>
            <a:off x="609600" y="457200"/>
            <a:ext cx="12192000" cy="329184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609448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004F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Cosmological Lithium Problem: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Disagreement with Cosmic Microwave Background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99705D-BD13-3DD9-9358-F19BD4E660BC}"/>
              </a:ext>
            </a:extLst>
          </p:cNvPr>
          <p:cNvSpPr txBox="1"/>
          <p:nvPr/>
        </p:nvSpPr>
        <p:spPr>
          <a:xfrm>
            <a:off x="753797" y="5105400"/>
            <a:ext cx="3824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Cosmic baryon densities from CMB</a:t>
            </a:r>
          </a:p>
        </p:txBody>
      </p:sp>
    </p:spTree>
    <p:extLst>
      <p:ext uri="{BB962C8B-B14F-4D97-AF65-F5344CB8AC3E}">
        <p14:creationId xmlns:p14="http://schemas.microsoft.com/office/powerpoint/2010/main" val="344958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1920" y="2739681"/>
            <a:ext cx="3442773" cy="294358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8"/>
          <p:cNvSpPr txBox="1">
            <a:spLocks noGrp="1"/>
          </p:cNvSpPr>
          <p:nvPr>
            <p:ph type="title"/>
          </p:nvPr>
        </p:nvSpPr>
        <p:spPr>
          <a:xfrm>
            <a:off x="3496141" y="1727748"/>
            <a:ext cx="2969213" cy="57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Arial"/>
              <a:buNone/>
            </a:pPr>
            <a:r>
              <a:rPr lang="en-US" sz="28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Element Distributions </a:t>
            </a:r>
            <a:br>
              <a:rPr lang="en-US" sz="28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lang="en-US" sz="2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very old </a:t>
            </a:r>
            <a:r>
              <a:rPr lang="en-US" sz="28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Stars</a:t>
            </a:r>
            <a:endParaRPr sz="280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579" y="3752041"/>
            <a:ext cx="2393297" cy="2402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580" y="1227564"/>
            <a:ext cx="2393296" cy="2393296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8"/>
          <p:cNvSpPr txBox="1"/>
          <p:nvPr/>
        </p:nvSpPr>
        <p:spPr>
          <a:xfrm>
            <a:off x="1224521" y="1828819"/>
            <a:ext cx="15039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 1327-2326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8"/>
          <p:cNvSpPr txBox="1"/>
          <p:nvPr/>
        </p:nvSpPr>
        <p:spPr>
          <a:xfrm>
            <a:off x="1293677" y="4235287"/>
            <a:ext cx="15039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 0107-5240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3425384" y="3026658"/>
            <a:ext cx="683664" cy="1999716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1B0875-A76F-8FC7-52C2-9FF9D06A9BD4}"/>
              </a:ext>
            </a:extLst>
          </p:cNvPr>
          <p:cNvSpPr txBox="1"/>
          <p:nvPr/>
        </p:nvSpPr>
        <p:spPr>
          <a:xfrm>
            <a:off x="7306966" y="3819789"/>
            <a:ext cx="42354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</a:rPr>
              <a:t>CNO elements</a:t>
            </a:r>
          </a:p>
          <a:p>
            <a:pPr algn="l"/>
            <a:r>
              <a:rPr lang="en-US" sz="3200" b="1" dirty="0">
                <a:solidFill>
                  <a:srgbClr val="FF0000"/>
                </a:solidFill>
              </a:rPr>
              <a:t>What is the pathway </a:t>
            </a:r>
          </a:p>
          <a:p>
            <a:pPr algn="l"/>
            <a:r>
              <a:rPr lang="en-US" sz="3200" b="1" dirty="0">
                <a:solidFill>
                  <a:srgbClr val="FF0000"/>
                </a:solidFill>
              </a:rPr>
              <a:t>to produce them?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58D8CD0F-6D1C-4B8F-A957-2DE08EA17E7E}"/>
              </a:ext>
            </a:extLst>
          </p:cNvPr>
          <p:cNvSpPr txBox="1">
            <a:spLocks/>
          </p:cNvSpPr>
          <p:nvPr/>
        </p:nvSpPr>
        <p:spPr>
          <a:xfrm>
            <a:off x="609600" y="560832"/>
            <a:ext cx="10972801" cy="329184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609448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004F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Very old stars 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show abundances of C, N, O </a:t>
            </a:r>
          </a:p>
        </p:txBody>
      </p:sp>
    </p:spTree>
    <p:extLst>
      <p:ext uri="{BB962C8B-B14F-4D97-AF65-F5344CB8AC3E}">
        <p14:creationId xmlns:p14="http://schemas.microsoft.com/office/powerpoint/2010/main" val="319857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54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91249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Neutron Sources in First Stars might be the Source for the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-Process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03" name="Google Shape;1103;p54" descr="The i-process nucleosynthesis path in the chart of isotopes with the color-coded mass fraction (X) of each species from our one-zone simulations. 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1726" y="4222662"/>
            <a:ext cx="3836272" cy="19677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4" name="Google Shape;1104;p54"/>
          <p:cNvGrpSpPr/>
          <p:nvPr/>
        </p:nvGrpSpPr>
        <p:grpSpPr>
          <a:xfrm>
            <a:off x="173771" y="1236991"/>
            <a:ext cx="6657958" cy="5036433"/>
            <a:chOff x="-1266017" y="1667428"/>
            <a:chExt cx="6965658" cy="5190571"/>
          </a:xfrm>
        </p:grpSpPr>
        <p:pic>
          <p:nvPicPr>
            <p:cNvPr id="1105" name="Google Shape;1105;p54"/>
            <p:cNvPicPr preferRelativeResize="0"/>
            <p:nvPr/>
          </p:nvPicPr>
          <p:blipFill rotWithShape="1">
            <a:blip r:embed="rId4">
              <a:alphaModFix/>
            </a:blip>
            <a:srcRect t="6809" r="7203"/>
            <a:stretch/>
          </p:blipFill>
          <p:spPr>
            <a:xfrm>
              <a:off x="146615" y="2668554"/>
              <a:ext cx="5553026" cy="41894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6" name="Google Shape;1106;p54"/>
            <p:cNvSpPr txBox="1"/>
            <p:nvPr/>
          </p:nvSpPr>
          <p:spPr>
            <a:xfrm>
              <a:off x="-1266017" y="1667428"/>
              <a:ext cx="4202887" cy="11101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Peculiar neutron induced abundances observed in old Carbon Enhanced Metal-Poor stars requires neutron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capture off stability!</a:t>
              </a:r>
              <a:endParaRPr dirty="0"/>
            </a:p>
          </p:txBody>
        </p:sp>
      </p:grpSp>
      <p:sp>
        <p:nvSpPr>
          <p:cNvPr id="1107" name="Google Shape;1107;p54"/>
          <p:cNvSpPr txBox="1"/>
          <p:nvPr/>
        </p:nvSpPr>
        <p:spPr>
          <a:xfrm>
            <a:off x="173771" y="5549180"/>
            <a:ext cx="573521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CEMP –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AGB star deep convective environments</a:t>
            </a:r>
            <a:endParaRPr dirty="0"/>
          </a:p>
        </p:txBody>
      </p:sp>
      <p:pic>
        <p:nvPicPr>
          <p:cNvPr id="1108" name="Google Shape;1108;p54" descr="A hemisphere with mixtures of entrained H-rich gas and He+C-rich gas of the He PDCZ. The energy release rate from the burning of ingested H is shown in very dark blue, yellow, and white. 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2422" y="1189491"/>
            <a:ext cx="3096928" cy="3067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"/>
          <p:cNvSpPr txBox="1">
            <a:spLocks noGrp="1"/>
          </p:cNvSpPr>
          <p:nvPr>
            <p:ph type="title"/>
          </p:nvPr>
        </p:nvSpPr>
        <p:spPr>
          <a:xfrm>
            <a:off x="1066800" y="0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Neutron-proton ratio versus time: </a:t>
            </a:r>
            <a:b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Tritium as a neutron storage ?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Google Shape;14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0443" y="1473391"/>
            <a:ext cx="4152900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"/>
          <p:cNvSpPr txBox="1"/>
          <p:nvPr/>
        </p:nvSpPr>
        <p:spPr>
          <a:xfrm>
            <a:off x="1726225" y="4235772"/>
            <a:ext cx="4261339" cy="127182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889" t="-197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45" name="Google Shape;145;p5"/>
          <p:cNvSpPr txBox="1"/>
          <p:nvPr/>
        </p:nvSpPr>
        <p:spPr>
          <a:xfrm>
            <a:off x="1295400" y="5744500"/>
            <a:ext cx="101239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The actual half-life is a bit of a mystery. One method measures it as 615.3 seconds, plus or minus 2.2 seconds. Another method measures it as 608.9 seconds, plus or minus 0.8 second.</a:t>
            </a:r>
            <a:endParaRPr dirty="0"/>
          </a:p>
        </p:txBody>
      </p:sp>
      <p:grpSp>
        <p:nvGrpSpPr>
          <p:cNvPr id="146" name="Google Shape;146;p5"/>
          <p:cNvGrpSpPr/>
          <p:nvPr/>
        </p:nvGrpSpPr>
        <p:grpSpPr>
          <a:xfrm>
            <a:off x="6096000" y="1219200"/>
            <a:ext cx="4495800" cy="4525300"/>
            <a:chOff x="4572000" y="1320516"/>
            <a:chExt cx="4398518" cy="4631001"/>
          </a:xfrm>
        </p:grpSpPr>
        <p:pic>
          <p:nvPicPr>
            <p:cNvPr id="147" name="Google Shape;147;p5"/>
            <p:cNvPicPr preferRelativeResize="0"/>
            <p:nvPr/>
          </p:nvPicPr>
          <p:blipFill rotWithShape="1">
            <a:blip r:embed="rId5">
              <a:alphaModFix/>
            </a:blip>
            <a:srcRect b="-2194"/>
            <a:stretch/>
          </p:blipFill>
          <p:spPr>
            <a:xfrm>
              <a:off x="4572000" y="1320516"/>
              <a:ext cx="4398518" cy="44271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5"/>
            <p:cNvSpPr txBox="1"/>
            <p:nvPr/>
          </p:nvSpPr>
          <p:spPr>
            <a:xfrm>
              <a:off x="6373153" y="5659129"/>
              <a:ext cx="1319785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Time in seconds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"/>
          <p:cNvSpPr txBox="1">
            <a:spLocks noGrp="1"/>
          </p:cNvSpPr>
          <p:nvPr>
            <p:ph type="title"/>
          </p:nvPr>
        </p:nvSpPr>
        <p:spPr>
          <a:xfrm>
            <a:off x="381000" y="174402"/>
            <a:ext cx="1170214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Play"/>
              <a:buNone/>
            </a:pPr>
            <a:r>
              <a:rPr lang="en-US" sz="3600" dirty="0">
                <a:solidFill>
                  <a:srgbClr val="C00000"/>
                </a:solidFill>
              </a:rPr>
              <a:t>4 Reasons for this discrepancy between observation 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600" dirty="0">
                <a:solidFill>
                  <a:srgbClr val="C00000"/>
                </a:solidFill>
              </a:rPr>
              <a:t>and theoretical prediction</a:t>
            </a:r>
            <a:endParaRPr dirty="0"/>
          </a:p>
        </p:txBody>
      </p:sp>
      <p:sp>
        <p:nvSpPr>
          <p:cNvPr id="227" name="Google Shape;227;p14"/>
          <p:cNvSpPr txBox="1"/>
          <p:nvPr/>
        </p:nvSpPr>
        <p:spPr>
          <a:xfrm>
            <a:off x="457200" y="1499965"/>
            <a:ext cx="12551436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Stellar Physics: Atomic diffusion of Li in stars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Nuclear Physics in Big Bang: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neglect of  these </a:t>
            </a:r>
            <a:r>
              <a:rPr lang="en-US" sz="3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tritium reactions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</a:t>
            </a:r>
            <a:endParaRPr dirty="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 and Be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Nuclear Physics in First Stars: 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neglect of 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alpha-capture reactions 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</a:t>
            </a:r>
            <a:endParaRPr dirty="0"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 and Be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Physics beyond the Standard Model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7" y="961729"/>
            <a:ext cx="10905066" cy="4934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2"/>
          <p:cNvPicPr preferRelativeResize="0"/>
          <p:nvPr/>
        </p:nvPicPr>
        <p:blipFill rotWithShape="1">
          <a:blip r:embed="rId3">
            <a:alphaModFix/>
          </a:blip>
          <a:srcRect t="3720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2"/>
          <p:cNvSpPr txBox="1"/>
          <p:nvPr/>
        </p:nvSpPr>
        <p:spPr>
          <a:xfrm>
            <a:off x="2133600" y="640355"/>
            <a:ext cx="7391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Big Bang Nucleosynthesis</a:t>
            </a:r>
            <a:endParaRPr sz="4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08263" y="3276600"/>
            <a:ext cx="3831337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2"/>
          <p:cNvSpPr txBox="1"/>
          <p:nvPr/>
        </p:nvSpPr>
        <p:spPr>
          <a:xfrm>
            <a:off x="1902400" y="1356337"/>
            <a:ext cx="7622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origin of the primordial elements: H, He, Li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2"/>
          <p:cNvSpPr txBox="1"/>
          <p:nvPr/>
        </p:nvSpPr>
        <p:spPr>
          <a:xfrm>
            <a:off x="367594" y="6007438"/>
            <a:ext cx="1145681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mass A=5 gap </a:t>
            </a: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prohibits the production of substantial amounts of lithium and beryllium.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mass A=8 gap </a:t>
            </a: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prohibits the production of heavier elements such as boron, carbon, and beyond!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80625" y="3276645"/>
            <a:ext cx="5255221" cy="2590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2" descr="Related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6777" y="3262441"/>
            <a:ext cx="2702623" cy="260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1"/>
          <p:cNvGrpSpPr/>
          <p:nvPr/>
        </p:nvGrpSpPr>
        <p:grpSpPr>
          <a:xfrm>
            <a:off x="6725381" y="394728"/>
            <a:ext cx="4485236" cy="2980196"/>
            <a:chOff x="1821306" y="4131138"/>
            <a:chExt cx="4059947" cy="2746311"/>
          </a:xfrm>
        </p:grpSpPr>
        <p:sp>
          <p:nvSpPr>
            <p:cNvPr id="196" name="Google Shape;196;p11"/>
            <p:cNvSpPr/>
            <p:nvPr/>
          </p:nvSpPr>
          <p:spPr>
            <a:xfrm>
              <a:off x="1821306" y="4131138"/>
              <a:ext cx="4059947" cy="274631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7" name="Google Shape;197;p11" descr="Related imag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90805" y="4209156"/>
              <a:ext cx="2350804" cy="24647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8" name="Google Shape;198;p11" descr="1.: Standard Big-Bang nucleosynthesis of the most abundant primordial... |  Download Scientific Diagra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8998" y="3374924"/>
            <a:ext cx="4919465" cy="34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1"/>
          <p:cNvPicPr preferRelativeResize="0"/>
          <p:nvPr/>
        </p:nvPicPr>
        <p:blipFill rotWithShape="1">
          <a:blip r:embed="rId5">
            <a:alphaModFix/>
          </a:blip>
          <a:srcRect r="49338"/>
          <a:stretch/>
        </p:blipFill>
        <p:spPr>
          <a:xfrm>
            <a:off x="1831748" y="1707834"/>
            <a:ext cx="3187638" cy="249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1"/>
          <p:cNvPicPr preferRelativeResize="0"/>
          <p:nvPr/>
        </p:nvPicPr>
        <p:blipFill rotWithShape="1">
          <a:blip r:embed="rId5">
            <a:alphaModFix/>
          </a:blip>
          <a:srcRect l="50676"/>
          <a:stretch/>
        </p:blipFill>
        <p:spPr>
          <a:xfrm>
            <a:off x="1783536" y="4269906"/>
            <a:ext cx="3017064" cy="258809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1"/>
          <p:cNvSpPr txBox="1">
            <a:spLocks noGrp="1"/>
          </p:cNvSpPr>
          <p:nvPr>
            <p:ph type="title"/>
          </p:nvPr>
        </p:nvSpPr>
        <p:spPr>
          <a:xfrm>
            <a:off x="304800" y="124859"/>
            <a:ext cx="11246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en-US" sz="36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Subsequent reactions after deuterium formation</a:t>
            </a:r>
            <a:endParaRPr sz="3600" dirty="0"/>
          </a:p>
        </p:txBody>
      </p:sp>
      <p:sp>
        <p:nvSpPr>
          <p:cNvPr id="202" name="Google Shape;202;p11"/>
          <p:cNvSpPr txBox="1"/>
          <p:nvPr/>
        </p:nvSpPr>
        <p:spPr>
          <a:xfrm>
            <a:off x="10065712" y="4872783"/>
            <a:ext cx="189768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8CD872"/>
                </a:solidFill>
                <a:latin typeface="Arial"/>
                <a:ea typeface="Arial"/>
                <a:cs typeface="Arial"/>
                <a:sym typeface="Arial"/>
              </a:rPr>
              <a:t>Tritium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6;p17">
            <a:extLst>
              <a:ext uri="{FF2B5EF4-FFF2-40B4-BE49-F238E27FC236}">
                <a16:creationId xmlns:a16="http://schemas.microsoft.com/office/drawing/2014/main" id="{FE365FDB-FF2C-91A9-7757-844ECF430143}"/>
              </a:ext>
            </a:extLst>
          </p:cNvPr>
          <p:cNvGrpSpPr/>
          <p:nvPr/>
        </p:nvGrpSpPr>
        <p:grpSpPr>
          <a:xfrm>
            <a:off x="1143000" y="1447800"/>
            <a:ext cx="6434027" cy="4380987"/>
            <a:chOff x="609600" y="1738993"/>
            <a:chExt cx="6434027" cy="4380987"/>
          </a:xfrm>
        </p:grpSpPr>
        <p:pic>
          <p:nvPicPr>
            <p:cNvPr id="3" name="Google Shape;297;p17" descr="Related image">
              <a:extLst>
                <a:ext uri="{FF2B5EF4-FFF2-40B4-BE49-F238E27FC236}">
                  <a16:creationId xmlns:a16="http://schemas.microsoft.com/office/drawing/2014/main" id="{356AB0CA-619F-897D-0EAC-0CED22B1B4B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09600" y="1752600"/>
              <a:ext cx="4531423" cy="43673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98;p17">
              <a:extLst>
                <a:ext uri="{FF2B5EF4-FFF2-40B4-BE49-F238E27FC236}">
                  <a16:creationId xmlns:a16="http://schemas.microsoft.com/office/drawing/2014/main" id="{EF8FF65A-60CC-3A34-81A7-5F61E33810A9}"/>
                </a:ext>
              </a:extLst>
            </p:cNvPr>
            <p:cNvSpPr/>
            <p:nvPr/>
          </p:nvSpPr>
          <p:spPr>
            <a:xfrm>
              <a:off x="5424487" y="1790700"/>
              <a:ext cx="514350" cy="490538"/>
            </a:xfrm>
            <a:prstGeom prst="rect">
              <a:avLst/>
            </a:prstGeom>
            <a:solidFill>
              <a:srgbClr val="D0D0D0"/>
            </a:solidFill>
            <a:ln w="254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99;p17">
              <a:extLst>
                <a:ext uri="{FF2B5EF4-FFF2-40B4-BE49-F238E27FC236}">
                  <a16:creationId xmlns:a16="http://schemas.microsoft.com/office/drawing/2014/main" id="{BFFF3CAB-84DA-3302-3460-7F479ABF0782}"/>
                </a:ext>
              </a:extLst>
            </p:cNvPr>
            <p:cNvSpPr/>
            <p:nvPr/>
          </p:nvSpPr>
          <p:spPr>
            <a:xfrm>
              <a:off x="6400800" y="1795463"/>
              <a:ext cx="514350" cy="490538"/>
            </a:xfrm>
            <a:prstGeom prst="rect">
              <a:avLst/>
            </a:prstGeom>
            <a:solidFill>
              <a:srgbClr val="D0D0D0"/>
            </a:solidFill>
            <a:ln w="254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300;p17">
              <a:extLst>
                <a:ext uri="{FF2B5EF4-FFF2-40B4-BE49-F238E27FC236}">
                  <a16:creationId xmlns:a16="http://schemas.microsoft.com/office/drawing/2014/main" id="{5C41656F-9594-6941-4039-A25BB3FC8A8B}"/>
                </a:ext>
              </a:extLst>
            </p:cNvPr>
            <p:cNvSpPr txBox="1"/>
            <p:nvPr/>
          </p:nvSpPr>
          <p:spPr>
            <a:xfrm>
              <a:off x="6267452" y="1790700"/>
              <a:ext cx="776175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500"/>
                <a:buFont typeface="Times New Roman"/>
                <a:buNone/>
              </a:pPr>
              <a:r>
                <a:rPr lang="en-US" sz="2500" baseline="300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</a:t>
              </a:r>
              <a:r>
                <a:rPr lang="en-US" sz="25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Be</a:t>
              </a:r>
              <a:endParaRPr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301;p17">
              <a:extLst>
                <a:ext uri="{FF2B5EF4-FFF2-40B4-BE49-F238E27FC236}">
                  <a16:creationId xmlns:a16="http://schemas.microsoft.com/office/drawing/2014/main" id="{C1401D37-82DD-8CF9-885F-188A4A4F6716}"/>
                </a:ext>
              </a:extLst>
            </p:cNvPr>
            <p:cNvSpPr txBox="1"/>
            <p:nvPr/>
          </p:nvSpPr>
          <p:spPr>
            <a:xfrm>
              <a:off x="5370903" y="1816684"/>
              <a:ext cx="665567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500"/>
                <a:buFont typeface="Times New Roman"/>
                <a:buNone/>
              </a:pPr>
              <a:r>
                <a:rPr lang="en-US" sz="2500" baseline="300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</a:t>
              </a:r>
              <a:r>
                <a:rPr lang="en-US" sz="25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Be</a:t>
              </a:r>
              <a:endParaRPr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" name="Google Shape;302;p17">
              <a:extLst>
                <a:ext uri="{FF2B5EF4-FFF2-40B4-BE49-F238E27FC236}">
                  <a16:creationId xmlns:a16="http://schemas.microsoft.com/office/drawing/2014/main" id="{283411FF-7163-A1E4-2E26-7E9732ACDF9E}"/>
                </a:ext>
              </a:extLst>
            </p:cNvPr>
            <p:cNvCxnSpPr>
              <a:endCxn id="6" idx="2"/>
            </p:cNvCxnSpPr>
            <p:nvPr/>
          </p:nvCxnSpPr>
          <p:spPr>
            <a:xfrm rot="10800000" flipH="1">
              <a:off x="5072139" y="2283143"/>
              <a:ext cx="1583400" cy="36090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9" name="Google Shape;303;p17">
              <a:extLst>
                <a:ext uri="{FF2B5EF4-FFF2-40B4-BE49-F238E27FC236}">
                  <a16:creationId xmlns:a16="http://schemas.microsoft.com/office/drawing/2014/main" id="{F702862D-7C5A-FB47-F70B-83C3D2DA546B}"/>
                </a:ext>
              </a:extLst>
            </p:cNvPr>
            <p:cNvSpPr/>
            <p:nvPr/>
          </p:nvSpPr>
          <p:spPr>
            <a:xfrm>
              <a:off x="2581274" y="4605338"/>
              <a:ext cx="514350" cy="490538"/>
            </a:xfrm>
            <a:prstGeom prst="rect">
              <a:avLst/>
            </a:prstGeom>
            <a:noFill/>
            <a:ln w="25400" cap="flat" cmpd="sng">
              <a:solidFill>
                <a:srgbClr val="C0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" name="Google Shape;304;p17">
              <a:extLst>
                <a:ext uri="{FF2B5EF4-FFF2-40B4-BE49-F238E27FC236}">
                  <a16:creationId xmlns:a16="http://schemas.microsoft.com/office/drawing/2014/main" id="{17D0C13F-D24A-9B80-A011-D0D7D684DADC}"/>
                </a:ext>
              </a:extLst>
            </p:cNvPr>
            <p:cNvCxnSpPr/>
            <p:nvPr/>
          </p:nvCxnSpPr>
          <p:spPr>
            <a:xfrm rot="10800000" flipH="1">
              <a:off x="5072062" y="2292668"/>
              <a:ext cx="616745" cy="351421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1" name="Google Shape;305;p17">
              <a:extLst>
                <a:ext uri="{FF2B5EF4-FFF2-40B4-BE49-F238E27FC236}">
                  <a16:creationId xmlns:a16="http://schemas.microsoft.com/office/drawing/2014/main" id="{78FF37D1-17DC-950F-A4F6-B6C91063A995}"/>
                </a:ext>
              </a:extLst>
            </p:cNvPr>
            <p:cNvSpPr txBox="1"/>
            <p:nvPr/>
          </p:nvSpPr>
          <p:spPr>
            <a:xfrm rot="-812790">
              <a:off x="5749447" y="2397220"/>
              <a:ext cx="779713" cy="461665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(t,γ)</a:t>
              </a:r>
              <a:endPara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306;p17">
              <a:extLst>
                <a:ext uri="{FF2B5EF4-FFF2-40B4-BE49-F238E27FC236}">
                  <a16:creationId xmlns:a16="http://schemas.microsoft.com/office/drawing/2014/main" id="{AA86A482-535C-0534-C3C3-3CCFE9EEFB3F}"/>
                </a:ext>
              </a:extLst>
            </p:cNvPr>
            <p:cNvSpPr txBox="1"/>
            <p:nvPr/>
          </p:nvSpPr>
          <p:spPr>
            <a:xfrm rot="-2038578">
              <a:off x="4839429" y="1969529"/>
              <a:ext cx="96607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(t,n)</a:t>
              </a:r>
              <a:endPara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F2E63B0-968D-DDAD-59ED-CBB9B84D7AF6}"/>
              </a:ext>
            </a:extLst>
          </p:cNvPr>
          <p:cNvSpPr txBox="1"/>
          <p:nvPr/>
        </p:nvSpPr>
        <p:spPr>
          <a:xfrm>
            <a:off x="600375" y="482025"/>
            <a:ext cx="7011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>
                <a:solidFill>
                  <a:srgbClr val="1C4F9D"/>
                </a:solidFill>
              </a:rPr>
              <a:t>Tritium reactions that use-up the Li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38D9FC-7331-CBFA-A032-FFED8388C9E3}"/>
              </a:ext>
            </a:extLst>
          </p:cNvPr>
          <p:cNvSpPr txBox="1"/>
          <p:nvPr/>
        </p:nvSpPr>
        <p:spPr>
          <a:xfrm>
            <a:off x="4267200" y="5105400"/>
            <a:ext cx="7546336" cy="1015663"/>
          </a:xfrm>
          <a:prstGeom prst="rect">
            <a:avLst/>
          </a:prstGeom>
          <a:solidFill>
            <a:srgbClr val="023992"/>
          </a:solidFill>
        </p:spPr>
        <p:txBody>
          <a:bodyPr wrap="square">
            <a:spAutoFit/>
          </a:bodyPr>
          <a:lstStyle/>
          <a:p>
            <a:pPr marL="9258" marR="0" lvl="0" indent="0" algn="ctr" defTabSz="76178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Given the high abundances of tritium in BBN, </a:t>
            </a:r>
            <a:r>
              <a:rPr kumimoji="0" lang="en-US" altLang="en-US" sz="2000" b="1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Li(</a:t>
            </a:r>
            <a:r>
              <a:rPr kumimoji="0" lang="en-US" alt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t,n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  <a:r>
              <a:rPr kumimoji="0" lang="en-US" altLang="en-US" sz="2000" b="1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9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Be and </a:t>
            </a:r>
            <a:r>
              <a:rPr kumimoji="0" lang="en-US" altLang="en-US" sz="2000" b="1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Li(t,α)</a:t>
            </a:r>
            <a:r>
              <a:rPr kumimoji="0" lang="en-US" altLang="en-US" sz="2000" b="1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6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He reactions need to be further investigated</a:t>
            </a:r>
          </a:p>
          <a:p>
            <a:pPr marL="9258" marR="0" lvl="0" indent="0" algn="ctr" defTabSz="76178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also, </a:t>
            </a:r>
            <a:r>
              <a:rPr lang="en-US" altLang="en-US" sz="2000" b="1" kern="0" baseline="30000" dirty="0">
                <a:solidFill>
                  <a:schemeClr val="bg1"/>
                </a:solidFill>
                <a:latin typeface="Arial" charset="0"/>
                <a:cs typeface="Arial" charset="0"/>
              </a:rPr>
              <a:t>9</a:t>
            </a:r>
            <a:r>
              <a:rPr lang="en-US" altLang="en-US" sz="20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Be(</a:t>
            </a:r>
            <a:r>
              <a:rPr lang="en-US" altLang="en-US" sz="2000" b="1" kern="0" dirty="0" err="1">
                <a:solidFill>
                  <a:schemeClr val="bg1"/>
                </a:solidFill>
                <a:latin typeface="Arial" charset="0"/>
                <a:cs typeface="Arial" charset="0"/>
              </a:rPr>
              <a:t>t,n</a:t>
            </a:r>
            <a:r>
              <a:rPr lang="en-US" altLang="en-US" sz="20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)</a:t>
            </a:r>
            <a:r>
              <a:rPr lang="en-US" altLang="en-US" sz="2000" b="1" kern="0" baseline="30000" dirty="0">
                <a:solidFill>
                  <a:schemeClr val="bg1"/>
                </a:solidFill>
                <a:latin typeface="Arial" charset="0"/>
                <a:cs typeface="Arial" charset="0"/>
              </a:rPr>
              <a:t>11</a:t>
            </a:r>
            <a:r>
              <a:rPr lang="en-US" altLang="en-US" sz="20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B might be of interest for CNO synthesis</a:t>
            </a:r>
            <a:endParaRPr kumimoji="0" lang="en-US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69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15" descr="One large star with six points and many blurred yellow and white spots on the bakgroun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69580"/>
            <a:ext cx="12225867" cy="692758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5"/>
          <p:cNvSpPr txBox="1">
            <a:spLocks noGrp="1"/>
          </p:cNvSpPr>
          <p:nvPr>
            <p:ph type="title"/>
          </p:nvPr>
        </p:nvSpPr>
        <p:spPr>
          <a:xfrm>
            <a:off x="940496" y="1409877"/>
            <a:ext cx="1098428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Bridging the mass 5 and 8 gap with tritium</a:t>
            </a:r>
            <a:endParaRPr sz="44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 txBox="1">
            <a:spLocks noGrp="1"/>
          </p:cNvSpPr>
          <p:nvPr>
            <p:ph type="body" idx="1"/>
          </p:nvPr>
        </p:nvSpPr>
        <p:spPr>
          <a:xfrm>
            <a:off x="1041748" y="3178480"/>
            <a:ext cx="8229600" cy="269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02608" lvl="0" indent="-30260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Char char="•"/>
            </a:pPr>
            <a:r>
              <a:rPr lang="en-US" sz="2800" b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Big Bang Nucleosynthesis or Chemical Evolution</a:t>
            </a:r>
            <a:endParaRPr/>
          </a:p>
          <a:p>
            <a:pPr marL="302608" lvl="0" indent="-302608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SzPts val="2800"/>
              <a:buChar char="•"/>
            </a:pPr>
            <a:r>
              <a:rPr lang="en-US" sz="2800" b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Neutrino Driven Supernova Shock</a:t>
            </a:r>
            <a:endParaRPr/>
          </a:p>
          <a:p>
            <a:pPr marL="302608" lvl="0" indent="-302608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SzPts val="2800"/>
              <a:buChar char="•"/>
            </a:pPr>
            <a:r>
              <a:rPr lang="en-US" sz="2800" b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Merging Neutron Stars</a:t>
            </a:r>
            <a:endParaRPr sz="2800" b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"/>
          <p:cNvSpPr txBox="1"/>
          <p:nvPr/>
        </p:nvSpPr>
        <p:spPr>
          <a:xfrm>
            <a:off x="1981200" y="18046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Mass A=5 and A=8 Mass Gap</a:t>
            </a:r>
            <a:endParaRPr sz="4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40" name="Google Shape;240;p16"/>
          <p:cNvSpPr txBox="1"/>
          <p:nvPr/>
        </p:nvSpPr>
        <p:spPr>
          <a:xfrm>
            <a:off x="8123602" y="1142309"/>
            <a:ext cx="3561717" cy="470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There are no stable nuclei with mass A=5 and mass A=8 in the universe!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formation of heavier nuclei requires sufficient density to jump these two gaps by nuclear reaction processes!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 challenge in the rapidly expanding hydrogen and helium environments associated with the Big Bang,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neutrino-driven shocks, </a:t>
            </a:r>
            <a:b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merging neutron stars.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p16"/>
          <p:cNvGrpSpPr/>
          <p:nvPr/>
        </p:nvGrpSpPr>
        <p:grpSpPr>
          <a:xfrm>
            <a:off x="1765041" y="1486678"/>
            <a:ext cx="6454298" cy="4930762"/>
            <a:chOff x="533400" y="1371600"/>
            <a:chExt cx="6664645" cy="5093973"/>
          </a:xfrm>
        </p:grpSpPr>
        <p:grpSp>
          <p:nvGrpSpPr>
            <p:cNvPr id="242" name="Google Shape;242;p16"/>
            <p:cNvGrpSpPr/>
            <p:nvPr/>
          </p:nvGrpSpPr>
          <p:grpSpPr>
            <a:xfrm>
              <a:off x="533400" y="1371600"/>
              <a:ext cx="6664645" cy="4267444"/>
              <a:chOff x="990600" y="1980956"/>
              <a:chExt cx="6664645" cy="4267444"/>
            </a:xfrm>
          </p:grpSpPr>
          <p:cxnSp>
            <p:nvCxnSpPr>
              <p:cNvPr id="243" name="Google Shape;243;p16"/>
              <p:cNvCxnSpPr/>
              <p:nvPr/>
            </p:nvCxnSpPr>
            <p:spPr>
              <a:xfrm>
                <a:off x="3378310" y="1980956"/>
                <a:ext cx="2900056" cy="2888046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cxnSp>
            <p:nvCxnSpPr>
              <p:cNvPr id="244" name="Google Shape;244;p16"/>
              <p:cNvCxnSpPr/>
              <p:nvPr/>
            </p:nvCxnSpPr>
            <p:spPr>
              <a:xfrm>
                <a:off x="2514600" y="3601672"/>
                <a:ext cx="2083489" cy="2093967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sp>
            <p:nvSpPr>
              <p:cNvPr id="245" name="Google Shape;245;p16"/>
              <p:cNvSpPr/>
              <p:nvPr/>
            </p:nvSpPr>
            <p:spPr>
              <a:xfrm>
                <a:off x="990600" y="55626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16"/>
              <p:cNvSpPr/>
              <p:nvPr/>
            </p:nvSpPr>
            <p:spPr>
              <a:xfrm>
                <a:off x="1905000" y="55626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16"/>
              <p:cNvSpPr txBox="1"/>
              <p:nvPr/>
            </p:nvSpPr>
            <p:spPr>
              <a:xfrm>
                <a:off x="1092889" y="5674667"/>
                <a:ext cx="732317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16"/>
              <p:cNvSpPr txBox="1"/>
              <p:nvPr/>
            </p:nvSpPr>
            <p:spPr>
              <a:xfrm>
                <a:off x="2007289" y="5695639"/>
                <a:ext cx="688434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16"/>
              <p:cNvSpPr/>
              <p:nvPr/>
            </p:nvSpPr>
            <p:spPr>
              <a:xfrm>
                <a:off x="1905000" y="47244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16"/>
              <p:cNvSpPr/>
              <p:nvPr/>
            </p:nvSpPr>
            <p:spPr>
              <a:xfrm>
                <a:off x="2743200" y="47244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16"/>
              <p:cNvSpPr txBox="1"/>
              <p:nvPr/>
            </p:nvSpPr>
            <p:spPr>
              <a:xfrm>
                <a:off x="1905000" y="4836467"/>
                <a:ext cx="784657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He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16"/>
              <p:cNvSpPr txBox="1"/>
              <p:nvPr/>
            </p:nvSpPr>
            <p:spPr>
              <a:xfrm>
                <a:off x="2743199" y="4836467"/>
                <a:ext cx="852881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He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16"/>
              <p:cNvSpPr/>
              <p:nvPr/>
            </p:nvSpPr>
            <p:spPr>
              <a:xfrm>
                <a:off x="3581400" y="38862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16"/>
              <p:cNvSpPr/>
              <p:nvPr/>
            </p:nvSpPr>
            <p:spPr>
              <a:xfrm>
                <a:off x="4495800" y="38862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16"/>
              <p:cNvSpPr txBox="1"/>
              <p:nvPr/>
            </p:nvSpPr>
            <p:spPr>
              <a:xfrm>
                <a:off x="3683689" y="3998267"/>
                <a:ext cx="618326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Li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16"/>
              <p:cNvSpPr txBox="1"/>
              <p:nvPr/>
            </p:nvSpPr>
            <p:spPr>
              <a:xfrm>
                <a:off x="4572000" y="3998267"/>
                <a:ext cx="661200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7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Li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16"/>
              <p:cNvSpPr/>
              <p:nvPr/>
            </p:nvSpPr>
            <p:spPr>
              <a:xfrm>
                <a:off x="3596081" y="47244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2A982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16"/>
              <p:cNvSpPr txBox="1"/>
              <p:nvPr/>
            </p:nvSpPr>
            <p:spPr>
              <a:xfrm>
                <a:off x="3596081" y="4836467"/>
                <a:ext cx="838199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He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16"/>
              <p:cNvSpPr/>
              <p:nvPr/>
            </p:nvSpPr>
            <p:spPr>
              <a:xfrm>
                <a:off x="2743200" y="38862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2A982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16"/>
              <p:cNvSpPr txBox="1"/>
              <p:nvPr/>
            </p:nvSpPr>
            <p:spPr>
              <a:xfrm>
                <a:off x="2845489" y="3998267"/>
                <a:ext cx="685799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Li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16"/>
              <p:cNvSpPr/>
              <p:nvPr/>
            </p:nvSpPr>
            <p:spPr>
              <a:xfrm>
                <a:off x="5334000" y="38862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AE2D5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16"/>
              <p:cNvSpPr txBox="1"/>
              <p:nvPr/>
            </p:nvSpPr>
            <p:spPr>
              <a:xfrm>
                <a:off x="5436289" y="3998267"/>
                <a:ext cx="684311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8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Li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16"/>
              <p:cNvSpPr/>
              <p:nvPr/>
            </p:nvSpPr>
            <p:spPr>
              <a:xfrm>
                <a:off x="3581400" y="302794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AE2D5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16"/>
              <p:cNvSpPr txBox="1"/>
              <p:nvPr/>
            </p:nvSpPr>
            <p:spPr>
              <a:xfrm>
                <a:off x="3657599" y="3140007"/>
                <a:ext cx="759281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7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16"/>
              <p:cNvSpPr/>
              <p:nvPr/>
            </p:nvSpPr>
            <p:spPr>
              <a:xfrm>
                <a:off x="4495800" y="302794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2A982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16"/>
              <p:cNvSpPr txBox="1"/>
              <p:nvPr/>
            </p:nvSpPr>
            <p:spPr>
              <a:xfrm>
                <a:off x="4598089" y="3140007"/>
                <a:ext cx="794731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8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16"/>
              <p:cNvSpPr/>
              <p:nvPr/>
            </p:nvSpPr>
            <p:spPr>
              <a:xfrm>
                <a:off x="5334000" y="302794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16"/>
              <p:cNvSpPr txBox="1"/>
              <p:nvPr/>
            </p:nvSpPr>
            <p:spPr>
              <a:xfrm>
                <a:off x="5410199" y="3140007"/>
                <a:ext cx="743728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9</a:t>
                </a: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16"/>
              <p:cNvSpPr/>
              <p:nvPr/>
            </p:nvSpPr>
            <p:spPr>
              <a:xfrm>
                <a:off x="3596081" y="217971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AE2D5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16"/>
              <p:cNvSpPr txBox="1"/>
              <p:nvPr/>
            </p:nvSpPr>
            <p:spPr>
              <a:xfrm>
                <a:off x="3698370" y="2291777"/>
                <a:ext cx="603645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8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16"/>
              <p:cNvSpPr/>
              <p:nvPr/>
            </p:nvSpPr>
            <p:spPr>
              <a:xfrm>
                <a:off x="4499397" y="2183959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AE2D5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16"/>
              <p:cNvSpPr txBox="1"/>
              <p:nvPr/>
            </p:nvSpPr>
            <p:spPr>
              <a:xfrm>
                <a:off x="4601685" y="2296026"/>
                <a:ext cx="732314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9</a:t>
                </a: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16"/>
              <p:cNvSpPr/>
              <p:nvPr/>
            </p:nvSpPr>
            <p:spPr>
              <a:xfrm>
                <a:off x="5337597" y="2183959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E59DDC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16"/>
              <p:cNvSpPr txBox="1"/>
              <p:nvPr/>
            </p:nvSpPr>
            <p:spPr>
              <a:xfrm>
                <a:off x="5413797" y="2296026"/>
                <a:ext cx="783912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10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16"/>
              <p:cNvSpPr/>
              <p:nvPr/>
            </p:nvSpPr>
            <p:spPr>
              <a:xfrm>
                <a:off x="2743200" y="55626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AE2D5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16"/>
              <p:cNvSpPr txBox="1"/>
              <p:nvPr/>
            </p:nvSpPr>
            <p:spPr>
              <a:xfrm>
                <a:off x="2845489" y="5674667"/>
                <a:ext cx="750591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r>
                  <a:rPr lang="en-US" sz="24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</a:t>
                </a: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16"/>
              <p:cNvSpPr/>
              <p:nvPr/>
            </p:nvSpPr>
            <p:spPr>
              <a:xfrm>
                <a:off x="1004444" y="4724400"/>
                <a:ext cx="685800" cy="685800"/>
              </a:xfrm>
              <a:prstGeom prst="roundRect">
                <a:avLst>
                  <a:gd name="adj" fmla="val 16667"/>
                </a:avLst>
              </a:prstGeom>
              <a:solidFill>
                <a:srgbClr val="F2A982"/>
              </a:solidFill>
              <a:ln w="19050" cap="flat" cmpd="sng">
                <a:solidFill>
                  <a:srgbClr val="0F465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16"/>
              <p:cNvSpPr txBox="1"/>
              <p:nvPr/>
            </p:nvSpPr>
            <p:spPr>
              <a:xfrm>
                <a:off x="1004443" y="4836467"/>
                <a:ext cx="900556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He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16"/>
              <p:cNvSpPr txBox="1"/>
              <p:nvPr/>
            </p:nvSpPr>
            <p:spPr>
              <a:xfrm>
                <a:off x="5407635" y="4882210"/>
                <a:ext cx="2247610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A=8 mass gap</a:t>
                </a:r>
                <a:endParaRPr sz="2400" dirty="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16"/>
              <p:cNvSpPr txBox="1"/>
              <p:nvPr/>
            </p:nvSpPr>
            <p:spPr>
              <a:xfrm>
                <a:off x="4302016" y="5736222"/>
                <a:ext cx="2284817" cy="4769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A=5 mass gap</a:t>
                </a:r>
                <a:endParaRPr sz="2400" dirty="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1" name="Google Shape;281;p16"/>
            <p:cNvSpPr/>
            <p:nvPr/>
          </p:nvSpPr>
          <p:spPr>
            <a:xfrm>
              <a:off x="1447800" y="5779773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AE2D5"/>
            </a:solidFill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6"/>
            <p:cNvSpPr txBox="1"/>
            <p:nvPr/>
          </p:nvSpPr>
          <p:spPr>
            <a:xfrm>
              <a:off x="1550090" y="5889072"/>
              <a:ext cx="735908" cy="4769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US"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6"/>
            <p:cNvSpPr/>
            <p:nvPr/>
          </p:nvSpPr>
          <p:spPr>
            <a:xfrm>
              <a:off x="2286000" y="5779773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AE2D5"/>
            </a:solidFill>
            <a:ln w="19050" cap="flat" cmpd="sng">
              <a:solidFill>
                <a:srgbClr val="0F465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6"/>
            <p:cNvSpPr txBox="1"/>
            <p:nvPr/>
          </p:nvSpPr>
          <p:spPr>
            <a:xfrm>
              <a:off x="2403518" y="5880683"/>
              <a:ext cx="517592" cy="476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lang="en-US"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5" name="Google Shape;285;p16"/>
          <p:cNvGrpSpPr/>
          <p:nvPr/>
        </p:nvGrpSpPr>
        <p:grpSpPr>
          <a:xfrm>
            <a:off x="2313987" y="1301721"/>
            <a:ext cx="4719521" cy="3991154"/>
            <a:chOff x="789986" y="1301720"/>
            <a:chExt cx="4719521" cy="3991154"/>
          </a:xfrm>
        </p:grpSpPr>
        <p:cxnSp>
          <p:nvCxnSpPr>
            <p:cNvPr id="286" name="Google Shape;286;p16"/>
            <p:cNvCxnSpPr/>
            <p:nvPr/>
          </p:nvCxnSpPr>
          <p:spPr>
            <a:xfrm rot="10800000" flipH="1">
              <a:off x="4141177" y="3006969"/>
              <a:ext cx="501161" cy="518746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87" name="Google Shape;287;p16"/>
            <p:cNvCxnSpPr/>
            <p:nvPr/>
          </p:nvCxnSpPr>
          <p:spPr>
            <a:xfrm rot="10800000" flipH="1">
              <a:off x="2488672" y="3802535"/>
              <a:ext cx="1362359" cy="1319091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88" name="Google Shape;288;p16"/>
            <p:cNvCxnSpPr/>
            <p:nvPr/>
          </p:nvCxnSpPr>
          <p:spPr>
            <a:xfrm rot="10800000" flipH="1">
              <a:off x="4902316" y="1301720"/>
              <a:ext cx="607191" cy="1407874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289" name="Google Shape;289;p16"/>
            <p:cNvCxnSpPr>
              <a:cxnSpLocks/>
              <a:endCxn id="276" idx="1"/>
            </p:cNvCxnSpPr>
            <p:nvPr/>
          </p:nvCxnSpPr>
          <p:spPr>
            <a:xfrm>
              <a:off x="789986" y="5285374"/>
              <a:ext cx="1247400" cy="750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"/>
          <p:cNvSpPr txBox="1">
            <a:spLocks noGrp="1"/>
          </p:cNvSpPr>
          <p:nvPr>
            <p:ph type="title"/>
          </p:nvPr>
        </p:nvSpPr>
        <p:spPr>
          <a:xfrm>
            <a:off x="609600" y="560832"/>
            <a:ext cx="10972801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Arial"/>
              <a:buNone/>
            </a:pPr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Tritium reactions</a:t>
            </a:r>
            <a:endParaRPr sz="3600" dirty="0">
              <a:solidFill>
                <a:srgbClr val="C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6" name="Google Shape;296;p17"/>
          <p:cNvGrpSpPr/>
          <p:nvPr/>
        </p:nvGrpSpPr>
        <p:grpSpPr>
          <a:xfrm>
            <a:off x="457200" y="1562613"/>
            <a:ext cx="6434027" cy="4380987"/>
            <a:chOff x="609600" y="1738993"/>
            <a:chExt cx="6434027" cy="4380987"/>
          </a:xfrm>
        </p:grpSpPr>
        <p:pic>
          <p:nvPicPr>
            <p:cNvPr id="297" name="Google Shape;297;p17" descr="Related imag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9600" y="1752600"/>
              <a:ext cx="4531423" cy="43673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17"/>
            <p:cNvSpPr/>
            <p:nvPr/>
          </p:nvSpPr>
          <p:spPr>
            <a:xfrm>
              <a:off x="5424487" y="1790700"/>
              <a:ext cx="514350" cy="490538"/>
            </a:xfrm>
            <a:prstGeom prst="rect">
              <a:avLst/>
            </a:prstGeom>
            <a:solidFill>
              <a:srgbClr val="D0D0D0"/>
            </a:solidFill>
            <a:ln w="254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7"/>
            <p:cNvSpPr/>
            <p:nvPr/>
          </p:nvSpPr>
          <p:spPr>
            <a:xfrm>
              <a:off x="6400800" y="1795463"/>
              <a:ext cx="514350" cy="490538"/>
            </a:xfrm>
            <a:prstGeom prst="rect">
              <a:avLst/>
            </a:prstGeom>
            <a:solidFill>
              <a:srgbClr val="D0D0D0"/>
            </a:solidFill>
            <a:ln w="254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7"/>
            <p:cNvSpPr txBox="1"/>
            <p:nvPr/>
          </p:nvSpPr>
          <p:spPr>
            <a:xfrm>
              <a:off x="6267452" y="1790700"/>
              <a:ext cx="776175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500"/>
                <a:buFont typeface="Times New Roman"/>
                <a:buNone/>
              </a:pPr>
              <a:r>
                <a:rPr lang="en-US" sz="2500" baseline="300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</a:t>
              </a:r>
              <a:r>
                <a:rPr lang="en-US" sz="25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Be</a:t>
              </a:r>
              <a:endParaRPr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7"/>
            <p:cNvSpPr txBox="1"/>
            <p:nvPr/>
          </p:nvSpPr>
          <p:spPr>
            <a:xfrm>
              <a:off x="5370903" y="1816684"/>
              <a:ext cx="665567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500"/>
                <a:buFont typeface="Times New Roman"/>
                <a:buNone/>
              </a:pPr>
              <a:r>
                <a:rPr lang="en-US" sz="2500" baseline="300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</a:t>
              </a:r>
              <a:r>
                <a:rPr lang="en-US" sz="25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Be</a:t>
              </a:r>
              <a:endParaRPr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2" name="Google Shape;302;p17"/>
            <p:cNvCxnSpPr>
              <a:endCxn id="300" idx="2"/>
            </p:cNvCxnSpPr>
            <p:nvPr/>
          </p:nvCxnSpPr>
          <p:spPr>
            <a:xfrm rot="10800000" flipH="1">
              <a:off x="5072139" y="2283143"/>
              <a:ext cx="1583400" cy="36090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03" name="Google Shape;303;p17"/>
            <p:cNvSpPr/>
            <p:nvPr/>
          </p:nvSpPr>
          <p:spPr>
            <a:xfrm>
              <a:off x="2581274" y="4605338"/>
              <a:ext cx="514350" cy="490538"/>
            </a:xfrm>
            <a:prstGeom prst="rect">
              <a:avLst/>
            </a:prstGeom>
            <a:noFill/>
            <a:ln w="25400" cap="flat" cmpd="sng">
              <a:solidFill>
                <a:srgbClr val="C0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4" name="Google Shape;304;p17"/>
            <p:cNvCxnSpPr/>
            <p:nvPr/>
          </p:nvCxnSpPr>
          <p:spPr>
            <a:xfrm rot="10800000" flipH="1">
              <a:off x="5072062" y="2292668"/>
              <a:ext cx="616745" cy="351421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05" name="Google Shape;305;p17"/>
            <p:cNvSpPr txBox="1"/>
            <p:nvPr/>
          </p:nvSpPr>
          <p:spPr>
            <a:xfrm rot="-812790">
              <a:off x="5749447" y="2397220"/>
              <a:ext cx="779713" cy="461665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(t,γ)</a:t>
              </a:r>
              <a:endPara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7"/>
            <p:cNvSpPr txBox="1"/>
            <p:nvPr/>
          </p:nvSpPr>
          <p:spPr>
            <a:xfrm rot="-2038578">
              <a:off x="4839429" y="1969529"/>
              <a:ext cx="96607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(t,n)</a:t>
              </a:r>
              <a:endPara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7" name="Google Shape;307;p17"/>
          <p:cNvSpPr txBox="1"/>
          <p:nvPr/>
        </p:nvSpPr>
        <p:spPr>
          <a:xfrm>
            <a:off x="6891227" y="1429781"/>
            <a:ext cx="5115772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neglect of  these tritium reactions may explain why the observed </a:t>
            </a:r>
            <a:r>
              <a:rPr lang="en-US" sz="22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 abundance is several orders of magnitude lower than predicted! 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lang="en-US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Subsequent </a:t>
            </a:r>
            <a:r>
              <a:rPr lang="en-US" sz="2800" b="1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US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Be(</a:t>
            </a:r>
            <a:r>
              <a:rPr lang="en-US" sz="2800" b="1" dirty="0">
                <a:solidFill>
                  <a:srgbClr val="FF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α</a:t>
            </a:r>
            <a:r>
              <a:rPr lang="en-US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,n)</a:t>
            </a:r>
            <a:r>
              <a:rPr lang="en-US" sz="2800" b="1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en-US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  may generate neutrons and </a:t>
            </a:r>
            <a:r>
              <a:rPr lang="en-US" sz="2800" b="1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lang="en-US" sz="2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 sz="2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7"/>
          <p:cNvSpPr txBox="1"/>
          <p:nvPr/>
        </p:nvSpPr>
        <p:spPr>
          <a:xfrm>
            <a:off x="3810000" y="3815976"/>
            <a:ext cx="86106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H(t,2n) fusion and </a:t>
            </a:r>
            <a:r>
              <a:rPr lang="en-US" sz="24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H(</a:t>
            </a:r>
            <a:r>
              <a:rPr lang="en-US" sz="24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He,pn) fusion require further studies at low energies. 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4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H(α,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γ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24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 fusion studies show pronounced discrepancies. 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Given the high abundances of tritium in the early Big Bang environment also the strength of the subsequent </a:t>
            </a:r>
            <a:r>
              <a:rPr lang="en-US" sz="2400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Li(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t,γ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2400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Be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US" sz="2400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Li(</a:t>
            </a:r>
            <a:r>
              <a:rPr lang="en-US" sz="24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t,n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2400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Be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reactions need to be investigated as possible solution of Lithium problem. 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11582401" y="5613"/>
            <a:ext cx="609599" cy="338554"/>
          </a:xfrm>
          <a:prstGeom prst="rect">
            <a:avLst/>
          </a:prstGeom>
          <a:solidFill>
            <a:srgbClr val="02399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SI.a</a:t>
            </a:r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9"/>
          <p:cNvSpPr txBox="1"/>
          <p:nvPr/>
        </p:nvSpPr>
        <p:spPr>
          <a:xfrm>
            <a:off x="2226129" y="283484"/>
            <a:ext cx="7886700" cy="81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en-US" sz="4400" baseline="30000">
                <a:solidFill>
                  <a:srgbClr val="C00000"/>
                </a:solidFill>
                <a:latin typeface="Play"/>
                <a:ea typeface="Play"/>
                <a:cs typeface="Play"/>
                <a:sym typeface="Play"/>
              </a:rPr>
              <a:t>12</a:t>
            </a:r>
            <a:r>
              <a:rPr lang="en-US" sz="4400">
                <a:solidFill>
                  <a:srgbClr val="C00000"/>
                </a:solidFill>
                <a:latin typeface="Play"/>
                <a:ea typeface="Play"/>
                <a:cs typeface="Play"/>
                <a:sym typeface="Play"/>
              </a:rPr>
              <a:t>C production paths</a:t>
            </a:r>
            <a:endParaRPr/>
          </a:p>
        </p:txBody>
      </p:sp>
      <p:grpSp>
        <p:nvGrpSpPr>
          <p:cNvPr id="328" name="Google Shape;328;p19"/>
          <p:cNvGrpSpPr/>
          <p:nvPr/>
        </p:nvGrpSpPr>
        <p:grpSpPr>
          <a:xfrm>
            <a:off x="3558215" y="2041071"/>
            <a:ext cx="4268614" cy="3412672"/>
            <a:chOff x="2034215" y="2041071"/>
            <a:chExt cx="4268614" cy="3412672"/>
          </a:xfrm>
        </p:grpSpPr>
        <p:sp>
          <p:nvSpPr>
            <p:cNvPr id="329" name="Google Shape;329;p19"/>
            <p:cNvSpPr/>
            <p:nvPr/>
          </p:nvSpPr>
          <p:spPr>
            <a:xfrm>
              <a:off x="2034215" y="4857750"/>
              <a:ext cx="661307" cy="59599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aseline="30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r>
                <a:rPr lang="en-US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He</a:t>
              </a:r>
              <a:endParaRPr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3769178" y="3429000"/>
              <a:ext cx="672193" cy="65314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5666014" y="2041071"/>
              <a:ext cx="636815" cy="59599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9"/>
            <p:cNvSpPr txBox="1"/>
            <p:nvPr/>
          </p:nvSpPr>
          <p:spPr>
            <a:xfrm>
              <a:off x="3769178" y="3565073"/>
              <a:ext cx="636815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aseline="30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r>
                <a:rPr lang="en-US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Be</a:t>
              </a:r>
              <a:endParaRPr/>
            </a:p>
          </p:txBody>
        </p:sp>
        <p:sp>
          <p:nvSpPr>
            <p:cNvPr id="333" name="Google Shape;333;p19"/>
            <p:cNvSpPr txBox="1"/>
            <p:nvPr/>
          </p:nvSpPr>
          <p:spPr>
            <a:xfrm>
              <a:off x="5666014" y="2123623"/>
              <a:ext cx="636815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aseline="30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r>
                <a:rPr lang="en-US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/>
            </a:p>
          </p:txBody>
        </p:sp>
        <p:cxnSp>
          <p:nvCxnSpPr>
            <p:cNvPr id="334" name="Google Shape;334;p19"/>
            <p:cNvCxnSpPr/>
            <p:nvPr/>
          </p:nvCxnSpPr>
          <p:spPr>
            <a:xfrm rot="10800000" flipH="1">
              <a:off x="2695522" y="3995960"/>
              <a:ext cx="1141692" cy="886283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35" name="Google Shape;335;p19"/>
            <p:cNvCxnSpPr/>
            <p:nvPr/>
          </p:nvCxnSpPr>
          <p:spPr>
            <a:xfrm rot="10800000" flipH="1">
              <a:off x="4441371" y="2554510"/>
              <a:ext cx="1224643" cy="908951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36" name="Google Shape;336;p19"/>
          <p:cNvSpPr txBox="1"/>
          <p:nvPr/>
        </p:nvSpPr>
        <p:spPr>
          <a:xfrm>
            <a:off x="3340917" y="2554511"/>
            <a:ext cx="18710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rgbClr val="0F486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2400">
                <a:solidFill>
                  <a:srgbClr val="0F4861"/>
                </a:solidFill>
                <a:latin typeface="Arial"/>
                <a:ea typeface="Arial"/>
                <a:cs typeface="Arial"/>
                <a:sym typeface="Arial"/>
              </a:rPr>
              <a:t>He(2α,γ)</a:t>
            </a:r>
            <a:r>
              <a:rPr lang="en-US" sz="2400" baseline="30000">
                <a:solidFill>
                  <a:srgbClr val="0F486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lang="en-US" sz="2400">
                <a:solidFill>
                  <a:srgbClr val="0F486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2400">
              <a:solidFill>
                <a:srgbClr val="0F48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5321" y="1273628"/>
            <a:ext cx="7508316" cy="501377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9"/>
          <p:cNvSpPr txBox="1"/>
          <p:nvPr/>
        </p:nvSpPr>
        <p:spPr>
          <a:xfrm>
            <a:off x="683348" y="1231190"/>
            <a:ext cx="54277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Are there alternatives?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>
            <a:spLocks noGrp="1"/>
          </p:cNvSpPr>
          <p:nvPr>
            <p:ph type="title"/>
          </p:nvPr>
        </p:nvSpPr>
        <p:spPr>
          <a:xfrm>
            <a:off x="685800" y="80621"/>
            <a:ext cx="11965477" cy="968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en-US" sz="4400" dirty="0">
                <a:solidFill>
                  <a:srgbClr val="C00000"/>
                </a:solidFill>
              </a:rPr>
              <a:t>The onset of alternative paths: Clusters</a:t>
            </a:r>
            <a:endParaRPr dirty="0"/>
          </a:p>
        </p:txBody>
      </p:sp>
      <p:cxnSp>
        <p:nvCxnSpPr>
          <p:cNvPr id="344" name="Google Shape;344;p20"/>
          <p:cNvCxnSpPr/>
          <p:nvPr/>
        </p:nvCxnSpPr>
        <p:spPr>
          <a:xfrm rot="10800000">
            <a:off x="9001472" y="2444222"/>
            <a:ext cx="145560" cy="13462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45" name="Google Shape;345;p20"/>
          <p:cNvGrpSpPr/>
          <p:nvPr/>
        </p:nvGrpSpPr>
        <p:grpSpPr>
          <a:xfrm>
            <a:off x="1993880" y="1603976"/>
            <a:ext cx="3847784" cy="2857746"/>
            <a:chOff x="700645" y="2259335"/>
            <a:chExt cx="3847784" cy="2857746"/>
          </a:xfrm>
        </p:grpSpPr>
        <p:grpSp>
          <p:nvGrpSpPr>
            <p:cNvPr id="346" name="Google Shape;346;p20"/>
            <p:cNvGrpSpPr/>
            <p:nvPr/>
          </p:nvGrpSpPr>
          <p:grpSpPr>
            <a:xfrm>
              <a:off x="3561781" y="3735947"/>
              <a:ext cx="986648" cy="762519"/>
              <a:chOff x="5872655" y="4138448"/>
              <a:chExt cx="986648" cy="762519"/>
            </a:xfrm>
          </p:grpSpPr>
          <p:pic>
            <p:nvPicPr>
              <p:cNvPr id="347" name="Google Shape;347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71545" t="40213" r="4660" b="30968"/>
              <a:stretch/>
            </p:blipFill>
            <p:spPr>
              <a:xfrm>
                <a:off x="6016201" y="4220247"/>
                <a:ext cx="843102" cy="6807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8" name="Google Shape;348;p20"/>
              <p:cNvSpPr/>
              <p:nvPr/>
            </p:nvSpPr>
            <p:spPr>
              <a:xfrm>
                <a:off x="5872655" y="4138448"/>
                <a:ext cx="291662" cy="260131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49" name="Google Shape;349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63465" t="6558" r="6760" b="60000"/>
            <a:stretch/>
          </p:blipFill>
          <p:spPr>
            <a:xfrm>
              <a:off x="2054658" y="2274311"/>
              <a:ext cx="1054976" cy="789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66188" t="36211" r="23058" b="50885"/>
            <a:stretch/>
          </p:blipFill>
          <p:spPr>
            <a:xfrm>
              <a:off x="1705494" y="2645684"/>
              <a:ext cx="3810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52537" t="35753" r="31977" b="38870"/>
            <a:stretch/>
          </p:blipFill>
          <p:spPr>
            <a:xfrm rot="424328">
              <a:off x="1561798" y="2956454"/>
              <a:ext cx="575126" cy="6283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20"/>
            <p:cNvSpPr/>
            <p:nvPr/>
          </p:nvSpPr>
          <p:spPr>
            <a:xfrm>
              <a:off x="3199881" y="3534620"/>
              <a:ext cx="417533" cy="284480"/>
            </a:xfrm>
            <a:custGeom>
              <a:avLst/>
              <a:gdLst/>
              <a:ahLst/>
              <a:cxnLst/>
              <a:rect l="l" t="t" r="r" b="b"/>
              <a:pathLst>
                <a:path w="417533" h="284480" extrusionOk="0">
                  <a:moveTo>
                    <a:pt x="15923" y="40640"/>
                  </a:moveTo>
                  <a:lnTo>
                    <a:pt x="15923" y="40640"/>
                  </a:lnTo>
                  <a:cubicBezTo>
                    <a:pt x="39630" y="67733"/>
                    <a:pt x="61587" y="96464"/>
                    <a:pt x="87043" y="121920"/>
                  </a:cubicBezTo>
                  <a:cubicBezTo>
                    <a:pt x="99017" y="133894"/>
                    <a:pt x="116843" y="139391"/>
                    <a:pt x="127683" y="152400"/>
                  </a:cubicBezTo>
                  <a:cubicBezTo>
                    <a:pt x="134539" y="160627"/>
                    <a:pt x="131153" y="174517"/>
                    <a:pt x="137843" y="182880"/>
                  </a:cubicBezTo>
                  <a:cubicBezTo>
                    <a:pt x="145471" y="192415"/>
                    <a:pt x="158942" y="195383"/>
                    <a:pt x="168323" y="203200"/>
                  </a:cubicBezTo>
                  <a:cubicBezTo>
                    <a:pt x="179361" y="212398"/>
                    <a:pt x="187461" y="224859"/>
                    <a:pt x="198803" y="233680"/>
                  </a:cubicBezTo>
                  <a:cubicBezTo>
                    <a:pt x="251206" y="274438"/>
                    <a:pt x="244255" y="269151"/>
                    <a:pt x="290243" y="284480"/>
                  </a:cubicBezTo>
                  <a:cubicBezTo>
                    <a:pt x="352041" y="274180"/>
                    <a:pt x="367341" y="286866"/>
                    <a:pt x="391843" y="213360"/>
                  </a:cubicBezTo>
                  <a:lnTo>
                    <a:pt x="412163" y="152400"/>
                  </a:lnTo>
                  <a:cubicBezTo>
                    <a:pt x="408776" y="115147"/>
                    <a:pt x="431929" y="63084"/>
                    <a:pt x="402003" y="40640"/>
                  </a:cubicBezTo>
                  <a:cubicBezTo>
                    <a:pt x="361273" y="10092"/>
                    <a:pt x="300236" y="35810"/>
                    <a:pt x="249603" y="30480"/>
                  </a:cubicBezTo>
                  <a:cubicBezTo>
                    <a:pt x="214558" y="26791"/>
                    <a:pt x="199446" y="15561"/>
                    <a:pt x="168323" y="0"/>
                  </a:cubicBezTo>
                  <a:lnTo>
                    <a:pt x="5763" y="10160"/>
                  </a:lnTo>
                  <a:cubicBezTo>
                    <a:pt x="-7484" y="14576"/>
                    <a:pt x="4752" y="42422"/>
                    <a:pt x="15923" y="50800"/>
                  </a:cubicBezTo>
                  <a:cubicBezTo>
                    <a:pt x="24491" y="57226"/>
                    <a:pt x="15923" y="42333"/>
                    <a:pt x="15923" y="4064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353" name="Google Shape;353;p20"/>
            <p:cNvSpPr txBox="1"/>
            <p:nvPr/>
          </p:nvSpPr>
          <p:spPr>
            <a:xfrm>
              <a:off x="700645" y="3916752"/>
              <a:ext cx="321915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The 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6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Li(α,γ)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10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B(α,d)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12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C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		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    10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B(α,n)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13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N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		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    10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B(α,p)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13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C</a:t>
              </a:r>
              <a:endParaRPr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grpSp>
          <p:nvGrpSpPr>
            <p:cNvPr id="354" name="Google Shape;354;p20"/>
            <p:cNvGrpSpPr/>
            <p:nvPr/>
          </p:nvGrpSpPr>
          <p:grpSpPr>
            <a:xfrm>
              <a:off x="1122446" y="2259335"/>
              <a:ext cx="797043" cy="585604"/>
              <a:chOff x="5918364" y="2684605"/>
              <a:chExt cx="797043" cy="585604"/>
            </a:xfrm>
          </p:grpSpPr>
          <p:sp>
            <p:nvSpPr>
              <p:cNvPr id="355" name="Google Shape;355;p20"/>
              <p:cNvSpPr txBox="1"/>
              <p:nvPr/>
            </p:nvSpPr>
            <p:spPr>
              <a:xfrm>
                <a:off x="5918364" y="2962432"/>
                <a:ext cx="380232" cy="30777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baseline="300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6</a:t>
                </a:r>
                <a:r>
                  <a:rPr lang="en-US" sz="1400" b="1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Li</a:t>
                </a:r>
                <a:endParaRPr/>
              </a:p>
            </p:txBody>
          </p:sp>
          <p:pic>
            <p:nvPicPr>
              <p:cNvPr id="356" name="Google Shape;356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6350338" y="2937354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7" name="Google Shape;357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260696" y="2689505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8" name="Google Shape;358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6365606" y="2684605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9" name="Google Shape;359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265915" y="2861489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360" name="Google Shape;360;p20"/>
              <p:cNvCxnSpPr/>
              <p:nvPr/>
            </p:nvCxnSpPr>
            <p:spPr>
              <a:xfrm rot="10800000">
                <a:off x="6279672" y="3088381"/>
                <a:ext cx="145560" cy="13462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pic>
            <p:nvPicPr>
              <p:cNvPr id="361" name="Google Shape;361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425232" y="2810123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2" name="Google Shape;362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6146380" y="2821681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3" name="Google Shape;363;p20"/>
            <p:cNvGrpSpPr/>
            <p:nvPr/>
          </p:nvGrpSpPr>
          <p:grpSpPr>
            <a:xfrm>
              <a:off x="2212992" y="3072862"/>
              <a:ext cx="926943" cy="721574"/>
              <a:chOff x="5765964" y="2396235"/>
              <a:chExt cx="926943" cy="721574"/>
            </a:xfrm>
          </p:grpSpPr>
          <p:sp>
            <p:nvSpPr>
              <p:cNvPr id="364" name="Google Shape;364;p20"/>
              <p:cNvSpPr txBox="1"/>
              <p:nvPr/>
            </p:nvSpPr>
            <p:spPr>
              <a:xfrm>
                <a:off x="5765964" y="2810032"/>
                <a:ext cx="420308" cy="30777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baseline="300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10</a:t>
                </a:r>
                <a:r>
                  <a:rPr lang="en-US" sz="1400" b="1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B</a:t>
                </a:r>
                <a:endParaRPr/>
              </a:p>
            </p:txBody>
          </p:sp>
          <p:pic>
            <p:nvPicPr>
              <p:cNvPr id="365" name="Google Shape;365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6205839" y="2785555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6" name="Google Shape;366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083945" y="2489801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7" name="Google Shape;367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6213206" y="2532205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8" name="Google Shape;368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112032" y="2734051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369" name="Google Shape;369;p20"/>
              <p:cNvCxnSpPr/>
              <p:nvPr/>
            </p:nvCxnSpPr>
            <p:spPr>
              <a:xfrm rot="10800000">
                <a:off x="6127272" y="2935981"/>
                <a:ext cx="145560" cy="13462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pic>
            <p:nvPicPr>
              <p:cNvPr id="370" name="Google Shape;370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272832" y="2657723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1" name="Google Shape;371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5996233" y="2582650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2" name="Google Shape;372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6166902" y="2396235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3" name="Google Shape;373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327444" y="2431050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4" name="Google Shape;374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1344" t="79033" r="80466" b="9676"/>
              <a:stretch/>
            </p:blipFill>
            <p:spPr>
              <a:xfrm>
                <a:off x="6371823" y="2741883"/>
                <a:ext cx="290175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5" name="Google Shape;375;p20" descr="https://upload.wikimedia.org/wikipedia/commons/thumb/5/5d/Triple-Alpha_Process.svg/750px-Triple-Alpha_Process.svg.png"/>
              <p:cNvPicPr preferRelativeResize="0"/>
              <p:nvPr/>
            </p:nvPicPr>
            <p:blipFill rotWithShape="1">
              <a:blip r:embed="rId3">
                <a:alphaModFix/>
              </a:blip>
              <a:srcRect l="10932" t="67742" r="80466" b="20967"/>
              <a:stretch/>
            </p:blipFill>
            <p:spPr>
              <a:xfrm>
                <a:off x="6388107" y="2586607"/>
                <a:ext cx="304800" cy="266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76" name="Google Shape;376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66188" t="36211" r="23058" b="50885"/>
            <a:stretch/>
          </p:blipFill>
          <p:spPr>
            <a:xfrm>
              <a:off x="2175061" y="2988786"/>
              <a:ext cx="3810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7" name="Google Shape;377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66188" t="36211" r="23058" b="50885"/>
            <a:stretch/>
          </p:blipFill>
          <p:spPr>
            <a:xfrm>
              <a:off x="2987535" y="3608069"/>
              <a:ext cx="3810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8" name="Google Shape;378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63465" t="6558" r="6760" b="60000"/>
            <a:stretch/>
          </p:blipFill>
          <p:spPr>
            <a:xfrm>
              <a:off x="3302272" y="3200562"/>
              <a:ext cx="1054976" cy="789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9" name="Google Shape;379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66188" t="36211" r="23058" b="50885"/>
            <a:stretch/>
          </p:blipFill>
          <p:spPr>
            <a:xfrm rot="-987234">
              <a:off x="3457988" y="3855937"/>
              <a:ext cx="3810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" name="Google Shape;380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11344" t="79033" r="80466" b="9676"/>
            <a:stretch/>
          </p:blipFill>
          <p:spPr>
            <a:xfrm>
              <a:off x="3336543" y="4314904"/>
              <a:ext cx="290175" cy="266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1" name="Google Shape;381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10932" t="67742" r="80466" b="20967"/>
            <a:stretch/>
          </p:blipFill>
          <p:spPr>
            <a:xfrm>
              <a:off x="3368535" y="4231766"/>
              <a:ext cx="304800" cy="266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2" name="Google Shape;382;p20" descr="https://upload.wikimedia.org/wikipedia/commons/thumb/5/5d/Triple-Alpha_Process.svg/750px-Triple-Alpha_Process.svg.png"/>
            <p:cNvPicPr preferRelativeResize="0"/>
            <p:nvPr/>
          </p:nvPicPr>
          <p:blipFill rotWithShape="1">
            <a:blip r:embed="rId3">
              <a:alphaModFix/>
            </a:blip>
            <a:srcRect l="66188" t="36211" r="23058" b="50885"/>
            <a:stretch/>
          </p:blipFill>
          <p:spPr>
            <a:xfrm rot="2424050">
              <a:off x="3233130" y="3938650"/>
              <a:ext cx="381000" cy="30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3" name="Google Shape;383;p20"/>
            <p:cNvSpPr txBox="1"/>
            <p:nvPr/>
          </p:nvSpPr>
          <p:spPr>
            <a:xfrm>
              <a:off x="3035515" y="4329019"/>
              <a:ext cx="370614" cy="3077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2</a:t>
              </a:r>
              <a:r>
                <a:rPr lang="en-US" sz="1400" b="1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H</a:t>
              </a:r>
              <a:endParaRPr/>
            </a:p>
          </p:txBody>
        </p:sp>
      </p:grpSp>
      <p:sp>
        <p:nvSpPr>
          <p:cNvPr id="384" name="Google Shape;384;p20"/>
          <p:cNvSpPr txBox="1"/>
          <p:nvPr/>
        </p:nvSpPr>
        <p:spPr>
          <a:xfrm>
            <a:off x="6085408" y="1424323"/>
            <a:ext cx="4081804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Recent low energy studies at the CASPAR underground accelerator show pronounced </a:t>
            </a:r>
            <a:r>
              <a:rPr lang="en-US" sz="2400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cluster resonances near the alpha threshold,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enhancing the reaction rates by several orders of magnitude!</a:t>
            </a:r>
            <a:endParaRPr/>
          </a:p>
        </p:txBody>
      </p:sp>
      <p:pic>
        <p:nvPicPr>
          <p:cNvPr id="385" name="Google Shape;38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7771" y="4644976"/>
            <a:ext cx="4520225" cy="1924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0119" y="4599976"/>
            <a:ext cx="4381574" cy="1892899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0"/>
          <p:cNvSpPr txBox="1"/>
          <p:nvPr/>
        </p:nvSpPr>
        <p:spPr>
          <a:xfrm>
            <a:off x="2656947" y="4345510"/>
            <a:ext cx="131414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After 1 hour</a:t>
            </a:r>
            <a:endParaRPr/>
          </a:p>
        </p:txBody>
      </p:sp>
      <p:sp>
        <p:nvSpPr>
          <p:cNvPr id="388" name="Google Shape;388;p20"/>
          <p:cNvSpPr txBox="1"/>
          <p:nvPr/>
        </p:nvSpPr>
        <p:spPr>
          <a:xfrm>
            <a:off x="6973481" y="4345510"/>
            <a:ext cx="16966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After 10 months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1"/>
          <p:cNvSpPr txBox="1">
            <a:spLocks noGrp="1"/>
          </p:cNvSpPr>
          <p:nvPr>
            <p:ph type="title"/>
          </p:nvPr>
        </p:nvSpPr>
        <p:spPr>
          <a:xfrm>
            <a:off x="2746039" y="114338"/>
            <a:ext cx="10972801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Arial"/>
              <a:buNone/>
            </a:pPr>
            <a:br>
              <a:rPr lang="en-US" sz="4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Impact of threshold states </a:t>
            </a:r>
            <a:endParaRPr sz="40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661194"/>
            <a:ext cx="3748216" cy="463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4039" y="2381685"/>
            <a:ext cx="4925962" cy="3915483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1"/>
          <p:cNvSpPr txBox="1"/>
          <p:nvPr/>
        </p:nvSpPr>
        <p:spPr>
          <a:xfrm>
            <a:off x="4987159" y="1359217"/>
            <a:ext cx="70104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Impact of near threshold s-wave resonance states may cause order of magnitude increase in reaction rate!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1"/>
          <p:cNvSpPr txBox="1"/>
          <p:nvPr/>
        </p:nvSpPr>
        <p:spPr>
          <a:xfrm>
            <a:off x="8001000" y="3937612"/>
            <a:ext cx="165423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Fictitious state?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21"/>
          <p:cNvSpPr txBox="1"/>
          <p:nvPr/>
        </p:nvSpPr>
        <p:spPr>
          <a:xfrm>
            <a:off x="11582401" y="5613"/>
            <a:ext cx="609599" cy="338554"/>
          </a:xfrm>
          <a:prstGeom prst="rect">
            <a:avLst/>
          </a:prstGeom>
          <a:solidFill>
            <a:srgbClr val="02399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SI.a</a:t>
            </a:r>
            <a:endParaRPr sz="1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1"/>
          <p:cNvSpPr txBox="1"/>
          <p:nvPr/>
        </p:nvSpPr>
        <p:spPr>
          <a:xfrm>
            <a:off x="609600" y="1038619"/>
            <a:ext cx="609797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aseline="30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Li(t,n)</a:t>
            </a:r>
            <a:r>
              <a:rPr lang="en-US" sz="2800" baseline="30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Be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2"/>
          <p:cNvSpPr txBox="1"/>
          <p:nvPr/>
        </p:nvSpPr>
        <p:spPr>
          <a:xfrm>
            <a:off x="2362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Play"/>
              <a:buNone/>
            </a:pPr>
            <a:r>
              <a:rPr lang="en-US" sz="4400">
                <a:solidFill>
                  <a:srgbClr val="7030A0"/>
                </a:solidFill>
                <a:latin typeface="Play"/>
                <a:ea typeface="Play"/>
                <a:cs typeface="Play"/>
                <a:sym typeface="Play"/>
              </a:rPr>
              <a:t>Uncertainties in threshold states!</a:t>
            </a:r>
            <a:endParaRPr/>
          </a:p>
        </p:txBody>
      </p:sp>
      <p:pic>
        <p:nvPicPr>
          <p:cNvPr id="405" name="Google Shape;40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1497258"/>
            <a:ext cx="3999754" cy="5167312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2"/>
          <p:cNvSpPr txBox="1"/>
          <p:nvPr/>
        </p:nvSpPr>
        <p:spPr>
          <a:xfrm>
            <a:off x="5791200" y="1047868"/>
            <a:ext cx="526659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Impact of near threshold s-wave resonance states may cause order of magnitude increase in reaction rate!</a:t>
            </a:r>
            <a:endParaRPr dirty="0"/>
          </a:p>
        </p:txBody>
      </p:sp>
      <p:sp>
        <p:nvSpPr>
          <p:cNvPr id="407" name="Google Shape;407;p22"/>
          <p:cNvSpPr/>
          <p:nvPr/>
        </p:nvSpPr>
        <p:spPr>
          <a:xfrm>
            <a:off x="2466109" y="2248197"/>
            <a:ext cx="2076144" cy="1391581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8" name="Google Shape;408;p22"/>
          <p:cNvGrpSpPr/>
          <p:nvPr/>
        </p:nvGrpSpPr>
        <p:grpSpPr>
          <a:xfrm>
            <a:off x="5545907" y="2353469"/>
            <a:ext cx="5025376" cy="4415848"/>
            <a:chOff x="6196034" y="2316918"/>
            <a:chExt cx="5459361" cy="4541082"/>
          </a:xfrm>
        </p:grpSpPr>
        <p:pic>
          <p:nvPicPr>
            <p:cNvPr id="409" name="Google Shape;409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96034" y="2316918"/>
              <a:ext cx="5459361" cy="45410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22"/>
            <p:cNvSpPr txBox="1"/>
            <p:nvPr/>
          </p:nvSpPr>
          <p:spPr>
            <a:xfrm>
              <a:off x="8001001" y="3937611"/>
              <a:ext cx="1915580" cy="3798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Fictitious state?</a:t>
              </a:r>
              <a:endParaRPr/>
            </a:p>
          </p:txBody>
        </p:sp>
        <p:sp>
          <p:nvSpPr>
            <p:cNvPr id="411" name="Google Shape;411;p22"/>
            <p:cNvSpPr/>
            <p:nvPr/>
          </p:nvSpPr>
          <p:spPr>
            <a:xfrm>
              <a:off x="6941574" y="3342968"/>
              <a:ext cx="589936" cy="1130709"/>
            </a:xfrm>
            <a:custGeom>
              <a:avLst/>
              <a:gdLst/>
              <a:ahLst/>
              <a:cxnLst/>
              <a:rect l="l" t="t" r="r" b="b"/>
              <a:pathLst>
                <a:path w="589936" h="1130709" extrusionOk="0">
                  <a:moveTo>
                    <a:pt x="589936" y="1130709"/>
                  </a:moveTo>
                  <a:lnTo>
                    <a:pt x="481781" y="865238"/>
                  </a:lnTo>
                  <a:lnTo>
                    <a:pt x="344129" y="540774"/>
                  </a:lnTo>
                  <a:lnTo>
                    <a:pt x="167149" y="226142"/>
                  </a:lnTo>
                  <a:lnTo>
                    <a:pt x="88491" y="117987"/>
                  </a:lnTo>
                  <a:lnTo>
                    <a:pt x="29497" y="19664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3"/>
          <p:cNvSpPr txBox="1"/>
          <p:nvPr/>
        </p:nvSpPr>
        <p:spPr>
          <a:xfrm>
            <a:off x="304800" y="265113"/>
            <a:ext cx="11125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this important beyond Big Bang?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Dissociation of elements at high temperature and density conditions?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9" name="Google Shape;419;p23"/>
          <p:cNvPicPr preferRelativeResize="0"/>
          <p:nvPr/>
        </p:nvPicPr>
        <p:blipFill rotWithShape="1">
          <a:blip r:embed="rId3">
            <a:alphaModFix/>
          </a:blip>
          <a:srcRect r="5000"/>
          <a:stretch/>
        </p:blipFill>
        <p:spPr>
          <a:xfrm>
            <a:off x="304800" y="1673226"/>
            <a:ext cx="4572001" cy="481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3"/>
          <p:cNvPicPr preferRelativeResize="0"/>
          <p:nvPr/>
        </p:nvPicPr>
        <p:blipFill rotWithShape="1">
          <a:blip r:embed="rId4">
            <a:alphaModFix/>
          </a:blip>
          <a:srcRect l="18333"/>
          <a:stretch/>
        </p:blipFill>
        <p:spPr>
          <a:xfrm>
            <a:off x="4572000" y="1600200"/>
            <a:ext cx="7620000" cy="488632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3"/>
          <p:cNvSpPr txBox="1"/>
          <p:nvPr/>
        </p:nvSpPr>
        <p:spPr>
          <a:xfrm>
            <a:off x="612775" y="5715000"/>
            <a:ext cx="3883025" cy="57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DA4FF"/>
              </a:buClr>
              <a:buSzPts val="3200"/>
              <a:buFont typeface="Calibri"/>
              <a:buNone/>
            </a:pPr>
            <a:r>
              <a:rPr lang="en-US" sz="3200">
                <a:solidFill>
                  <a:srgbClr val="6DA4FF"/>
                </a:solidFill>
                <a:latin typeface="Calibri"/>
                <a:ea typeface="Calibri"/>
                <a:cs typeface="Calibri"/>
                <a:sym typeface="Calibri"/>
              </a:rPr>
              <a:t>Neutrino driven wind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3"/>
          <p:cNvSpPr txBox="1"/>
          <p:nvPr/>
        </p:nvSpPr>
        <p:spPr>
          <a:xfrm>
            <a:off x="7315200" y="5709663"/>
            <a:ext cx="3886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DE4CE"/>
              </a:buClr>
              <a:buSzPts val="3200"/>
              <a:buFont typeface="Calibri"/>
              <a:buNone/>
            </a:pPr>
            <a:r>
              <a:rPr lang="en-US" sz="3200">
                <a:solidFill>
                  <a:srgbClr val="FDE4CE"/>
                </a:solidFill>
                <a:latin typeface="Calibri"/>
                <a:ea typeface="Calibri"/>
                <a:cs typeface="Calibri"/>
                <a:sym typeface="Calibri"/>
              </a:rPr>
              <a:t>Merging neutron stars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4"/>
          <p:cNvSpPr txBox="1">
            <a:spLocks noGrp="1"/>
          </p:cNvSpPr>
          <p:nvPr>
            <p:ph type="title"/>
          </p:nvPr>
        </p:nvSpPr>
        <p:spPr>
          <a:xfrm>
            <a:off x="332527" y="812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Rapidly expanding high density matter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9" name="Google Shape;429;p24"/>
          <p:cNvSpPr txBox="1"/>
          <p:nvPr/>
        </p:nvSpPr>
        <p:spPr>
          <a:xfrm>
            <a:off x="308109" y="1252734"/>
            <a:ext cx="1157578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Collapse Supernova or neutron star merger conditions rebuilding heavier elements in the neutrino driven expansion phase in statistical equilibrium. The onset is delayed by A=5 and A=8 mass gap, which needs to be bridged within milliseconds</a:t>
            </a:r>
            <a:endParaRPr/>
          </a:p>
        </p:txBody>
      </p:sp>
      <p:pic>
        <p:nvPicPr>
          <p:cNvPr id="431" name="Google Shape;43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371532"/>
            <a:ext cx="4948212" cy="4066812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24"/>
          <p:cNvSpPr txBox="1"/>
          <p:nvPr/>
        </p:nvSpPr>
        <p:spPr>
          <a:xfrm>
            <a:off x="5788341" y="5422722"/>
            <a:ext cx="4072253" cy="1015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Conversion from p, n, α to </a:t>
            </a:r>
            <a:r>
              <a:rPr lang="en-US" sz="2000" baseline="30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3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He, </a:t>
            </a:r>
            <a:r>
              <a:rPr lang="en-US" sz="2000" baseline="30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7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Li, </a:t>
            </a:r>
            <a:r>
              <a:rPr lang="en-US" sz="2000" baseline="30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9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Be, </a:t>
            </a:r>
            <a:r>
              <a:rPr lang="en-US" sz="2000" baseline="30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10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B, </a:t>
            </a:r>
            <a:r>
              <a:rPr lang="en-US" sz="2000" baseline="30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14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 with delayed release of neutrons to trigger light r-process!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3" name="Google Shape;433;p24" descr="fig1_ns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76928" y="2453063"/>
            <a:ext cx="3548174" cy="2790744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4"/>
          <p:cNvSpPr/>
          <p:nvPr/>
        </p:nvSpPr>
        <p:spPr>
          <a:xfrm>
            <a:off x="8597654" y="2749510"/>
            <a:ext cx="612551" cy="219785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8"/>
          <p:cNvSpPr txBox="1">
            <a:spLocks noGrp="1"/>
          </p:cNvSpPr>
          <p:nvPr>
            <p:ph type="title"/>
          </p:nvPr>
        </p:nvSpPr>
        <p:spPr>
          <a:xfrm>
            <a:off x="685800" y="11104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neutron sources via (</a:t>
            </a:r>
            <a:r>
              <a:rPr lang="en-US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t,n</a:t>
            </a:r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reactions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24" name="Google Shape;524;p28"/>
          <p:cNvGrpSpPr/>
          <p:nvPr/>
        </p:nvGrpSpPr>
        <p:grpSpPr>
          <a:xfrm>
            <a:off x="965" y="1517860"/>
            <a:ext cx="7428732" cy="5316026"/>
            <a:chOff x="4409307" y="2063085"/>
            <a:chExt cx="6677025" cy="4619625"/>
          </a:xfrm>
        </p:grpSpPr>
        <p:pic>
          <p:nvPicPr>
            <p:cNvPr id="525" name="Google Shape;525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409307" y="2063085"/>
              <a:ext cx="6677025" cy="4619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6" name="Google Shape;526;p28"/>
            <p:cNvSpPr/>
            <p:nvPr/>
          </p:nvSpPr>
          <p:spPr>
            <a:xfrm>
              <a:off x="6096000" y="2504283"/>
              <a:ext cx="4913376" cy="3622197"/>
            </a:xfrm>
            <a:custGeom>
              <a:avLst/>
              <a:gdLst/>
              <a:ahLst/>
              <a:cxnLst/>
              <a:rect l="l" t="t" r="r" b="b"/>
              <a:pathLst>
                <a:path w="4370832" h="2890677" extrusionOk="0">
                  <a:moveTo>
                    <a:pt x="0" y="2890677"/>
                  </a:moveTo>
                  <a:cubicBezTo>
                    <a:pt x="382524" y="2369469"/>
                    <a:pt x="765048" y="1848261"/>
                    <a:pt x="1243584" y="1445925"/>
                  </a:cubicBezTo>
                  <a:cubicBezTo>
                    <a:pt x="1722120" y="1043589"/>
                    <a:pt x="2423160" y="705261"/>
                    <a:pt x="2871216" y="476661"/>
                  </a:cubicBezTo>
                  <a:cubicBezTo>
                    <a:pt x="3319272" y="248061"/>
                    <a:pt x="3681984" y="153573"/>
                    <a:pt x="3931920" y="74325"/>
                  </a:cubicBezTo>
                  <a:cubicBezTo>
                    <a:pt x="4181856" y="-4923"/>
                    <a:pt x="4276344" y="-1875"/>
                    <a:pt x="4370832" y="1173"/>
                  </a:cubicBezTo>
                </a:path>
              </a:pathLst>
            </a:custGeom>
            <a:noFill/>
            <a:ln w="1905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8"/>
            <p:cNvSpPr txBox="1"/>
            <p:nvPr/>
          </p:nvSpPr>
          <p:spPr>
            <a:xfrm>
              <a:off x="6609921" y="5342735"/>
              <a:ext cx="1500158" cy="401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aseline="300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</a:t>
              </a:r>
              <a:r>
                <a:rPr lang="en-US"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Be(α.n)</a:t>
              </a:r>
              <a:r>
                <a:rPr lang="en-US" sz="2400" baseline="300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12</a:t>
              </a:r>
              <a:r>
                <a:rPr lang="en-US"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528" name="Google Shape;528;p28"/>
          <p:cNvSpPr txBox="1"/>
          <p:nvPr/>
        </p:nvSpPr>
        <p:spPr>
          <a:xfrm>
            <a:off x="7772400" y="1215277"/>
            <a:ext cx="4683675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tritium induced neutron sources are all considerably stronger than the strongest known alpha induced neutron source. </a:t>
            </a:r>
            <a:r>
              <a:rPr lang="en-US" sz="24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role of tritium depends on the tritium abundances generated in the first moments of the explosive event, BB or SN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It also depends on the reliability of the proposed reaction rates.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Experimental verification is necessary!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FED5A4-D4C3-FD0E-67A8-088A363C91F9}"/>
              </a:ext>
            </a:extLst>
          </p:cNvPr>
          <p:cNvSpPr txBox="1"/>
          <p:nvPr/>
        </p:nvSpPr>
        <p:spPr>
          <a:xfrm>
            <a:off x="673100" y="1148892"/>
            <a:ext cx="2444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R-matrix Calculations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6F366-32BC-87B3-8A17-96FD14CF0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598EFFD-ECDD-FD6D-0953-5C706141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338138"/>
          </a:xfrm>
        </p:spPr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Experiments at OMEGA laser: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Recently deployed for the 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Li(t,α)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He reaction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46AC2C-BA14-7494-CDED-7BE5EAE51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13"/>
          <a:stretch/>
        </p:blipFill>
        <p:spPr>
          <a:xfrm>
            <a:off x="381000" y="1447800"/>
            <a:ext cx="10956986" cy="3645779"/>
          </a:xfrm>
          <a:prstGeom prst="rect">
            <a:avLst/>
          </a:prstGeom>
        </p:spPr>
      </p:pic>
      <p:pic>
        <p:nvPicPr>
          <p:cNvPr id="4" name="Google Shape;534;p29">
            <a:extLst>
              <a:ext uri="{FF2B5EF4-FFF2-40B4-BE49-F238E27FC236}">
                <a16:creationId xmlns:a16="http://schemas.microsoft.com/office/drawing/2014/main" id="{9CD08DDD-E5F0-D72B-A8DF-E3F8350529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05600" y="1376218"/>
            <a:ext cx="4953000" cy="371736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759F7E-C636-9DE9-B803-41E9273AA701}"/>
              </a:ext>
            </a:extLst>
          </p:cNvPr>
          <p:cNvSpPr txBox="1"/>
          <p:nvPr/>
        </p:nvSpPr>
        <p:spPr>
          <a:xfrm>
            <a:off x="583657" y="5422900"/>
            <a:ext cx="11024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1000 J laser pulse: TNSA (Target Normal Sheath Acceleration) Technique  </a:t>
            </a:r>
          </a:p>
        </p:txBody>
      </p:sp>
    </p:spTree>
    <p:extLst>
      <p:ext uri="{BB962C8B-B14F-4D97-AF65-F5344CB8AC3E}">
        <p14:creationId xmlns:p14="http://schemas.microsoft.com/office/powerpoint/2010/main" val="3733705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D0A90-86D7-7B05-4949-350622D4C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515600" cy="1325563"/>
          </a:xfrm>
        </p:spPr>
        <p:txBody>
          <a:bodyPr/>
          <a:lstStyle/>
          <a:p>
            <a:r>
              <a:rPr lang="en-US" dirty="0"/>
              <a:t>Tritons at the Omega Laser Facility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D7F33C-184A-B8DC-D601-E45BD90956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505"/>
          <a:stretch>
            <a:fillRect/>
          </a:stretch>
        </p:blipFill>
        <p:spPr>
          <a:xfrm>
            <a:off x="0" y="1219200"/>
            <a:ext cx="1219224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4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2A7CE-E2A1-DC7A-534B-BC99DED83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400"/>
            <a:ext cx="12503101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Neutron spectrum generated with a TNSA tritium pulse on a 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LiF layer: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neutrons/cm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 for a 10ps pulse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(OPAL 5 orders of magnitude more)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94A8EA-6D41-955F-817A-F29F739E61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07" b="49492"/>
          <a:stretch>
            <a:fillRect/>
          </a:stretch>
        </p:blipFill>
        <p:spPr>
          <a:xfrm>
            <a:off x="0" y="1219200"/>
            <a:ext cx="10502999" cy="4648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C0F80B-5EB1-7237-4370-A10BD5E80C16}"/>
              </a:ext>
            </a:extLst>
          </p:cNvPr>
          <p:cNvSpPr txBox="1"/>
          <p:nvPr/>
        </p:nvSpPr>
        <p:spPr>
          <a:xfrm>
            <a:off x="9553059" y="1515775"/>
            <a:ext cx="18998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Li(</a:t>
            </a:r>
            <a:r>
              <a:rPr lang="en-US" sz="3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t,n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32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BB1520-9E59-893F-771B-5C52D13490F2}"/>
              </a:ext>
            </a:extLst>
          </p:cNvPr>
          <p:cNvSpPr txBox="1"/>
          <p:nvPr/>
        </p:nvSpPr>
        <p:spPr>
          <a:xfrm>
            <a:off x="4386294" y="5791200"/>
            <a:ext cx="1730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s-process?</a:t>
            </a:r>
          </a:p>
        </p:txBody>
      </p:sp>
    </p:spTree>
    <p:extLst>
      <p:ext uri="{BB962C8B-B14F-4D97-AF65-F5344CB8AC3E}">
        <p14:creationId xmlns:p14="http://schemas.microsoft.com/office/powerpoint/2010/main" val="273186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75"/>
          <p:cNvPicPr preferRelativeResize="0"/>
          <p:nvPr/>
        </p:nvPicPr>
        <p:blipFill rotWithShape="1">
          <a:blip r:embed="rId3">
            <a:alphaModFix/>
          </a:blip>
          <a:srcRect t="8302" b="92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75"/>
          <p:cNvSpPr txBox="1"/>
          <p:nvPr/>
        </p:nvSpPr>
        <p:spPr>
          <a:xfrm>
            <a:off x="670560" y="302270"/>
            <a:ext cx="12188952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rgbClr val="FFF756"/>
                </a:solidFill>
                <a:latin typeface="Calibri"/>
                <a:ea typeface="Calibri"/>
                <a:cs typeface="Calibri"/>
                <a:sym typeface="Calibri"/>
              </a:rPr>
              <a:t>The NSF OPAL project proposes to build the world’s most powerful laser</a:t>
            </a:r>
            <a:endParaRPr sz="2800" b="0" i="0" u="none" strike="noStrike" cap="none">
              <a:solidFill>
                <a:srgbClr val="FFF7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rgbClr val="FFF756"/>
                </a:solidFill>
                <a:latin typeface="Calibri"/>
                <a:ea typeface="Calibri"/>
                <a:cs typeface="Calibri"/>
                <a:sym typeface="Calibri"/>
              </a:rPr>
              <a:t>enabling scientists to investigate the mysteries of the universe.</a:t>
            </a:r>
            <a:endParaRPr sz="2800" b="0" i="0" u="none" strike="noStrike" cap="none">
              <a:solidFill>
                <a:srgbClr val="FFF7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B8AE21-347B-453E-A001-8BA26D11B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0972801" cy="329184"/>
          </a:xfrm>
        </p:spPr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Laser-Driven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Nuclear Physics: 2-25 Peta watt lasers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7CE4E-C88C-BB12-5B5D-3E2F9463DBB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1073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77"/>
          <p:cNvSpPr txBox="1">
            <a:spLocks noGrp="1"/>
          </p:cNvSpPr>
          <p:nvPr>
            <p:ph type="title"/>
          </p:nvPr>
        </p:nvSpPr>
        <p:spPr>
          <a:xfrm>
            <a:off x="556657" y="406475"/>
            <a:ext cx="10975657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35802"/>
              <a:buNone/>
            </a:pPr>
            <a:r>
              <a:rPr lang="en-US" sz="3600"/>
              <a:t>Follow on LinkedIn </a:t>
            </a:r>
            <a:br>
              <a:rPr lang="en-US" sz="3600"/>
            </a:br>
            <a:r>
              <a:rPr lang="en-US" sz="3200"/>
              <a:t>to stay up-to-date on all things NSF OPAL</a:t>
            </a:r>
            <a:endParaRPr sz="3600"/>
          </a:p>
        </p:txBody>
      </p:sp>
      <p:pic>
        <p:nvPicPr>
          <p:cNvPr id="383" name="Google Shape;383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7246" y="1278525"/>
            <a:ext cx="2612456" cy="2612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9565" y="1354439"/>
            <a:ext cx="3539179" cy="5025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013" y="1657093"/>
            <a:ext cx="3388751" cy="268181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77"/>
          <p:cNvSpPr txBox="1"/>
          <p:nvPr/>
        </p:nvSpPr>
        <p:spPr>
          <a:xfrm>
            <a:off x="8782961" y="3890981"/>
            <a:ext cx="280102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sng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https://linkedin.com/</a:t>
            </a:r>
            <a:br>
              <a:rPr lang="en-US" sz="2000" b="1" i="0" u="sng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 b="1" i="0" u="sng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company/nsf-opal</a:t>
            </a:r>
            <a:endParaRPr sz="2000" b="1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7" name="Google Shape;387;p7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11464" y="4601865"/>
            <a:ext cx="1544021" cy="1544021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64007"/>
            <a:ext cx="12193962" cy="6922007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31"/>
          <p:cNvSpPr txBox="1">
            <a:spLocks noGrp="1"/>
          </p:cNvSpPr>
          <p:nvPr>
            <p:ph type="title"/>
          </p:nvPr>
        </p:nvSpPr>
        <p:spPr>
          <a:xfrm>
            <a:off x="545592" y="5297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 sz="36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8" name="Google Shape;548;p31"/>
          <p:cNvSpPr txBox="1"/>
          <p:nvPr/>
        </p:nvSpPr>
        <p:spPr>
          <a:xfrm>
            <a:off x="545592" y="1861231"/>
            <a:ext cx="10134699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Cosmological Li problem may be solved with the measurements of tritium induced nuclear reaction cross-sections.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Also, </a:t>
            </a:r>
            <a:r>
              <a:rPr lang="en-US" sz="28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dirty="0" err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alpha,n</a:t>
            </a:r>
            <a:r>
              <a:rPr lang="en-US" sz="2800" dirty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reactions provide the neutron sources for r-process in much lighter nuclei.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Intense tritium beams and intense neutron beams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Other possibilities exist…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31"/>
          <p:cNvSpPr txBox="1"/>
          <p:nvPr/>
        </p:nvSpPr>
        <p:spPr>
          <a:xfrm>
            <a:off x="6025896" y="5939271"/>
            <a:ext cx="71567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48D0FF"/>
                </a:solidFill>
                <a:latin typeface="Arial"/>
                <a:ea typeface="Arial"/>
                <a:cs typeface="Arial"/>
                <a:sym typeface="Arial"/>
              </a:rPr>
              <a:t>Thank you for your attention!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9"/>
          <p:cNvSpPr txBox="1">
            <a:spLocks noGrp="1"/>
          </p:cNvSpPr>
          <p:nvPr>
            <p:ph type="title"/>
          </p:nvPr>
        </p:nvSpPr>
        <p:spPr>
          <a:xfrm>
            <a:off x="213426" y="-46777"/>
            <a:ext cx="117516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Experiments with tritons at accelerator or OMEGA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34" name="Google Shape;534;p29"/>
          <p:cNvPicPr preferRelativeResize="0"/>
          <p:nvPr/>
        </p:nvPicPr>
        <p:blipFill rotWithShape="1">
          <a:blip r:embed="rId3">
            <a:alphaModFix/>
          </a:blip>
          <a:srcRect t="4485"/>
          <a:stretch>
            <a:fillRect/>
          </a:stretch>
        </p:blipFill>
        <p:spPr>
          <a:xfrm>
            <a:off x="6310901" y="1278786"/>
            <a:ext cx="5855886" cy="5054656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29"/>
          <p:cNvSpPr txBox="1"/>
          <p:nvPr/>
        </p:nvSpPr>
        <p:spPr>
          <a:xfrm>
            <a:off x="220178" y="1132904"/>
            <a:ext cx="5660923" cy="5109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ea typeface="Play"/>
                <a:cs typeface="Calibri" panose="020F0502020204030204" pitchFamily="34" charset="0"/>
                <a:sym typeface="Play"/>
              </a:rPr>
              <a:t>Plans and Projects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Play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A(α,p)C tritium stripping experiments to populate tritium cluster states at tritium threshold. (Local exploration effort via A(α,p)C or A(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7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Li,α)C at the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NSL Enge spectrograph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)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Play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C(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t,t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’) inelastic scattering  experiments at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FSU</a:t>
            </a:r>
            <a:endParaRPr sz="2000" dirty="0">
              <a:solidFill>
                <a:srgbClr val="C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Play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Purchase of a tritium target through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Air Force Academy 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grant for inverse kinematic experiments e.g. 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3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H(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7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Li,n), 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3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H(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10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B,n), 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3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H(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12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C,n) (Mike Febbraro)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Play"/>
              <a:buAutoNum type="arabicPeriod"/>
            </a:pP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9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Be(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n,t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) and </a:t>
            </a:r>
            <a:r>
              <a:rPr lang="en-US" sz="2000" baseline="30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11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B(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n,t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) experiments at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LANSCE/LANL or </a:t>
            </a:r>
            <a:r>
              <a:rPr lang="en-US" sz="2000" dirty="0" err="1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n_ToF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/CERN facilities (Hye Young Lee)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Play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High flux tritium beam production at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OMEGA and OMEGA-OPAL plasma facility 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(Ani Aprahamian, Chad Forrest)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40"/>
          <p:cNvSpPr txBox="1"/>
          <p:nvPr/>
        </p:nvSpPr>
        <p:spPr>
          <a:xfrm>
            <a:off x="1611764" y="527704"/>
            <a:ext cx="905623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formation of </a:t>
            </a:r>
            <a:r>
              <a:rPr lang="en-US" sz="4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12</a:t>
            </a:r>
            <a:r>
              <a:rPr lang="en-US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 through alpha clusters</a:t>
            </a:r>
            <a:endParaRPr sz="4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grpSp>
        <p:nvGrpSpPr>
          <p:cNvPr id="649" name="Google Shape;649;p40"/>
          <p:cNvGrpSpPr/>
          <p:nvPr/>
        </p:nvGrpSpPr>
        <p:grpSpPr>
          <a:xfrm>
            <a:off x="1597477" y="1335680"/>
            <a:ext cx="9024675" cy="3922580"/>
            <a:chOff x="65584" y="1306326"/>
            <a:chExt cx="12192734" cy="5454109"/>
          </a:xfrm>
        </p:grpSpPr>
        <p:grpSp>
          <p:nvGrpSpPr>
            <p:cNvPr id="650" name="Google Shape;650;p40"/>
            <p:cNvGrpSpPr/>
            <p:nvPr/>
          </p:nvGrpSpPr>
          <p:grpSpPr>
            <a:xfrm>
              <a:off x="2738589" y="4321151"/>
              <a:ext cx="4607773" cy="2439284"/>
              <a:chOff x="2458891" y="4321150"/>
              <a:chExt cx="4684613" cy="2545794"/>
            </a:xfrm>
          </p:grpSpPr>
          <p:sp>
            <p:nvSpPr>
              <p:cNvPr id="651" name="Google Shape;651;p40"/>
              <p:cNvSpPr txBox="1"/>
              <p:nvPr/>
            </p:nvSpPr>
            <p:spPr>
              <a:xfrm>
                <a:off x="2458891" y="4321150"/>
                <a:ext cx="4684613" cy="2545794"/>
              </a:xfrm>
              <a:prstGeom prst="rect">
                <a:avLst/>
              </a:prstGeom>
              <a:noFill/>
              <a:ln w="9525" cap="flat" cmpd="sng">
                <a:solidFill>
                  <a:srgbClr val="BF4F1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  d   ⇨  </a:t>
                </a:r>
                <a:r>
                  <a:rPr lang="en-US" sz="1800" baseline="300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6</a:t>
                </a:r>
                <a:r>
                  <a:rPr lang="en-US" sz="18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Li    ⇨     </a:t>
                </a:r>
                <a:r>
                  <a:rPr lang="en-US" sz="1800" baseline="300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10</a:t>
                </a:r>
                <a:r>
                  <a:rPr lang="en-US" sz="18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B      ⇨    </a:t>
                </a:r>
                <a:r>
                  <a:rPr lang="en-US" sz="1800" baseline="300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14</a:t>
                </a:r>
                <a:r>
                  <a:rPr lang="en-US" sz="18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N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   d  ⇨ d⊗α  ⇨  d⊗</a:t>
                </a:r>
                <a:r>
                  <a:rPr lang="en-US" sz="1800" baseline="300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8</a:t>
                </a:r>
                <a:r>
                  <a:rPr lang="en-US" sz="18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Be  ⇨ d⊗</a:t>
                </a:r>
                <a:r>
                  <a:rPr lang="en-US" sz="1800" baseline="300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12</a:t>
                </a:r>
                <a:r>
                  <a:rPr lang="en-US" sz="1800">
                    <a:solidFill>
                      <a:schemeClr val="dk1"/>
                    </a:solidFill>
                    <a:latin typeface="Play"/>
                    <a:ea typeface="Play"/>
                    <a:cs typeface="Play"/>
                    <a:sym typeface="Play"/>
                  </a:rPr>
                  <a:t>C </a:t>
                </a:r>
                <a:endParaRPr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endParaRPr>
              </a:p>
            </p:txBody>
          </p:sp>
          <p:grpSp>
            <p:nvGrpSpPr>
              <p:cNvPr id="652" name="Google Shape;652;p40"/>
              <p:cNvGrpSpPr/>
              <p:nvPr/>
            </p:nvGrpSpPr>
            <p:grpSpPr>
              <a:xfrm>
                <a:off x="2642924" y="4976527"/>
                <a:ext cx="4088608" cy="820899"/>
                <a:chOff x="2146738" y="4264601"/>
                <a:chExt cx="5175952" cy="1145543"/>
              </a:xfrm>
            </p:grpSpPr>
            <p:pic>
              <p:nvPicPr>
                <p:cNvPr id="653" name="Google Shape;653;p40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4375247" y="4391025"/>
                  <a:ext cx="1371600" cy="933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4" name="Google Shape;654;p40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146738" y="4391025"/>
                  <a:ext cx="352425" cy="9715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5" name="Google Shape;655;p40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6139331" y="4429125"/>
                  <a:ext cx="838200" cy="857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6" name="Google Shape;656;p40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6907150" y="4264601"/>
                  <a:ext cx="415540" cy="114554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57" name="Google Shape;657;p40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071482" y="4343400"/>
                  <a:ext cx="876300" cy="10287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</p:pic>
          </p:grpSp>
          <p:pic>
            <p:nvPicPr>
              <p:cNvPr id="658" name="Google Shape;658;p40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3146667" y="4816329"/>
                <a:ext cx="270865" cy="2388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9" name="Google Shape;659;p40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4184593" y="4816329"/>
                <a:ext cx="270865" cy="2388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0" name="Google Shape;660;p40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525026" y="4816328"/>
                <a:ext cx="270865" cy="2388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1" name="Google Shape;661;p40"/>
            <p:cNvGrpSpPr/>
            <p:nvPr/>
          </p:nvGrpSpPr>
          <p:grpSpPr>
            <a:xfrm>
              <a:off x="7436852" y="4321149"/>
              <a:ext cx="4512906" cy="2439284"/>
              <a:chOff x="6837044" y="4373194"/>
              <a:chExt cx="5489958" cy="3218107"/>
            </a:xfrm>
          </p:grpSpPr>
          <p:grpSp>
            <p:nvGrpSpPr>
              <p:cNvPr id="662" name="Google Shape;662;p40"/>
              <p:cNvGrpSpPr/>
              <p:nvPr/>
            </p:nvGrpSpPr>
            <p:grpSpPr>
              <a:xfrm>
                <a:off x="6837044" y="4373194"/>
                <a:ext cx="5489958" cy="3218107"/>
                <a:chOff x="108308" y="3808052"/>
                <a:chExt cx="5930462" cy="3687208"/>
              </a:xfrm>
            </p:grpSpPr>
            <p:grpSp>
              <p:nvGrpSpPr>
                <p:cNvPr id="663" name="Google Shape;663;p40"/>
                <p:cNvGrpSpPr/>
                <p:nvPr/>
              </p:nvGrpSpPr>
              <p:grpSpPr>
                <a:xfrm>
                  <a:off x="108308" y="3808052"/>
                  <a:ext cx="5930462" cy="3687208"/>
                  <a:chOff x="2171378" y="3283999"/>
                  <a:chExt cx="5930462" cy="3687208"/>
                </a:xfrm>
              </p:grpSpPr>
              <p:sp>
                <p:nvSpPr>
                  <p:cNvPr id="664" name="Google Shape;664;p40"/>
                  <p:cNvSpPr txBox="1"/>
                  <p:nvPr/>
                </p:nvSpPr>
                <p:spPr>
                  <a:xfrm>
                    <a:off x="2171378" y="3283999"/>
                    <a:ext cx="5930462" cy="3687208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BF4F14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  t   ⇨  </a:t>
                    </a:r>
                    <a:r>
                      <a:rPr lang="en-US" sz="1800" baseline="300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7</a:t>
                    </a:r>
                    <a:r>
                      <a:rPr lang="en-US" sz="18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Li    ⇨     </a:t>
                    </a:r>
                    <a:r>
                      <a:rPr lang="en-US" sz="1800" baseline="300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11</a:t>
                    </a:r>
                    <a:r>
                      <a:rPr lang="en-US" sz="18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B      ⇨    </a:t>
                    </a:r>
                    <a:r>
                      <a:rPr lang="en-US" sz="1800" baseline="300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15</a:t>
                    </a:r>
                    <a:r>
                      <a:rPr lang="en-US" sz="18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N</a:t>
                    </a:r>
                    <a:endParaRPr/>
                  </a:p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Play"/>
                      <a:ea typeface="Play"/>
                      <a:cs typeface="Play"/>
                      <a:sym typeface="Play"/>
                    </a:endParaRPr>
                  </a:p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Play"/>
                      <a:ea typeface="Play"/>
                      <a:cs typeface="Play"/>
                      <a:sym typeface="Play"/>
                    </a:endParaRPr>
                  </a:p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Play"/>
                      <a:ea typeface="Play"/>
                      <a:cs typeface="Play"/>
                      <a:sym typeface="Play"/>
                    </a:endParaRPr>
                  </a:p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Play"/>
                      <a:ea typeface="Play"/>
                      <a:cs typeface="Play"/>
                      <a:sym typeface="Play"/>
                    </a:endParaRPr>
                  </a:p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  t   ⇨  t⊗α  ⇨  t⊗</a:t>
                    </a:r>
                    <a:r>
                      <a:rPr lang="en-US" sz="1800" baseline="300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8</a:t>
                    </a:r>
                    <a:r>
                      <a:rPr lang="en-US" sz="18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Be  ⇨  t⊗</a:t>
                    </a:r>
                    <a:r>
                      <a:rPr lang="en-US" sz="1800" baseline="300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12</a:t>
                    </a:r>
                    <a:r>
                      <a:rPr lang="en-US" sz="1800">
                        <a:solidFill>
                          <a:schemeClr val="dk1"/>
                        </a:solidFill>
                        <a:latin typeface="Play"/>
                        <a:ea typeface="Play"/>
                        <a:cs typeface="Play"/>
                        <a:sym typeface="Play"/>
                      </a:rPr>
                      <a:t>C </a:t>
                    </a:r>
                    <a:endParaRPr sz="1800">
                      <a:solidFill>
                        <a:schemeClr val="dk1"/>
                      </a:solidFill>
                      <a:latin typeface="Play"/>
                      <a:ea typeface="Play"/>
                      <a:cs typeface="Play"/>
                      <a:sym typeface="Play"/>
                    </a:endParaRPr>
                  </a:p>
                </p:txBody>
              </p:sp>
              <p:grpSp>
                <p:nvGrpSpPr>
                  <p:cNvPr id="665" name="Google Shape;665;p40"/>
                  <p:cNvGrpSpPr/>
                  <p:nvPr/>
                </p:nvGrpSpPr>
                <p:grpSpPr>
                  <a:xfrm>
                    <a:off x="2362200" y="4267200"/>
                    <a:ext cx="5175952" cy="1145543"/>
                    <a:chOff x="2146738" y="4264601"/>
                    <a:chExt cx="5175952" cy="1145543"/>
                  </a:xfrm>
                </p:grpSpPr>
                <p:pic>
                  <p:nvPicPr>
                    <p:cNvPr id="666" name="Google Shape;666;p40"/>
                    <p:cNvPicPr preferRelativeResize="0"/>
                    <p:nvPr/>
                  </p:nvPicPr>
                  <p:blipFill rotWithShape="1">
                    <a:blip r:embed="rId3">
                      <a:alphaModFix/>
                    </a:blip>
                    <a:srcRect/>
                    <a:stretch/>
                  </p:blipFill>
                  <p:spPr>
                    <a:xfrm>
                      <a:off x="4375247" y="4391025"/>
                      <a:ext cx="1371600" cy="9334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667" name="Google Shape;667;p40"/>
                    <p:cNvPicPr preferRelativeResize="0"/>
                    <p:nvPr/>
                  </p:nvPicPr>
                  <p:blipFill rotWithShape="1">
                    <a:blip r:embed="rId4">
                      <a:alphaModFix/>
                    </a:blip>
                    <a:srcRect/>
                    <a:stretch/>
                  </p:blipFill>
                  <p:spPr>
                    <a:xfrm>
                      <a:off x="2146738" y="4391025"/>
                      <a:ext cx="352425" cy="9715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668" name="Google Shape;668;p40"/>
                    <p:cNvPicPr preferRelativeResize="0"/>
                    <p:nvPr/>
                  </p:nvPicPr>
                  <p:blipFill rotWithShape="1">
                    <a:blip r:embed="rId5">
                      <a:alphaModFix/>
                    </a:blip>
                    <a:srcRect/>
                    <a:stretch/>
                  </p:blipFill>
                  <p:spPr>
                    <a:xfrm>
                      <a:off x="6139331" y="4429125"/>
                      <a:ext cx="838200" cy="857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669" name="Google Shape;669;p40"/>
                    <p:cNvPicPr preferRelativeResize="0"/>
                    <p:nvPr/>
                  </p:nvPicPr>
                  <p:blipFill rotWithShape="1">
                    <a:blip r:embed="rId4">
                      <a:alphaModFix/>
                    </a:blip>
                    <a:srcRect/>
                    <a:stretch/>
                  </p:blipFill>
                  <p:spPr>
                    <a:xfrm>
                      <a:off x="6907150" y="4264601"/>
                      <a:ext cx="415540" cy="114554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670" name="Google Shape;670;p40"/>
                    <p:cNvPicPr preferRelativeResize="0"/>
                    <p:nvPr/>
                  </p:nvPicPr>
                  <p:blipFill rotWithShape="1">
                    <a:blip r:embed="rId6">
                      <a:alphaModFix/>
                    </a:blip>
                    <a:srcRect/>
                    <a:stretch/>
                  </p:blipFill>
                  <p:spPr>
                    <a:xfrm>
                      <a:off x="3071482" y="4343400"/>
                      <a:ext cx="876300" cy="1028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</p:grpSp>
            </p:grpSp>
            <p:pic>
              <p:nvPicPr>
                <p:cNvPr id="671" name="Google Shape;671;p40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810220" y="4536677"/>
                  <a:ext cx="342900" cy="3333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2" name="Google Shape;672;p40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124178" y="4536676"/>
                  <a:ext cx="342900" cy="3333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3" name="Google Shape;673;p40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821092" y="4536675"/>
                  <a:ext cx="342900" cy="3333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74" name="Google Shape;674;p40"/>
              <p:cNvPicPr preferRelativeResize="0"/>
              <p:nvPr/>
            </p:nvPicPr>
            <p:blipFill rotWithShape="1">
              <a:blip r:embed="rId4">
                <a:alphaModFix/>
              </a:blip>
              <a:srcRect l="14832" r="9783" b="67282"/>
              <a:stretch/>
            </p:blipFill>
            <p:spPr>
              <a:xfrm rot="5400000">
                <a:off x="8481714" y="5596709"/>
                <a:ext cx="245940" cy="277429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675" name="Google Shape;675;p40"/>
              <p:cNvPicPr preferRelativeResize="0"/>
              <p:nvPr/>
            </p:nvPicPr>
            <p:blipFill rotWithShape="1">
              <a:blip r:embed="rId4">
                <a:alphaModFix/>
              </a:blip>
              <a:srcRect l="20108" r="14269" b="67282"/>
              <a:stretch/>
            </p:blipFill>
            <p:spPr>
              <a:xfrm rot="-5212956">
                <a:off x="6937649" y="5610278"/>
                <a:ext cx="214094" cy="27742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76" name="Google Shape;676;p40"/>
              <p:cNvPicPr preferRelativeResize="0"/>
              <p:nvPr/>
            </p:nvPicPr>
            <p:blipFill rotWithShape="1">
              <a:blip r:embed="rId4">
                <a:alphaModFix/>
              </a:blip>
              <a:srcRect l="14832" r="9783" b="67282"/>
              <a:stretch/>
            </p:blipFill>
            <p:spPr>
              <a:xfrm rot="5400000">
                <a:off x="9665744" y="5592495"/>
                <a:ext cx="245940" cy="277429"/>
              </a:xfrm>
              <a:prstGeom prst="ellipse">
                <a:avLst/>
              </a:prstGeom>
              <a:noFill/>
              <a:ln>
                <a:noFill/>
              </a:ln>
            </p:spPr>
          </p:pic>
          <p:pic>
            <p:nvPicPr>
              <p:cNvPr id="677" name="Google Shape;677;p40"/>
              <p:cNvPicPr preferRelativeResize="0"/>
              <p:nvPr/>
            </p:nvPicPr>
            <p:blipFill rotWithShape="1">
              <a:blip r:embed="rId4">
                <a:alphaModFix/>
              </a:blip>
              <a:srcRect l="14832" r="9783" b="67282"/>
              <a:stretch/>
            </p:blipFill>
            <p:spPr>
              <a:xfrm rot="5400000">
                <a:off x="11600235" y="5539731"/>
                <a:ext cx="295531" cy="333369"/>
              </a:xfrm>
              <a:prstGeom prst="ellipse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78" name="Google Shape;678;p40"/>
            <p:cNvGrpSpPr/>
            <p:nvPr/>
          </p:nvGrpSpPr>
          <p:grpSpPr>
            <a:xfrm>
              <a:off x="88636" y="1809846"/>
              <a:ext cx="2662853" cy="2086452"/>
              <a:chOff x="-31110" y="1809846"/>
              <a:chExt cx="2304652" cy="1774829"/>
            </a:xfrm>
          </p:grpSpPr>
          <p:pic>
            <p:nvPicPr>
              <p:cNvPr id="679" name="Google Shape;679;p40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3205" y="2148777"/>
                <a:ext cx="2100707" cy="140047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80" name="Google Shape;680;p40"/>
              <p:cNvSpPr txBox="1"/>
              <p:nvPr/>
            </p:nvSpPr>
            <p:spPr>
              <a:xfrm>
                <a:off x="783615" y="1809846"/>
                <a:ext cx="617053" cy="4368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8</a:t>
                </a: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Be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40"/>
              <p:cNvSpPr txBox="1"/>
              <p:nvPr/>
            </p:nvSpPr>
            <p:spPr>
              <a:xfrm>
                <a:off x="1628373" y="1941753"/>
                <a:ext cx="645169" cy="4368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He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40"/>
              <p:cNvSpPr txBox="1"/>
              <p:nvPr/>
            </p:nvSpPr>
            <p:spPr>
              <a:xfrm>
                <a:off x="1638842" y="3033965"/>
                <a:ext cx="594560" cy="4368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12</a:t>
                </a: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40"/>
              <p:cNvSpPr txBox="1"/>
              <p:nvPr/>
            </p:nvSpPr>
            <p:spPr>
              <a:xfrm>
                <a:off x="22413" y="1830610"/>
                <a:ext cx="645169" cy="4368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He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40"/>
              <p:cNvSpPr/>
              <p:nvPr/>
            </p:nvSpPr>
            <p:spPr>
              <a:xfrm>
                <a:off x="176733" y="2999983"/>
                <a:ext cx="1492876" cy="584692"/>
              </a:xfrm>
              <a:prstGeom prst="rect">
                <a:avLst/>
              </a:pr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40"/>
              <p:cNvSpPr txBox="1"/>
              <p:nvPr/>
            </p:nvSpPr>
            <p:spPr>
              <a:xfrm>
                <a:off x="-31110" y="2973044"/>
                <a:ext cx="645169" cy="4368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aseline="30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He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40"/>
              <p:cNvSpPr/>
              <p:nvPr/>
            </p:nvSpPr>
            <p:spPr>
              <a:xfrm>
                <a:off x="415515" y="2214720"/>
                <a:ext cx="195909" cy="180627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40"/>
              <p:cNvSpPr/>
              <p:nvPr/>
            </p:nvSpPr>
            <p:spPr>
              <a:xfrm>
                <a:off x="1198285" y="2161419"/>
                <a:ext cx="195909" cy="180627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40"/>
              <p:cNvSpPr/>
              <p:nvPr/>
            </p:nvSpPr>
            <p:spPr>
              <a:xfrm>
                <a:off x="405161" y="2828482"/>
                <a:ext cx="195909" cy="180627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40"/>
              <p:cNvSpPr/>
              <p:nvPr/>
            </p:nvSpPr>
            <p:spPr>
              <a:xfrm>
                <a:off x="1494896" y="2244945"/>
                <a:ext cx="195909" cy="180627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40"/>
              <p:cNvSpPr txBox="1"/>
              <p:nvPr/>
            </p:nvSpPr>
            <p:spPr>
              <a:xfrm>
                <a:off x="721970" y="2672348"/>
                <a:ext cx="335892" cy="43683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γ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1" name="Google Shape;691;p40"/>
            <p:cNvGrpSpPr/>
            <p:nvPr/>
          </p:nvGrpSpPr>
          <p:grpSpPr>
            <a:xfrm>
              <a:off x="7371918" y="1306326"/>
              <a:ext cx="4886400" cy="2998883"/>
              <a:chOff x="7371918" y="1306326"/>
              <a:chExt cx="4886400" cy="2998883"/>
            </a:xfrm>
          </p:grpSpPr>
          <p:grpSp>
            <p:nvGrpSpPr>
              <p:cNvPr id="692" name="Google Shape;692;p40"/>
              <p:cNvGrpSpPr/>
              <p:nvPr/>
            </p:nvGrpSpPr>
            <p:grpSpPr>
              <a:xfrm>
                <a:off x="7371918" y="1306326"/>
                <a:ext cx="4886400" cy="2998883"/>
                <a:chOff x="6229062" y="355474"/>
                <a:chExt cx="6093818" cy="4120043"/>
              </a:xfrm>
            </p:grpSpPr>
            <p:grpSp>
              <p:nvGrpSpPr>
                <p:cNvPr id="693" name="Google Shape;693;p40"/>
                <p:cNvGrpSpPr/>
                <p:nvPr/>
              </p:nvGrpSpPr>
              <p:grpSpPr>
                <a:xfrm>
                  <a:off x="6229062" y="355474"/>
                  <a:ext cx="6093818" cy="4120043"/>
                  <a:chOff x="-76267" y="1996906"/>
                  <a:chExt cx="5506451" cy="3777931"/>
                </a:xfrm>
              </p:grpSpPr>
              <p:pic>
                <p:nvPicPr>
                  <p:cNvPr id="694" name="Google Shape;694;p40"/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 l="69393" t="8528" r="22373" b="85490"/>
                  <a:stretch/>
                </p:blipFill>
                <p:spPr>
                  <a:xfrm>
                    <a:off x="537248" y="2782135"/>
                    <a:ext cx="283330" cy="2542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695" name="Google Shape;695;p40"/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 l="3293" t="1396" r="84710" b="89577"/>
                  <a:stretch/>
                </p:blipFill>
                <p:spPr>
                  <a:xfrm rot="8697122">
                    <a:off x="378913" y="2671687"/>
                    <a:ext cx="278399" cy="24779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grpSp>
                <p:nvGrpSpPr>
                  <p:cNvPr id="696" name="Google Shape;696;p40"/>
                  <p:cNvGrpSpPr/>
                  <p:nvPr/>
                </p:nvGrpSpPr>
                <p:grpSpPr>
                  <a:xfrm>
                    <a:off x="-76267" y="1996906"/>
                    <a:ext cx="5506451" cy="3777931"/>
                    <a:chOff x="-104855" y="694280"/>
                    <a:chExt cx="7570444" cy="5132959"/>
                  </a:xfrm>
                </p:grpSpPr>
                <p:grpSp>
                  <p:nvGrpSpPr>
                    <p:cNvPr id="697" name="Google Shape;697;p40"/>
                    <p:cNvGrpSpPr/>
                    <p:nvPr/>
                  </p:nvGrpSpPr>
                  <p:grpSpPr>
                    <a:xfrm>
                      <a:off x="622789" y="903602"/>
                      <a:ext cx="6842800" cy="4923637"/>
                      <a:chOff x="125706" y="903602"/>
                      <a:chExt cx="6842800" cy="4923637"/>
                    </a:xfrm>
                  </p:grpSpPr>
                  <p:pic>
                    <p:nvPicPr>
                      <p:cNvPr id="698" name="Google Shape;698;p40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l="69393" t="8528" r="22373" b="85490"/>
                      <a:stretch/>
                    </p:blipFill>
                    <p:spPr>
                      <a:xfrm>
                        <a:off x="5617850" y="1736779"/>
                        <a:ext cx="389531" cy="3454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699" name="Google Shape;699;p40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l="69393" t="8528" r="22373" b="85490"/>
                      <a:stretch/>
                    </p:blipFill>
                    <p:spPr>
                      <a:xfrm>
                        <a:off x="1897329" y="3041632"/>
                        <a:ext cx="389531" cy="3454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00" name="Google Shape;700;p40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l="69393" t="8528" r="22373" b="85490"/>
                      <a:stretch/>
                    </p:blipFill>
                    <p:spPr>
                      <a:xfrm>
                        <a:off x="3093117" y="3088338"/>
                        <a:ext cx="389531" cy="3454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01" name="Google Shape;701;p40"/>
                      <p:cNvPicPr preferRelativeResize="0"/>
                      <p:nvPr/>
                    </p:nvPicPr>
                    <p:blipFill rotWithShape="1">
                      <a:blip r:embed="rId11">
                        <a:alphaModFix/>
                      </a:blip>
                      <a:srcRect l="3293" t="1396" r="84710" b="89577"/>
                      <a:stretch/>
                    </p:blipFill>
                    <p:spPr>
                      <a:xfrm rot="5595570">
                        <a:off x="5480001" y="1342498"/>
                        <a:ext cx="383037" cy="3285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02" name="Google Shape;702;p40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l="69393" t="8528" r="22373" b="85490"/>
                      <a:stretch/>
                    </p:blipFill>
                    <p:spPr>
                      <a:xfrm>
                        <a:off x="5809665" y="5127338"/>
                        <a:ext cx="389531" cy="3454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03" name="Google Shape;703;p40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l="69393" t="8528" r="22373" b="85490"/>
                      <a:stretch/>
                    </p:blipFill>
                    <p:spPr>
                      <a:xfrm>
                        <a:off x="5992749" y="5218651"/>
                        <a:ext cx="389531" cy="3454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grpSp>
                    <p:nvGrpSpPr>
                      <p:cNvPr id="704" name="Google Shape;704;p40"/>
                      <p:cNvGrpSpPr/>
                      <p:nvPr/>
                    </p:nvGrpSpPr>
                    <p:grpSpPr>
                      <a:xfrm rot="1011716">
                        <a:off x="3525590" y="3708923"/>
                        <a:ext cx="1007461" cy="1204355"/>
                        <a:chOff x="6772164" y="4261907"/>
                        <a:chExt cx="1066554" cy="1232177"/>
                      </a:xfrm>
                    </p:grpSpPr>
                    <p:pic>
                      <p:nvPicPr>
                        <p:cNvPr id="705" name="Google Shape;705;p40"/>
                        <p:cNvPicPr preferRelativeResize="0"/>
                        <p:nvPr/>
                      </p:nvPicPr>
                      <p:blipFill rotWithShape="1">
                        <a:blip r:embed="rId12">
                          <a:alphaModFix/>
                        </a:blip>
                        <a:srcRect l="31072" t="34432" r="49114" b="40643"/>
                        <a:stretch/>
                      </p:blipFill>
                      <p:spPr>
                        <a:xfrm rot="-8815194">
                          <a:off x="6981838" y="4360688"/>
                          <a:ext cx="647207" cy="9605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  <p:sp>
                      <p:nvSpPr>
                        <p:cNvPr id="706" name="Google Shape;706;p40"/>
                        <p:cNvSpPr/>
                        <p:nvPr/>
                      </p:nvSpPr>
                      <p:spPr>
                        <a:xfrm>
                          <a:off x="7123099" y="5109882"/>
                          <a:ext cx="414938" cy="384202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414938" h="384202" extrusionOk="0">
                              <a:moveTo>
                                <a:pt x="0" y="253573"/>
                              </a:moveTo>
                              <a:lnTo>
                                <a:pt x="184417" y="0"/>
                              </a:lnTo>
                              <a:lnTo>
                                <a:pt x="414938" y="153681"/>
                              </a:lnTo>
                              <a:lnTo>
                                <a:pt x="199785" y="384202"/>
                              </a:lnTo>
                              <a:lnTo>
                                <a:pt x="0" y="253573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lt1"/>
                        </a:solidFill>
                        <a:ln w="19050" cap="flat" cmpd="sng">
                          <a:solidFill>
                            <a:schemeClr val="lt1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  <p:sp>
                      <p:nvSpPr>
                        <p:cNvPr id="707" name="Google Shape;707;p40"/>
                        <p:cNvSpPr/>
                        <p:nvPr/>
                      </p:nvSpPr>
                      <p:spPr>
                        <a:xfrm>
                          <a:off x="6838790" y="4295375"/>
                          <a:ext cx="875980" cy="453358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875980" h="453358" extrusionOk="0">
                              <a:moveTo>
                                <a:pt x="0" y="391886"/>
                              </a:moveTo>
                              <a:lnTo>
                                <a:pt x="215153" y="453358"/>
                              </a:lnTo>
                              <a:lnTo>
                                <a:pt x="776087" y="361149"/>
                              </a:lnTo>
                              <a:lnTo>
                                <a:pt x="776087" y="276625"/>
                              </a:lnTo>
                              <a:lnTo>
                                <a:pt x="875980" y="276625"/>
                              </a:lnTo>
                              <a:lnTo>
                                <a:pt x="729983" y="76840"/>
                              </a:lnTo>
                              <a:lnTo>
                                <a:pt x="391886" y="0"/>
                              </a:lnTo>
                              <a:lnTo>
                                <a:pt x="0" y="391886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lt1"/>
                        </a:solidFill>
                        <a:ln w="19050" cap="flat" cmpd="sng">
                          <a:solidFill>
                            <a:schemeClr val="lt1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  <p:pic>
                    <p:nvPicPr>
                      <p:cNvPr id="708" name="Google Shape;708;p40"/>
                      <p:cNvPicPr preferRelativeResize="0"/>
                      <p:nvPr/>
                    </p:nvPicPr>
                    <p:blipFill rotWithShape="1">
                      <a:blip r:embed="rId13">
                        <a:alphaModFix/>
                      </a:blip>
                      <a:srcRect l="31072" t="34432" r="49114" b="40643"/>
                      <a:stretch/>
                    </p:blipFill>
                    <p:spPr>
                      <a:xfrm rot="-4465110">
                        <a:off x="3704813" y="1609384"/>
                        <a:ext cx="632593" cy="90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09" name="Google Shape;709;p40"/>
                      <p:cNvPicPr preferRelativeResize="0"/>
                      <p:nvPr/>
                    </p:nvPicPr>
                    <p:blipFill rotWithShape="1">
                      <a:blip r:embed="rId14">
                        <a:alphaModFix/>
                      </a:blip>
                      <a:srcRect t="82552" r="87315"/>
                      <a:stretch/>
                    </p:blipFill>
                    <p:spPr>
                      <a:xfrm rot="-6400178">
                        <a:off x="1804054" y="2878687"/>
                        <a:ext cx="405006" cy="6351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grpSp>
                    <p:nvGrpSpPr>
                      <p:cNvPr id="710" name="Google Shape;710;p40"/>
                      <p:cNvGrpSpPr/>
                      <p:nvPr/>
                    </p:nvGrpSpPr>
                    <p:grpSpPr>
                      <a:xfrm>
                        <a:off x="780914" y="2812412"/>
                        <a:ext cx="631192" cy="690406"/>
                        <a:chOff x="345046" y="4593733"/>
                        <a:chExt cx="631192" cy="690406"/>
                      </a:xfrm>
                    </p:grpSpPr>
                    <p:pic>
                      <p:nvPicPr>
                        <p:cNvPr id="711" name="Google Shape;711;p40"/>
                        <p:cNvPicPr preferRelativeResize="0"/>
                        <p:nvPr/>
                      </p:nvPicPr>
                      <p:blipFill rotWithShape="1">
                        <a:blip r:embed="rId15">
                          <a:alphaModFix/>
                        </a:blip>
                        <a:srcRect t="59239" r="84160" b="26354"/>
                        <a:stretch/>
                      </p:blipFill>
                      <p:spPr>
                        <a:xfrm rot="1067559">
                          <a:off x="416266" y="4679796"/>
                          <a:ext cx="488751" cy="5426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  <p:pic>
                      <p:nvPicPr>
                        <p:cNvPr id="712" name="Google Shape;712;p40"/>
                        <p:cNvPicPr preferRelativeResize="0"/>
                        <p:nvPr/>
                      </p:nvPicPr>
                      <p:blipFill rotWithShape="1">
                        <a:blip r:embed="rId16">
                          <a:alphaModFix/>
                        </a:blip>
                        <a:srcRect t="82552" r="87315"/>
                        <a:stretch/>
                      </p:blipFill>
                      <p:spPr>
                        <a:xfrm rot="218710">
                          <a:off x="564339" y="4605510"/>
                          <a:ext cx="391404" cy="657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grpSp>
                  <p:pic>
                    <p:nvPicPr>
                      <p:cNvPr id="713" name="Google Shape;713;p40"/>
                      <p:cNvPicPr preferRelativeResize="0"/>
                      <p:nvPr/>
                    </p:nvPicPr>
                    <p:blipFill rotWithShape="1">
                      <a:blip r:embed="rId16">
                        <a:alphaModFix/>
                      </a:blip>
                      <a:srcRect t="82552" r="87315"/>
                      <a:stretch/>
                    </p:blipFill>
                    <p:spPr>
                      <a:xfrm rot="588169">
                        <a:off x="1759418" y="2904899"/>
                        <a:ext cx="391404" cy="65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14" name="Google Shape;714;p40"/>
                      <p:cNvPicPr preferRelativeResize="0"/>
                      <p:nvPr/>
                    </p:nvPicPr>
                    <p:blipFill rotWithShape="1">
                      <a:blip r:embed="rId17">
                        <a:alphaModFix/>
                      </a:blip>
                      <a:srcRect l="30006" t="42321" r="51858" b="32355"/>
                      <a:stretch/>
                    </p:blipFill>
                    <p:spPr>
                      <a:xfrm>
                        <a:off x="2596984" y="2818526"/>
                        <a:ext cx="559601" cy="95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15" name="Google Shape;715;p40"/>
                      <p:cNvPicPr preferRelativeResize="0"/>
                      <p:nvPr/>
                    </p:nvPicPr>
                    <p:blipFill rotWithShape="1">
                      <a:blip r:embed="rId16">
                        <a:alphaModFix/>
                      </a:blip>
                      <a:srcRect t="82552" r="87315"/>
                      <a:stretch/>
                    </p:blipFill>
                    <p:spPr>
                      <a:xfrm rot="-1261197">
                        <a:off x="2088764" y="3590233"/>
                        <a:ext cx="391404" cy="65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cxnSp>
                    <p:nvCxnSpPr>
                      <p:cNvPr id="716" name="Google Shape;716;p40"/>
                      <p:cNvCxnSpPr/>
                      <p:nvPr/>
                    </p:nvCxnSpPr>
                    <p:spPr>
                      <a:xfrm>
                        <a:off x="1402150" y="3150261"/>
                        <a:ext cx="299856" cy="36120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cxnSp>
                    <p:nvCxnSpPr>
                      <p:cNvPr id="717" name="Google Shape;717;p40"/>
                      <p:cNvCxnSpPr/>
                      <p:nvPr/>
                    </p:nvCxnSpPr>
                    <p:spPr>
                      <a:xfrm>
                        <a:off x="2168641" y="3249936"/>
                        <a:ext cx="480867" cy="45510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cxnSp>
                    <p:nvCxnSpPr>
                      <p:cNvPr id="718" name="Google Shape;718;p40"/>
                      <p:cNvCxnSpPr/>
                      <p:nvPr/>
                    </p:nvCxnSpPr>
                    <p:spPr>
                      <a:xfrm rot="10800000" flipH="1">
                        <a:off x="2447217" y="3359629"/>
                        <a:ext cx="218386" cy="304692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sp>
                    <p:nvSpPr>
                      <p:cNvPr id="719" name="Google Shape;719;p40"/>
                      <p:cNvSpPr/>
                      <p:nvPr/>
                    </p:nvSpPr>
                    <p:spPr>
                      <a:xfrm>
                        <a:off x="2562940" y="2643909"/>
                        <a:ext cx="1313752" cy="138193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90810" h="1413862" extrusionOk="0">
                            <a:moveTo>
                              <a:pt x="53788" y="1413862"/>
                            </a:moveTo>
                            <a:lnTo>
                              <a:pt x="0" y="983556"/>
                            </a:lnTo>
                            <a:lnTo>
                              <a:pt x="660827" y="1252497"/>
                            </a:lnTo>
                            <a:lnTo>
                              <a:pt x="614723" y="883664"/>
                            </a:lnTo>
                            <a:lnTo>
                              <a:pt x="1060397" y="837560"/>
                            </a:lnTo>
                            <a:lnTo>
                              <a:pt x="1267865" y="507146"/>
                            </a:lnTo>
                            <a:lnTo>
                              <a:pt x="1183341" y="192101"/>
                            </a:lnTo>
                            <a:lnTo>
                              <a:pt x="891348" y="153681"/>
                            </a:lnTo>
                            <a:lnTo>
                              <a:pt x="238205" y="607039"/>
                            </a:lnTo>
                            <a:lnTo>
                              <a:pt x="61472" y="537882"/>
                            </a:lnTo>
                            <a:lnTo>
                              <a:pt x="361150" y="0"/>
                            </a:lnTo>
                            <a:lnTo>
                              <a:pt x="1390810" y="53788"/>
                            </a:lnTo>
                            <a:lnTo>
                              <a:pt x="1306286" y="1383126"/>
                            </a:lnTo>
                            <a:lnTo>
                              <a:pt x="53788" y="1413862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 w="19050" cap="flat" cmpd="sng">
                        <a:solidFill>
                          <a:schemeClr val="lt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pic>
                    <p:nvPicPr>
                      <p:cNvPr id="720" name="Google Shape;720;p40"/>
                      <p:cNvPicPr preferRelativeResize="0"/>
                      <p:nvPr/>
                    </p:nvPicPr>
                    <p:blipFill rotWithShape="1">
                      <a:blip r:embed="rId11">
                        <a:alphaModFix/>
                      </a:blip>
                      <a:srcRect l="3293" t="1396" r="84710" b="89577"/>
                      <a:stretch/>
                    </p:blipFill>
                    <p:spPr>
                      <a:xfrm rot="5595570">
                        <a:off x="4903915" y="3957255"/>
                        <a:ext cx="383037" cy="3285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cxnSp>
                    <p:nvCxnSpPr>
                      <p:cNvPr id="721" name="Google Shape;721;p40"/>
                      <p:cNvCxnSpPr/>
                      <p:nvPr/>
                    </p:nvCxnSpPr>
                    <p:spPr>
                      <a:xfrm rot="10800000" flipH="1">
                        <a:off x="3737955" y="2421212"/>
                        <a:ext cx="471823" cy="486777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cxnSp>
                    <p:nvCxnSpPr>
                      <p:cNvPr id="722" name="Google Shape;722;p40"/>
                      <p:cNvCxnSpPr/>
                      <p:nvPr/>
                    </p:nvCxnSpPr>
                    <p:spPr>
                      <a:xfrm rot="10800000" flipH="1">
                        <a:off x="4339296" y="1953607"/>
                        <a:ext cx="841111" cy="382024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pic>
                    <p:nvPicPr>
                      <p:cNvPr id="723" name="Google Shape;723;p40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l="69393" t="8528" r="22373" b="85490"/>
                      <a:stretch/>
                    </p:blipFill>
                    <p:spPr>
                      <a:xfrm>
                        <a:off x="4133149" y="1575410"/>
                        <a:ext cx="389531" cy="3454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sp>
                    <p:nvSpPr>
                      <p:cNvPr id="724" name="Google Shape;724;p40"/>
                      <p:cNvSpPr/>
                      <p:nvPr/>
                    </p:nvSpPr>
                    <p:spPr>
                      <a:xfrm>
                        <a:off x="4043262" y="1743572"/>
                        <a:ext cx="220427" cy="255359"/>
                      </a:xfrm>
                      <a:prstGeom prst="triangle">
                        <a:avLst>
                          <a:gd name="adj" fmla="val 23657"/>
                        </a:avLst>
                      </a:prstGeom>
                      <a:solidFill>
                        <a:schemeClr val="lt1"/>
                      </a:solidFill>
                      <a:ln w="19050" cap="flat" cmpd="sng">
                        <a:solidFill>
                          <a:schemeClr val="lt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25" name="Google Shape;725;p40"/>
                      <p:cNvSpPr/>
                      <p:nvPr/>
                    </p:nvSpPr>
                    <p:spPr>
                      <a:xfrm>
                        <a:off x="3363356" y="2079349"/>
                        <a:ext cx="374599" cy="249118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w="19050" cap="flat" cmpd="sng">
                        <a:solidFill>
                          <a:schemeClr val="lt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cxnSp>
                    <p:nvCxnSpPr>
                      <p:cNvPr id="726" name="Google Shape;726;p40"/>
                      <p:cNvCxnSpPr>
                        <a:endCxn id="707" idx="2"/>
                      </p:cNvCxnSpPr>
                      <p:nvPr/>
                    </p:nvCxnSpPr>
                    <p:spPr>
                      <a:xfrm>
                        <a:off x="3618793" y="3462730"/>
                        <a:ext cx="750900" cy="729300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cxnSp>
                    <p:nvCxnSpPr>
                      <p:cNvPr id="727" name="Google Shape;727;p40"/>
                      <p:cNvCxnSpPr/>
                      <p:nvPr/>
                    </p:nvCxnSpPr>
                    <p:spPr>
                      <a:xfrm rot="10800000" flipH="1">
                        <a:off x="4504098" y="4117409"/>
                        <a:ext cx="519404" cy="113025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cxnSp>
                    <p:nvCxnSpPr>
                      <p:cNvPr id="728" name="Google Shape;728;p40"/>
                      <p:cNvCxnSpPr/>
                      <p:nvPr/>
                    </p:nvCxnSpPr>
                    <p:spPr>
                      <a:xfrm>
                        <a:off x="4493647" y="4298175"/>
                        <a:ext cx="1341976" cy="653204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sp>
                    <p:nvSpPr>
                      <p:cNvPr id="729" name="Google Shape;729;p40"/>
                      <p:cNvSpPr txBox="1"/>
                      <p:nvPr/>
                    </p:nvSpPr>
                    <p:spPr>
                      <a:xfrm>
                        <a:off x="5897481" y="1404761"/>
                        <a:ext cx="1071025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14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pic>
                    <p:nvPicPr>
                      <p:cNvPr id="730" name="Google Shape;730;p40"/>
                      <p:cNvPicPr preferRelativeResize="0"/>
                      <p:nvPr/>
                    </p:nvPicPr>
                    <p:blipFill rotWithShape="1">
                      <a:blip r:embed="rId18">
                        <a:alphaModFix/>
                      </a:blip>
                      <a:srcRect l="74499" t="37664" r="4437" b="32038"/>
                      <a:stretch/>
                    </p:blipFill>
                    <p:spPr>
                      <a:xfrm rot="-433346">
                        <a:off x="5831450" y="4702709"/>
                        <a:ext cx="758067" cy="7521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grpSp>
                    <p:nvGrpSpPr>
                      <p:cNvPr id="731" name="Google Shape;731;p40"/>
                      <p:cNvGrpSpPr/>
                      <p:nvPr/>
                    </p:nvGrpSpPr>
                    <p:grpSpPr>
                      <a:xfrm rot="-3645886">
                        <a:off x="5038805" y="1403054"/>
                        <a:ext cx="938799" cy="776637"/>
                        <a:chOff x="7184571" y="1711489"/>
                        <a:chExt cx="960487" cy="822191"/>
                      </a:xfrm>
                    </p:grpSpPr>
                    <p:pic>
                      <p:nvPicPr>
                        <p:cNvPr id="732" name="Google Shape;732;p40"/>
                        <p:cNvPicPr preferRelativeResize="0"/>
                        <p:nvPr/>
                      </p:nvPicPr>
                      <p:blipFill rotWithShape="1">
                        <a:blip r:embed="rId19">
                          <a:alphaModFix/>
                        </a:blip>
                        <a:srcRect l="71765" t="37664" r="4436" b="29965"/>
                        <a:stretch/>
                      </p:blipFill>
                      <p:spPr>
                        <a:xfrm>
                          <a:off x="7238341" y="1711489"/>
                          <a:ext cx="906717" cy="8221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  <p:sp>
                      <p:nvSpPr>
                        <p:cNvPr id="733" name="Google Shape;733;p40"/>
                        <p:cNvSpPr/>
                        <p:nvPr/>
                      </p:nvSpPr>
                      <p:spPr>
                        <a:xfrm>
                          <a:off x="7184571" y="2228370"/>
                          <a:ext cx="345782" cy="2766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345782" h="276625" extrusionOk="0">
                              <a:moveTo>
                                <a:pt x="0" y="0"/>
                              </a:moveTo>
                              <a:lnTo>
                                <a:pt x="215153" y="61472"/>
                              </a:lnTo>
                              <a:lnTo>
                                <a:pt x="345782" y="276625"/>
                              </a:lnTo>
                              <a:lnTo>
                                <a:pt x="46105" y="215153"/>
                              </a:lnTo>
                              <a:lnTo>
                                <a:pt x="0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lt1"/>
                        </a:solidFill>
                        <a:ln w="19050" cap="flat" cmpd="sng">
                          <a:solidFill>
                            <a:schemeClr val="lt1"/>
                          </a:solidFill>
                          <a:prstDash val="solid"/>
                          <a:miter lim="800000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  <p:sp>
                    <p:nvSpPr>
                      <p:cNvPr id="734" name="Google Shape;734;p40"/>
                      <p:cNvSpPr txBox="1"/>
                      <p:nvPr/>
                    </p:nvSpPr>
                    <p:spPr>
                      <a:xfrm>
                        <a:off x="1690925" y="2347830"/>
                        <a:ext cx="913324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7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Li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5" name="Google Shape;735;p40"/>
                      <p:cNvSpPr txBox="1"/>
                      <p:nvPr/>
                    </p:nvSpPr>
                    <p:spPr>
                      <a:xfrm>
                        <a:off x="125706" y="2588482"/>
                        <a:ext cx="1104578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7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Be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6" name="Google Shape;736;p40"/>
                      <p:cNvSpPr txBox="1"/>
                      <p:nvPr/>
                    </p:nvSpPr>
                    <p:spPr>
                      <a:xfrm>
                        <a:off x="3038896" y="1067930"/>
                        <a:ext cx="1154908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4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He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7" name="Google Shape;737;p40"/>
                      <p:cNvSpPr txBox="1"/>
                      <p:nvPr/>
                    </p:nvSpPr>
                    <p:spPr>
                      <a:xfrm>
                        <a:off x="1753764" y="4016748"/>
                        <a:ext cx="1154908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4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He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8" name="Google Shape;738;p40"/>
                      <p:cNvSpPr txBox="1"/>
                      <p:nvPr/>
                    </p:nvSpPr>
                    <p:spPr>
                      <a:xfrm>
                        <a:off x="3139131" y="4523580"/>
                        <a:ext cx="1154908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4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He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39" name="Google Shape;739;p40"/>
                      <p:cNvSpPr txBox="1"/>
                      <p:nvPr/>
                    </p:nvSpPr>
                    <p:spPr>
                      <a:xfrm>
                        <a:off x="5209119" y="3670150"/>
                        <a:ext cx="899903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1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H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40" name="Google Shape;740;p40"/>
                      <p:cNvSpPr txBox="1"/>
                      <p:nvPr/>
                    </p:nvSpPr>
                    <p:spPr>
                      <a:xfrm>
                        <a:off x="4121251" y="903602"/>
                        <a:ext cx="651608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n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41" name="Google Shape;741;p40"/>
                      <p:cNvSpPr txBox="1"/>
                      <p:nvPr/>
                    </p:nvSpPr>
                    <p:spPr>
                      <a:xfrm>
                        <a:off x="3055865" y="3341430"/>
                        <a:ext cx="1024048" cy="878976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="1" baseline="30000">
                            <a:solidFill>
                              <a:schemeClr val="dk1"/>
                            </a:solidFill>
                            <a:latin typeface="Play"/>
                            <a:ea typeface="Play"/>
                            <a:cs typeface="Play"/>
                            <a:sym typeface="Play"/>
                          </a:rPr>
                          <a:t>11</a:t>
                        </a:r>
                        <a:r>
                          <a:rPr lang="en-US" sz="1800" b="1">
                            <a:solidFill>
                              <a:schemeClr val="dk1"/>
                            </a:solidFill>
                            <a:latin typeface="Play"/>
                            <a:ea typeface="Play"/>
                            <a:cs typeface="Play"/>
                            <a:sym typeface="Play"/>
                          </a:rPr>
                          <a:t>B</a:t>
                        </a:r>
                        <a:endParaRPr/>
                      </a:p>
                    </p:txBody>
                  </p:sp>
                  <p:pic>
                    <p:nvPicPr>
                      <p:cNvPr id="742" name="Google Shape;742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0">
                        <a:alphaModFix/>
                      </a:blip>
                      <a:srcRect l="10932" t="67742" r="80466" b="20967"/>
                      <a:stretch/>
                    </p:blipFill>
                    <p:spPr>
                      <a:xfrm>
                        <a:off x="3358964" y="3221915"/>
                        <a:ext cx="287912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43" name="Google Shape;743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1">
                        <a:alphaModFix/>
                      </a:blip>
                      <a:srcRect l="11344" t="79033" r="80466" b="9676"/>
                      <a:stretch/>
                    </p:blipFill>
                    <p:spPr>
                      <a:xfrm>
                        <a:off x="3243823" y="2932839"/>
                        <a:ext cx="274098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44" name="Google Shape;744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0">
                        <a:alphaModFix/>
                      </a:blip>
                      <a:srcRect l="10932" t="67742" r="80466" b="20967"/>
                      <a:stretch/>
                    </p:blipFill>
                    <p:spPr>
                      <a:xfrm>
                        <a:off x="3365922" y="2974286"/>
                        <a:ext cx="287912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45" name="Google Shape;745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1">
                        <a:alphaModFix/>
                      </a:blip>
                      <a:srcRect l="11344" t="79033" r="80466" b="9676"/>
                      <a:stretch/>
                    </p:blipFill>
                    <p:spPr>
                      <a:xfrm>
                        <a:off x="3270354" y="3171574"/>
                        <a:ext cx="274098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cxnSp>
                    <p:nvCxnSpPr>
                      <p:cNvPr id="746" name="Google Shape;746;p40"/>
                      <p:cNvCxnSpPr/>
                      <p:nvPr/>
                    </p:nvCxnSpPr>
                    <p:spPr>
                      <a:xfrm rot="10800000">
                        <a:off x="3284750" y="3368945"/>
                        <a:ext cx="137495" cy="131580"/>
                      </a:xfrm>
                      <a:prstGeom prst="straightConnector1">
                        <a:avLst/>
                      </a:prstGeom>
                      <a:noFill/>
                      <a:ln w="28575" cap="flat" cmpd="sng">
                        <a:solidFill>
                          <a:schemeClr val="lt1"/>
                        </a:solidFill>
                        <a:prstDash val="solid"/>
                        <a:miter lim="800000"/>
                        <a:headEnd type="none" w="sm" len="sm"/>
                        <a:tailEnd type="none" w="sm" len="sm"/>
                      </a:ln>
                    </p:spPr>
                  </p:cxnSp>
                  <p:pic>
                    <p:nvPicPr>
                      <p:cNvPr id="747" name="Google Shape;747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1">
                        <a:alphaModFix/>
                      </a:blip>
                      <a:srcRect l="11344" t="79033" r="80466" b="9676"/>
                      <a:stretch/>
                    </p:blipFill>
                    <p:spPr>
                      <a:xfrm>
                        <a:off x="3422245" y="3096970"/>
                        <a:ext cx="274098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48" name="Google Shape;748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0">
                        <a:alphaModFix/>
                      </a:blip>
                      <a:srcRect l="10932" t="67742" r="80466" b="20967"/>
                      <a:stretch/>
                    </p:blipFill>
                    <p:spPr>
                      <a:xfrm>
                        <a:off x="3160971" y="3023592"/>
                        <a:ext cx="287912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49" name="Google Shape;749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0">
                        <a:alphaModFix/>
                      </a:blip>
                      <a:srcRect l="10932" t="67742" r="80466" b="20967"/>
                      <a:stretch/>
                    </p:blipFill>
                    <p:spPr>
                      <a:xfrm>
                        <a:off x="3322184" y="2841386"/>
                        <a:ext cx="287912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50" name="Google Shape;750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1">
                        <a:alphaModFix/>
                      </a:blip>
                      <a:srcRect l="11344" t="79033" r="80466" b="9676"/>
                      <a:stretch/>
                    </p:blipFill>
                    <p:spPr>
                      <a:xfrm>
                        <a:off x="3473831" y="2875415"/>
                        <a:ext cx="274098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51" name="Google Shape;751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1">
                        <a:alphaModFix/>
                      </a:blip>
                      <a:srcRect l="11344" t="79033" r="80466" b="9676"/>
                      <a:stretch/>
                    </p:blipFill>
                    <p:spPr>
                      <a:xfrm>
                        <a:off x="3547007" y="3171574"/>
                        <a:ext cx="274098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752" name="Google Shape;752;p40" descr="https://upload.wikimedia.org/wikipedia/commons/thumb/5/5d/Triple-Alpha_Process.svg/750px-Triple-Alpha_Process.svg.png"/>
                      <p:cNvPicPr preferRelativeResize="0"/>
                      <p:nvPr/>
                    </p:nvPicPr>
                    <p:blipFill rotWithShape="1">
                      <a:blip r:embed="rId20">
                        <a:alphaModFix/>
                      </a:blip>
                      <a:srcRect l="10932" t="67742" r="80466" b="20967"/>
                      <a:stretch/>
                    </p:blipFill>
                    <p:spPr>
                      <a:xfrm>
                        <a:off x="3573160" y="3005716"/>
                        <a:ext cx="287912" cy="260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sp>
                    <p:nvSpPr>
                      <p:cNvPr id="753" name="Google Shape;753;p40"/>
                      <p:cNvSpPr/>
                      <p:nvPr/>
                    </p:nvSpPr>
                    <p:spPr>
                      <a:xfrm>
                        <a:off x="5820629" y="5322439"/>
                        <a:ext cx="163961" cy="19549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3961" h="195492" extrusionOk="0">
                            <a:moveTo>
                              <a:pt x="163961" y="100899"/>
                            </a:moveTo>
                            <a:lnTo>
                              <a:pt x="75674" y="37837"/>
                            </a:lnTo>
                            <a:lnTo>
                              <a:pt x="37837" y="0"/>
                            </a:lnTo>
                            <a:lnTo>
                              <a:pt x="0" y="138736"/>
                            </a:lnTo>
                            <a:lnTo>
                              <a:pt x="145043" y="195492"/>
                            </a:lnTo>
                            <a:lnTo>
                              <a:pt x="163961" y="100899"/>
                            </a:lnTo>
                            <a:close/>
                          </a:path>
                        </a:pathLst>
                      </a:cu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ctr" anchorCtr="0">
                        <a:noAutofit/>
                      </a:bodyPr>
                      <a:lstStyle/>
                      <a:p>
                        <a:pPr marL="0" marR="0" lvl="0" indent="0" algn="ctr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754" name="Google Shape;754;p40"/>
                      <p:cNvSpPr txBox="1"/>
                      <p:nvPr/>
                    </p:nvSpPr>
                    <p:spPr>
                      <a:xfrm>
                        <a:off x="5095433" y="4948263"/>
                        <a:ext cx="1064314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14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C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755" name="Google Shape;755;p40"/>
                    <p:cNvGrpSpPr/>
                    <p:nvPr/>
                  </p:nvGrpSpPr>
                  <p:grpSpPr>
                    <a:xfrm rot="1696785">
                      <a:off x="585115" y="891768"/>
                      <a:ext cx="1220752" cy="1536493"/>
                      <a:chOff x="542928" y="910174"/>
                      <a:chExt cx="1220752" cy="1536493"/>
                    </a:xfrm>
                  </p:grpSpPr>
                  <p:pic>
                    <p:nvPicPr>
                      <p:cNvPr id="756" name="Google Shape;756;p40"/>
                      <p:cNvPicPr preferRelativeResize="0"/>
                      <p:nvPr/>
                    </p:nvPicPr>
                    <p:blipFill rotWithShape="1">
                      <a:blip r:embed="rId22">
                        <a:alphaModFix/>
                      </a:blip>
                      <a:srcRect t="82552" r="87315"/>
                      <a:stretch/>
                    </p:blipFill>
                    <p:spPr>
                      <a:xfrm rot="588169">
                        <a:off x="689016" y="1760639"/>
                        <a:ext cx="401039" cy="656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sp>
                    <p:nvSpPr>
                      <p:cNvPr id="757" name="Google Shape;757;p40"/>
                      <p:cNvSpPr txBox="1"/>
                      <p:nvPr/>
                    </p:nvSpPr>
                    <p:spPr>
                      <a:xfrm rot="-1696785">
                        <a:off x="696642" y="1074075"/>
                        <a:ext cx="913323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6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Li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grpSp>
                  <p:nvGrpSpPr>
                    <p:cNvPr id="758" name="Google Shape;758;p40"/>
                    <p:cNvGrpSpPr/>
                    <p:nvPr/>
                  </p:nvGrpSpPr>
                  <p:grpSpPr>
                    <a:xfrm>
                      <a:off x="1247288" y="1419185"/>
                      <a:ext cx="1264257" cy="878975"/>
                      <a:chOff x="1394880" y="1138717"/>
                      <a:chExt cx="1264257" cy="878975"/>
                    </a:xfrm>
                  </p:grpSpPr>
                  <p:pic>
                    <p:nvPicPr>
                      <p:cNvPr id="759" name="Google Shape;759;p40"/>
                      <p:cNvPicPr preferRelativeResize="0"/>
                      <p:nvPr/>
                    </p:nvPicPr>
                    <p:blipFill rotWithShape="1">
                      <a:blip r:embed="rId10">
                        <a:alphaModFix/>
                      </a:blip>
                      <a:srcRect l="3293" t="1396" r="84710" b="89577"/>
                      <a:stretch/>
                    </p:blipFill>
                    <p:spPr>
                      <a:xfrm rot="8697122">
                        <a:off x="1456846" y="1260588"/>
                        <a:ext cx="382752" cy="3366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sp>
                    <p:nvSpPr>
                      <p:cNvPr id="760" name="Google Shape;760;p40"/>
                      <p:cNvSpPr txBox="1"/>
                      <p:nvPr/>
                    </p:nvSpPr>
                    <p:spPr>
                      <a:xfrm>
                        <a:off x="1759234" y="1138717"/>
                        <a:ext cx="899903" cy="87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1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H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  <p:cxnSp>
                  <p:nvCxnSpPr>
                    <p:cNvPr id="761" name="Google Shape;761;p40"/>
                    <p:cNvCxnSpPr/>
                    <p:nvPr/>
                  </p:nvCxnSpPr>
                  <p:spPr>
                    <a:xfrm>
                      <a:off x="1304817" y="2209947"/>
                      <a:ext cx="280098" cy="611351"/>
                    </a:xfrm>
                    <a:prstGeom prst="straightConnector1">
                      <a:avLst/>
                    </a:prstGeom>
                    <a:noFill/>
                    <a:ln w="12700" cap="flat" cmpd="sng">
                      <a:solidFill>
                        <a:schemeClr val="dk1"/>
                      </a:solidFill>
                      <a:prstDash val="solid"/>
                      <a:miter lim="800000"/>
                      <a:headEnd type="none" w="sm" len="sm"/>
                      <a:tailEnd type="triangle" w="med" len="med"/>
                    </a:ln>
                  </p:spPr>
                </p:cxnSp>
                <p:cxnSp>
                  <p:nvCxnSpPr>
                    <p:cNvPr id="762" name="Google Shape;762;p40"/>
                    <p:cNvCxnSpPr/>
                    <p:nvPr/>
                  </p:nvCxnSpPr>
                  <p:spPr>
                    <a:xfrm rot="1696785">
                      <a:off x="986374" y="2053828"/>
                      <a:ext cx="307237" cy="36093"/>
                    </a:xfrm>
                    <a:prstGeom prst="straightConnector1">
                      <a:avLst/>
                    </a:prstGeom>
                    <a:noFill/>
                    <a:ln w="9525" cap="flat" cmpd="sng">
                      <a:solidFill>
                        <a:schemeClr val="dk1"/>
                      </a:solidFill>
                      <a:prstDash val="solid"/>
                      <a:miter lim="800000"/>
                      <a:headEnd type="none" w="sm" len="sm"/>
                      <a:tailEnd type="triangle" w="med" len="med"/>
                    </a:ln>
                  </p:spPr>
                </p:cxnSp>
                <p:cxnSp>
                  <p:nvCxnSpPr>
                    <p:cNvPr id="763" name="Google Shape;763;p40"/>
                    <p:cNvCxnSpPr/>
                    <p:nvPr/>
                  </p:nvCxnSpPr>
                  <p:spPr>
                    <a:xfrm flipH="1">
                      <a:off x="1307721" y="1861175"/>
                      <a:ext cx="129027" cy="270242"/>
                    </a:xfrm>
                    <a:prstGeom prst="straightConnector1">
                      <a:avLst/>
                    </a:prstGeom>
                    <a:noFill/>
                    <a:ln w="9525" cap="flat" cmpd="sng">
                      <a:solidFill>
                        <a:schemeClr val="dk1"/>
                      </a:solidFill>
                      <a:prstDash val="solid"/>
                      <a:miter lim="800000"/>
                      <a:headEnd type="none" w="sm" len="sm"/>
                      <a:tailEnd type="triangle" w="med" len="med"/>
                    </a:ln>
                  </p:spPr>
                </p:cxnSp>
                <p:pic>
                  <p:nvPicPr>
                    <p:cNvPr id="764" name="Google Shape;764;p40"/>
                    <p:cNvPicPr preferRelativeResize="0"/>
                    <p:nvPr/>
                  </p:nvPicPr>
                  <p:blipFill rotWithShape="1">
                    <a:blip r:embed="rId23">
                      <a:alphaModFix/>
                    </a:blip>
                    <a:srcRect l="30305" t="52119" r="65128" b="41232"/>
                    <a:stretch/>
                  </p:blipFill>
                  <p:spPr>
                    <a:xfrm>
                      <a:off x="1218535" y="2059420"/>
                      <a:ext cx="144378" cy="25025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grpSp>
                  <p:nvGrpSpPr>
                    <p:cNvPr id="765" name="Google Shape;765;p40"/>
                    <p:cNvGrpSpPr/>
                    <p:nvPr/>
                  </p:nvGrpSpPr>
                  <p:grpSpPr>
                    <a:xfrm>
                      <a:off x="-104855" y="2873368"/>
                      <a:ext cx="1503486" cy="2486139"/>
                      <a:chOff x="-104855" y="2873368"/>
                      <a:chExt cx="1503486" cy="2486139"/>
                    </a:xfrm>
                  </p:grpSpPr>
                  <p:grpSp>
                    <p:nvGrpSpPr>
                      <p:cNvPr id="766" name="Google Shape;766;p40"/>
                      <p:cNvGrpSpPr/>
                      <p:nvPr/>
                    </p:nvGrpSpPr>
                    <p:grpSpPr>
                      <a:xfrm>
                        <a:off x="-104855" y="2873368"/>
                        <a:ext cx="1154909" cy="1295289"/>
                        <a:chOff x="60696" y="2899756"/>
                        <a:chExt cx="1154909" cy="1295289"/>
                      </a:xfrm>
                    </p:grpSpPr>
                    <p:pic>
                      <p:nvPicPr>
                        <p:cNvPr id="767" name="Google Shape;767;p40"/>
                        <p:cNvPicPr preferRelativeResize="0"/>
                        <p:nvPr/>
                      </p:nvPicPr>
                      <p:blipFill rotWithShape="1">
                        <a:blip r:embed="rId22">
                          <a:alphaModFix/>
                        </a:blip>
                        <a:srcRect t="82552" r="87315"/>
                        <a:stretch/>
                      </p:blipFill>
                      <p:spPr>
                        <a:xfrm>
                          <a:off x="258278" y="3538363"/>
                          <a:ext cx="401039" cy="6566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  <p:sp>
                      <p:nvSpPr>
                        <p:cNvPr id="768" name="Google Shape;768;p40"/>
                        <p:cNvSpPr txBox="1"/>
                        <p:nvPr/>
                      </p:nvSpPr>
                      <p:spPr>
                        <a:xfrm>
                          <a:off x="60696" y="2899756"/>
                          <a:ext cx="1154909" cy="878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t" anchorCtr="0">
                          <a:spAutoFit/>
                        </a:bodyPr>
                        <a:lstStyle/>
                        <a:p>
                          <a:pPr marL="0" marR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1800" baseline="30000">
                              <a:solidFill>
                                <a:schemeClr val="dk1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rPr>
                            <a:t>4</a:t>
                          </a:r>
                          <a:r>
                            <a:rPr lang="en-US" sz="1800">
                              <a:solidFill>
                                <a:schemeClr val="dk1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rPr>
                            <a:t>He</a:t>
                          </a:r>
                          <a:endParaRPr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  <p:grpSp>
                    <p:nvGrpSpPr>
                      <p:cNvPr id="769" name="Google Shape;769;p40"/>
                      <p:cNvGrpSpPr/>
                      <p:nvPr/>
                    </p:nvGrpSpPr>
                    <p:grpSpPr>
                      <a:xfrm>
                        <a:off x="443296" y="4072506"/>
                        <a:ext cx="534943" cy="534509"/>
                        <a:chOff x="1096213" y="4354197"/>
                        <a:chExt cx="534943" cy="534509"/>
                      </a:xfrm>
                    </p:grpSpPr>
                    <p:grpSp>
                      <p:nvGrpSpPr>
                        <p:cNvPr id="770" name="Google Shape;770;p40"/>
                        <p:cNvGrpSpPr/>
                        <p:nvPr/>
                      </p:nvGrpSpPr>
                      <p:grpSpPr>
                        <a:xfrm>
                          <a:off x="1096213" y="4354197"/>
                          <a:ext cx="533543" cy="502236"/>
                          <a:chOff x="1096213" y="4354197"/>
                          <a:chExt cx="533543" cy="502236"/>
                        </a:xfrm>
                      </p:grpSpPr>
                      <p:pic>
                        <p:nvPicPr>
                          <p:cNvPr id="771" name="Google Shape;771;p40"/>
                          <p:cNvPicPr preferRelativeResize="0"/>
                          <p:nvPr/>
                        </p:nvPicPr>
                        <p:blipFill rotWithShape="1">
                          <a:blip r:embed="rId9">
                            <a:alphaModFix/>
                          </a:blip>
                          <a:srcRect l="69393" t="8528" r="22373" b="85490"/>
                          <a:stretch/>
                        </p:blipFill>
                        <p:spPr>
                          <a:xfrm>
                            <a:off x="1240225" y="4510949"/>
                            <a:ext cx="389531" cy="3454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  <p:pic>
                        <p:nvPicPr>
                          <p:cNvPr id="772" name="Google Shape;772;p40"/>
                          <p:cNvPicPr preferRelativeResize="0"/>
                          <p:nvPr/>
                        </p:nvPicPr>
                        <p:blipFill rotWithShape="1">
                          <a:blip r:embed="rId24">
                            <a:alphaModFix/>
                          </a:blip>
                          <a:srcRect l="42608" t="34432" r="49633" b="53978"/>
                          <a:stretch/>
                        </p:blipFill>
                        <p:spPr>
                          <a:xfrm rot="-7803478">
                            <a:off x="1220607" y="4368011"/>
                            <a:ext cx="239381" cy="43652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grpSp>
                    <p:sp>
                      <p:nvSpPr>
                        <p:cNvPr id="773" name="Google Shape;773;p40"/>
                        <p:cNvSpPr/>
                        <p:nvPr/>
                      </p:nvSpPr>
                      <p:spPr>
                        <a:xfrm>
                          <a:off x="1235869" y="4483894"/>
                          <a:ext cx="395287" cy="404812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395287" h="404812" extrusionOk="0">
                              <a:moveTo>
                                <a:pt x="300037" y="0"/>
                              </a:moveTo>
                              <a:lnTo>
                                <a:pt x="295275" y="104775"/>
                              </a:lnTo>
                              <a:lnTo>
                                <a:pt x="342900" y="169069"/>
                              </a:lnTo>
                              <a:lnTo>
                                <a:pt x="316706" y="283369"/>
                              </a:lnTo>
                              <a:lnTo>
                                <a:pt x="185737" y="357187"/>
                              </a:lnTo>
                              <a:lnTo>
                                <a:pt x="76200" y="271462"/>
                              </a:lnTo>
                              <a:lnTo>
                                <a:pt x="47625" y="280987"/>
                              </a:lnTo>
                              <a:lnTo>
                                <a:pt x="0" y="271462"/>
                              </a:lnTo>
                              <a:lnTo>
                                <a:pt x="64294" y="388144"/>
                              </a:lnTo>
                              <a:lnTo>
                                <a:pt x="209550" y="404812"/>
                              </a:lnTo>
                              <a:lnTo>
                                <a:pt x="376237" y="290512"/>
                              </a:lnTo>
                              <a:lnTo>
                                <a:pt x="395287" y="123825"/>
                              </a:lnTo>
                              <a:lnTo>
                                <a:pt x="300037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lt1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45700" rIns="91425" bIns="45700" anchor="ctr" anchorCtr="0">
                          <a:noAutofit/>
                        </a:bodyPr>
                        <a:lstStyle/>
                        <a:p>
                          <a:pPr marL="0" marR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 sz="180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  <p:sp>
                    <p:nvSpPr>
                      <p:cNvPr id="774" name="Google Shape;774;p40"/>
                      <p:cNvSpPr txBox="1"/>
                      <p:nvPr/>
                    </p:nvSpPr>
                    <p:spPr>
                      <a:xfrm>
                        <a:off x="243723" y="4480531"/>
                        <a:ext cx="1154908" cy="8789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spcFirstLastPara="1" wrap="square" lIns="91425" tIns="45700" rIns="91425" bIns="45700" anchor="t" anchorCtr="0">
                        <a:spAutoFit/>
                      </a:bodyPr>
                      <a:lstStyle/>
                      <a:p>
                        <a:pPr marL="0" marR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-US" sz="1800" baseline="300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3</a:t>
                        </a:r>
                        <a:r>
                          <a:rPr lang="en-US" sz="1800">
                            <a:solidFill>
                              <a:schemeClr val="dk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He</a:t>
                        </a:r>
                        <a:endParaRPr sz="1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cxnSp>
                    <p:nvCxnSpPr>
                      <p:cNvPr id="775" name="Google Shape;775;p40"/>
                      <p:cNvCxnSpPr/>
                      <p:nvPr/>
                    </p:nvCxnSpPr>
                    <p:spPr>
                      <a:xfrm rot="10800000" flipH="1">
                        <a:off x="892450" y="3737448"/>
                        <a:ext cx="200233" cy="377352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cxnSp>
                    <p:nvCxnSpPr>
                      <p:cNvPr id="776" name="Google Shape;776;p40"/>
                      <p:cNvCxnSpPr/>
                      <p:nvPr/>
                    </p:nvCxnSpPr>
                    <p:spPr>
                      <a:xfrm rot="10800000" flipH="1">
                        <a:off x="561122" y="3638258"/>
                        <a:ext cx="490458" cy="118685"/>
                      </a:xfrm>
                      <a:prstGeom prst="straightConnector1">
                        <a:avLst/>
                      </a:prstGeom>
                      <a:noFill/>
                      <a:ln w="9525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  <p:pic>
                    <p:nvPicPr>
                      <p:cNvPr id="777" name="Google Shape;777;p40"/>
                      <p:cNvPicPr preferRelativeResize="0"/>
                      <p:nvPr/>
                    </p:nvPicPr>
                    <p:blipFill rotWithShape="1">
                      <a:blip r:embed="rId23">
                        <a:alphaModFix/>
                      </a:blip>
                      <a:srcRect l="30305" t="52119" r="65128" b="41232"/>
                      <a:stretch/>
                    </p:blipFill>
                    <p:spPr>
                      <a:xfrm>
                        <a:off x="1018644" y="3578510"/>
                        <a:ext cx="144378" cy="2502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cxnSp>
                    <p:nvCxnSpPr>
                      <p:cNvPr id="778" name="Google Shape;778;p40"/>
                      <p:cNvCxnSpPr/>
                      <p:nvPr/>
                    </p:nvCxnSpPr>
                    <p:spPr>
                      <a:xfrm rot="10800000" flipH="1">
                        <a:off x="1154094" y="3392850"/>
                        <a:ext cx="208386" cy="203634"/>
                      </a:xfrm>
                      <a:prstGeom prst="straightConnector1">
                        <a:avLst/>
                      </a:prstGeom>
                      <a:noFill/>
                      <a:ln w="12700" cap="flat" cmpd="sng">
                        <a:solidFill>
                          <a:schemeClr val="dk1"/>
                        </a:solidFill>
                        <a:prstDash val="solid"/>
                        <a:miter lim="800000"/>
                        <a:headEnd type="none" w="sm" len="sm"/>
                        <a:tailEnd type="triangle" w="med" len="med"/>
                      </a:ln>
                    </p:spPr>
                  </p:cxnSp>
                </p:grpSp>
              </p:grpSp>
            </p:grpSp>
            <p:cxnSp>
              <p:nvCxnSpPr>
                <p:cNvPr id="779" name="Google Shape;779;p40"/>
                <p:cNvCxnSpPr>
                  <a:stCxn id="730" idx="0"/>
                </p:cNvCxnSpPr>
                <p:nvPr/>
              </p:nvCxnSpPr>
              <p:spPr>
                <a:xfrm rot="10800000">
                  <a:off x="11278052" y="1575192"/>
                  <a:ext cx="396600" cy="2000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</p:grpSp>
          <p:sp>
            <p:nvSpPr>
              <p:cNvPr id="780" name="Google Shape;780;p40"/>
              <p:cNvSpPr txBox="1"/>
              <p:nvPr/>
            </p:nvSpPr>
            <p:spPr>
              <a:xfrm>
                <a:off x="9611384" y="2955753"/>
                <a:ext cx="388098" cy="51353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γ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1" name="Google Shape;781;p40"/>
            <p:cNvGrpSpPr/>
            <p:nvPr/>
          </p:nvGrpSpPr>
          <p:grpSpPr>
            <a:xfrm>
              <a:off x="2895484" y="1424387"/>
              <a:ext cx="4471788" cy="2992077"/>
              <a:chOff x="2895484" y="1424387"/>
              <a:chExt cx="4471788" cy="2992077"/>
            </a:xfrm>
          </p:grpSpPr>
          <p:grpSp>
            <p:nvGrpSpPr>
              <p:cNvPr id="782" name="Google Shape;782;p40"/>
              <p:cNvGrpSpPr/>
              <p:nvPr/>
            </p:nvGrpSpPr>
            <p:grpSpPr>
              <a:xfrm>
                <a:off x="3010213" y="1424387"/>
                <a:ext cx="4357059" cy="2992077"/>
                <a:chOff x="5548811" y="1098540"/>
                <a:chExt cx="7574715" cy="5306390"/>
              </a:xfrm>
            </p:grpSpPr>
            <p:pic>
              <p:nvPicPr>
                <p:cNvPr id="783" name="Google Shape;783;p40"/>
                <p:cNvPicPr preferRelativeResize="0"/>
                <p:nvPr/>
              </p:nvPicPr>
              <p:blipFill rotWithShape="1">
                <a:blip r:embed="rId25">
                  <a:alphaModFix/>
                </a:blip>
                <a:srcRect l="3293" t="1396" r="84710" b="89577"/>
                <a:stretch/>
              </p:blipFill>
              <p:spPr>
                <a:xfrm rot="5595570">
                  <a:off x="10546241" y="1510955"/>
                  <a:ext cx="382752" cy="3366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84" name="Google Shape;784;p40"/>
                <p:cNvPicPr preferRelativeResize="0"/>
                <p:nvPr/>
              </p:nvPicPr>
              <p:blipFill rotWithShape="1">
                <a:blip r:embed="rId26">
                  <a:alphaModFix/>
                </a:blip>
                <a:srcRect l="69393" t="8528" r="22373" b="85490"/>
                <a:stretch/>
              </p:blipFill>
              <p:spPr>
                <a:xfrm>
                  <a:off x="10886294" y="5308147"/>
                  <a:ext cx="399120" cy="3452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85" name="Google Shape;785;p40"/>
                <p:cNvGrpSpPr/>
                <p:nvPr/>
              </p:nvGrpSpPr>
              <p:grpSpPr>
                <a:xfrm rot="1011716">
                  <a:off x="8538743" y="3879984"/>
                  <a:ext cx="1032262" cy="1203458"/>
                  <a:chOff x="6772164" y="4261907"/>
                  <a:chExt cx="1066554" cy="1232177"/>
                </a:xfrm>
              </p:grpSpPr>
              <p:pic>
                <p:nvPicPr>
                  <p:cNvPr id="786" name="Google Shape;786;p40"/>
                  <p:cNvPicPr preferRelativeResize="0"/>
                  <p:nvPr/>
                </p:nvPicPr>
                <p:blipFill rotWithShape="1">
                  <a:blip r:embed="rId27">
                    <a:alphaModFix/>
                  </a:blip>
                  <a:srcRect l="31072" t="34432" r="49114" b="40643"/>
                  <a:stretch/>
                </p:blipFill>
                <p:spPr>
                  <a:xfrm rot="-8815194">
                    <a:off x="6981838" y="4360688"/>
                    <a:ext cx="647207" cy="96050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787" name="Google Shape;787;p40"/>
                  <p:cNvSpPr/>
                  <p:nvPr/>
                </p:nvSpPr>
                <p:spPr>
                  <a:xfrm>
                    <a:off x="7123099" y="5109882"/>
                    <a:ext cx="414938" cy="3842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4938" h="384202" extrusionOk="0">
                        <a:moveTo>
                          <a:pt x="0" y="253573"/>
                        </a:moveTo>
                        <a:lnTo>
                          <a:pt x="184417" y="0"/>
                        </a:lnTo>
                        <a:lnTo>
                          <a:pt x="414938" y="153681"/>
                        </a:lnTo>
                        <a:lnTo>
                          <a:pt x="199785" y="384202"/>
                        </a:lnTo>
                        <a:lnTo>
                          <a:pt x="0" y="253573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88" name="Google Shape;788;p40"/>
                  <p:cNvSpPr/>
                  <p:nvPr/>
                </p:nvSpPr>
                <p:spPr>
                  <a:xfrm>
                    <a:off x="6838790" y="4295375"/>
                    <a:ext cx="875980" cy="4533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75980" h="453358" extrusionOk="0">
                        <a:moveTo>
                          <a:pt x="0" y="391886"/>
                        </a:moveTo>
                        <a:lnTo>
                          <a:pt x="215153" y="453358"/>
                        </a:lnTo>
                        <a:lnTo>
                          <a:pt x="776087" y="361149"/>
                        </a:lnTo>
                        <a:lnTo>
                          <a:pt x="776087" y="276625"/>
                        </a:lnTo>
                        <a:lnTo>
                          <a:pt x="875980" y="276625"/>
                        </a:lnTo>
                        <a:lnTo>
                          <a:pt x="729983" y="76840"/>
                        </a:lnTo>
                        <a:lnTo>
                          <a:pt x="391886" y="0"/>
                        </a:lnTo>
                        <a:lnTo>
                          <a:pt x="0" y="391886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pic>
              <p:nvPicPr>
                <p:cNvPr id="789" name="Google Shape;789;p40"/>
                <p:cNvPicPr preferRelativeResize="0"/>
                <p:nvPr/>
              </p:nvPicPr>
              <p:blipFill rotWithShape="1">
                <a:blip r:embed="rId28">
                  <a:alphaModFix/>
                </a:blip>
                <a:srcRect l="31072" t="34432" r="49114" b="40643"/>
                <a:stretch/>
              </p:blipFill>
              <p:spPr>
                <a:xfrm rot="-4465110">
                  <a:off x="8730519" y="1770305"/>
                  <a:ext cx="632122" cy="92962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90" name="Google Shape;790;p40"/>
                <p:cNvPicPr preferRelativeResize="0"/>
                <p:nvPr/>
              </p:nvPicPr>
              <p:blipFill rotWithShape="1">
                <a:blip r:embed="rId28">
                  <a:alphaModFix/>
                </a:blip>
                <a:srcRect t="82552" r="87315"/>
                <a:stretch/>
              </p:blipFill>
              <p:spPr>
                <a:xfrm rot="-6400178">
                  <a:off x="6780085" y="3042114"/>
                  <a:ext cx="404704" cy="65073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91" name="Google Shape;791;p40"/>
                <p:cNvPicPr preferRelativeResize="0"/>
                <p:nvPr/>
              </p:nvPicPr>
              <p:blipFill rotWithShape="1">
                <a:blip r:embed="rId29">
                  <a:alphaModFix/>
                </a:blip>
                <a:srcRect t="31971" r="75261" b="26354"/>
                <a:stretch/>
              </p:blipFill>
              <p:spPr>
                <a:xfrm>
                  <a:off x="5595346" y="2620436"/>
                  <a:ext cx="782130" cy="156853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92" name="Google Shape;792;p40"/>
                <p:cNvSpPr/>
                <p:nvPr/>
              </p:nvSpPr>
              <p:spPr>
                <a:xfrm>
                  <a:off x="5548811" y="3466615"/>
                  <a:ext cx="622478" cy="622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158" h="637775" extrusionOk="0">
                      <a:moveTo>
                        <a:pt x="69156" y="130629"/>
                      </a:moveTo>
                      <a:lnTo>
                        <a:pt x="69156" y="130629"/>
                      </a:lnTo>
                      <a:cubicBezTo>
                        <a:pt x="71717" y="156242"/>
                        <a:pt x="73200" y="181987"/>
                        <a:pt x="76840" y="207469"/>
                      </a:cubicBezTo>
                      <a:cubicBezTo>
                        <a:pt x="79779" y="228043"/>
                        <a:pt x="84774" y="246139"/>
                        <a:pt x="99892" y="261257"/>
                      </a:cubicBezTo>
                      <a:cubicBezTo>
                        <a:pt x="106422" y="267787"/>
                        <a:pt x="115260" y="271502"/>
                        <a:pt x="122944" y="276625"/>
                      </a:cubicBezTo>
                      <a:cubicBezTo>
                        <a:pt x="120383" y="286871"/>
                        <a:pt x="122214" y="299414"/>
                        <a:pt x="115260" y="307362"/>
                      </a:cubicBezTo>
                      <a:cubicBezTo>
                        <a:pt x="103098" y="321262"/>
                        <a:pt x="82216" y="325038"/>
                        <a:pt x="69156" y="338098"/>
                      </a:cubicBezTo>
                      <a:cubicBezTo>
                        <a:pt x="39574" y="367680"/>
                        <a:pt x="55146" y="355122"/>
                        <a:pt x="23052" y="376518"/>
                      </a:cubicBezTo>
                      <a:cubicBezTo>
                        <a:pt x="15282" y="388173"/>
                        <a:pt x="0" y="406715"/>
                        <a:pt x="0" y="422622"/>
                      </a:cubicBezTo>
                      <a:cubicBezTo>
                        <a:pt x="0" y="430722"/>
                        <a:pt x="1359" y="440614"/>
                        <a:pt x="7684" y="445674"/>
                      </a:cubicBezTo>
                      <a:cubicBezTo>
                        <a:pt x="15930" y="452271"/>
                        <a:pt x="28175" y="450797"/>
                        <a:pt x="38420" y="453358"/>
                      </a:cubicBezTo>
                      <a:cubicBezTo>
                        <a:pt x="46104" y="461042"/>
                        <a:pt x="52430" y="470382"/>
                        <a:pt x="61472" y="476410"/>
                      </a:cubicBezTo>
                      <a:cubicBezTo>
                        <a:pt x="68211" y="480903"/>
                        <a:pt x="77279" y="480472"/>
                        <a:pt x="84524" y="484094"/>
                      </a:cubicBezTo>
                      <a:cubicBezTo>
                        <a:pt x="92784" y="488224"/>
                        <a:pt x="99892" y="494339"/>
                        <a:pt x="107576" y="499462"/>
                      </a:cubicBezTo>
                      <a:cubicBezTo>
                        <a:pt x="110137" y="507146"/>
                        <a:pt x="111327" y="515434"/>
                        <a:pt x="115260" y="522514"/>
                      </a:cubicBezTo>
                      <a:cubicBezTo>
                        <a:pt x="124230" y="538660"/>
                        <a:pt x="140155" y="551097"/>
                        <a:pt x="145996" y="568619"/>
                      </a:cubicBezTo>
                      <a:cubicBezTo>
                        <a:pt x="154052" y="592788"/>
                        <a:pt x="152064" y="598277"/>
                        <a:pt x="176733" y="614723"/>
                      </a:cubicBezTo>
                      <a:cubicBezTo>
                        <a:pt x="183472" y="619216"/>
                        <a:pt x="191878" y="620650"/>
                        <a:pt x="199785" y="622407"/>
                      </a:cubicBezTo>
                      <a:cubicBezTo>
                        <a:pt x="248607" y="633256"/>
                        <a:pt x="295138" y="633879"/>
                        <a:pt x="345781" y="637775"/>
                      </a:cubicBezTo>
                      <a:cubicBezTo>
                        <a:pt x="422621" y="635214"/>
                        <a:pt x="499685" y="636476"/>
                        <a:pt x="576302" y="630091"/>
                      </a:cubicBezTo>
                      <a:cubicBezTo>
                        <a:pt x="592445" y="628746"/>
                        <a:pt x="622406" y="614723"/>
                        <a:pt x="622406" y="614723"/>
                      </a:cubicBezTo>
                      <a:cubicBezTo>
                        <a:pt x="657436" y="509648"/>
                        <a:pt x="641606" y="565921"/>
                        <a:pt x="622406" y="322730"/>
                      </a:cubicBezTo>
                      <a:cubicBezTo>
                        <a:pt x="621885" y="316137"/>
                        <a:pt x="598768" y="288568"/>
                        <a:pt x="591670" y="284309"/>
                      </a:cubicBezTo>
                      <a:cubicBezTo>
                        <a:pt x="583797" y="279585"/>
                        <a:pt x="543623" y="270376"/>
                        <a:pt x="537882" y="268941"/>
                      </a:cubicBezTo>
                      <a:cubicBezTo>
                        <a:pt x="530198" y="263818"/>
                        <a:pt x="521925" y="259485"/>
                        <a:pt x="514830" y="253573"/>
                      </a:cubicBezTo>
                      <a:cubicBezTo>
                        <a:pt x="492643" y="235084"/>
                        <a:pt x="491521" y="230135"/>
                        <a:pt x="476410" y="207469"/>
                      </a:cubicBezTo>
                      <a:cubicBezTo>
                        <a:pt x="496901" y="169049"/>
                        <a:pt x="524770" y="133731"/>
                        <a:pt x="537882" y="92209"/>
                      </a:cubicBezTo>
                      <a:cubicBezTo>
                        <a:pt x="541331" y="81286"/>
                        <a:pt x="527026" y="72001"/>
                        <a:pt x="522514" y="61472"/>
                      </a:cubicBezTo>
                      <a:cubicBezTo>
                        <a:pt x="513140" y="39599"/>
                        <a:pt x="517920" y="33826"/>
                        <a:pt x="499462" y="15368"/>
                      </a:cubicBezTo>
                      <a:cubicBezTo>
                        <a:pt x="492932" y="8838"/>
                        <a:pt x="484094" y="5123"/>
                        <a:pt x="476410" y="0"/>
                      </a:cubicBezTo>
                      <a:cubicBezTo>
                        <a:pt x="420060" y="2561"/>
                        <a:pt x="363060" y="-1228"/>
                        <a:pt x="307361" y="7684"/>
                      </a:cubicBezTo>
                      <a:cubicBezTo>
                        <a:pt x="296631" y="9401"/>
                        <a:pt x="293152" y="24420"/>
                        <a:pt x="284309" y="30736"/>
                      </a:cubicBezTo>
                      <a:cubicBezTo>
                        <a:pt x="274988" y="37394"/>
                        <a:pt x="264101" y="41592"/>
                        <a:pt x="253573" y="46104"/>
                      </a:cubicBezTo>
                      <a:cubicBezTo>
                        <a:pt x="246128" y="49295"/>
                        <a:pt x="238379" y="51824"/>
                        <a:pt x="230521" y="53788"/>
                      </a:cubicBezTo>
                      <a:cubicBezTo>
                        <a:pt x="188080" y="64398"/>
                        <a:pt x="163272" y="64355"/>
                        <a:pt x="115260" y="69156"/>
                      </a:cubicBezTo>
                      <a:cubicBezTo>
                        <a:pt x="84918" y="79271"/>
                        <a:pt x="100308" y="76841"/>
                        <a:pt x="69156" y="76841"/>
                      </a:cubicBezTo>
                      <a:lnTo>
                        <a:pt x="69156" y="13062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793" name="Google Shape;793;p40"/>
                <p:cNvPicPr preferRelativeResize="0"/>
                <p:nvPr/>
              </p:nvPicPr>
              <p:blipFill rotWithShape="1">
                <a:blip r:embed="rId30">
                  <a:alphaModFix/>
                </a:blip>
                <a:srcRect t="82552" r="87315"/>
                <a:stretch/>
              </p:blipFill>
              <p:spPr>
                <a:xfrm>
                  <a:off x="5659531" y="3673002"/>
                  <a:ext cx="401039" cy="65668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94" name="Google Shape;794;p40"/>
                <p:cNvPicPr preferRelativeResize="0"/>
                <p:nvPr/>
              </p:nvPicPr>
              <p:blipFill rotWithShape="1">
                <a:blip r:embed="rId30">
                  <a:alphaModFix/>
                </a:blip>
                <a:srcRect t="82552" r="87315"/>
                <a:stretch/>
              </p:blipFill>
              <p:spPr>
                <a:xfrm rot="588169">
                  <a:off x="6729214" y="3076359"/>
                  <a:ext cx="401039" cy="65668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95" name="Google Shape;795;p40"/>
                <p:cNvPicPr preferRelativeResize="0"/>
                <p:nvPr/>
              </p:nvPicPr>
              <p:blipFill rotWithShape="1">
                <a:blip r:embed="rId30">
                  <a:alphaModFix/>
                </a:blip>
                <a:srcRect l="30006" t="42321" r="51858" b="32355"/>
                <a:stretch/>
              </p:blipFill>
              <p:spPr>
                <a:xfrm>
                  <a:off x="7587399" y="2990051"/>
                  <a:ext cx="573377" cy="9531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796" name="Google Shape;796;p40"/>
                <p:cNvCxnSpPr/>
                <p:nvPr/>
              </p:nvCxnSpPr>
              <p:spPr>
                <a:xfrm rot="10800000" flipH="1">
                  <a:off x="6151205" y="3651402"/>
                  <a:ext cx="226271" cy="126308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pic>
              <p:nvPicPr>
                <p:cNvPr id="797" name="Google Shape;797;p40"/>
                <p:cNvPicPr preferRelativeResize="0"/>
                <p:nvPr/>
              </p:nvPicPr>
              <p:blipFill rotWithShape="1">
                <a:blip r:embed="rId30">
                  <a:alphaModFix/>
                </a:blip>
                <a:srcRect t="82552" r="87315"/>
                <a:stretch/>
              </p:blipFill>
              <p:spPr>
                <a:xfrm rot="-1261197">
                  <a:off x="7066668" y="3761184"/>
                  <a:ext cx="401039" cy="65668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798" name="Google Shape;798;p40"/>
                <p:cNvCxnSpPr/>
                <p:nvPr/>
              </p:nvCxnSpPr>
              <p:spPr>
                <a:xfrm>
                  <a:off x="6363153" y="3321539"/>
                  <a:ext cx="307237" cy="3609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cxnSp>
              <p:nvCxnSpPr>
                <p:cNvPr id="799" name="Google Shape;799;p40"/>
                <p:cNvCxnSpPr/>
                <p:nvPr/>
              </p:nvCxnSpPr>
              <p:spPr>
                <a:xfrm>
                  <a:off x="7148511" y="3421140"/>
                  <a:ext cx="492704" cy="45476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cxnSp>
              <p:nvCxnSpPr>
                <p:cNvPr id="800" name="Google Shape;800;p40"/>
                <p:cNvCxnSpPr/>
                <p:nvPr/>
              </p:nvCxnSpPr>
              <p:spPr>
                <a:xfrm rot="10800000" flipH="1">
                  <a:off x="7433944" y="3530751"/>
                  <a:ext cx="223762" cy="30446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sp>
              <p:nvSpPr>
                <p:cNvPr id="801" name="Google Shape;801;p40"/>
                <p:cNvSpPr/>
                <p:nvPr/>
              </p:nvSpPr>
              <p:spPr>
                <a:xfrm>
                  <a:off x="7552516" y="2815564"/>
                  <a:ext cx="1346091" cy="1380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0810" h="1413862" extrusionOk="0">
                      <a:moveTo>
                        <a:pt x="53788" y="1413862"/>
                      </a:moveTo>
                      <a:lnTo>
                        <a:pt x="0" y="983556"/>
                      </a:lnTo>
                      <a:lnTo>
                        <a:pt x="660827" y="1252497"/>
                      </a:lnTo>
                      <a:lnTo>
                        <a:pt x="614723" y="883664"/>
                      </a:lnTo>
                      <a:lnTo>
                        <a:pt x="1060397" y="837560"/>
                      </a:lnTo>
                      <a:lnTo>
                        <a:pt x="1267865" y="507146"/>
                      </a:lnTo>
                      <a:lnTo>
                        <a:pt x="1183341" y="192101"/>
                      </a:lnTo>
                      <a:lnTo>
                        <a:pt x="891348" y="153681"/>
                      </a:lnTo>
                      <a:lnTo>
                        <a:pt x="238205" y="607039"/>
                      </a:lnTo>
                      <a:lnTo>
                        <a:pt x="61472" y="537882"/>
                      </a:lnTo>
                      <a:lnTo>
                        <a:pt x="361150" y="0"/>
                      </a:lnTo>
                      <a:lnTo>
                        <a:pt x="1390810" y="53788"/>
                      </a:lnTo>
                      <a:lnTo>
                        <a:pt x="1306286" y="1383126"/>
                      </a:lnTo>
                      <a:lnTo>
                        <a:pt x="53788" y="141386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1905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802" name="Google Shape;802;p40"/>
                <p:cNvPicPr preferRelativeResize="0"/>
                <p:nvPr/>
              </p:nvPicPr>
              <p:blipFill rotWithShape="1">
                <a:blip r:embed="rId25">
                  <a:alphaModFix/>
                </a:blip>
                <a:srcRect l="3293" t="1396" r="84710" b="89577"/>
                <a:stretch/>
              </p:blipFill>
              <p:spPr>
                <a:xfrm rot="5595570">
                  <a:off x="9955975" y="4123766"/>
                  <a:ext cx="382752" cy="3366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803" name="Google Shape;803;p40"/>
                <p:cNvCxnSpPr/>
                <p:nvPr/>
              </p:nvCxnSpPr>
              <p:spPr>
                <a:xfrm rot="10800000" flipH="1">
                  <a:off x="8756456" y="2593033"/>
                  <a:ext cx="483438" cy="48641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cxnSp>
              <p:nvCxnSpPr>
                <p:cNvPr id="804" name="Google Shape;804;p40"/>
                <p:cNvCxnSpPr/>
                <p:nvPr/>
              </p:nvCxnSpPr>
              <p:spPr>
                <a:xfrm rot="10800000" flipH="1">
                  <a:off x="9372600" y="2125775"/>
                  <a:ext cx="861816" cy="38174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pic>
              <p:nvPicPr>
                <p:cNvPr id="805" name="Google Shape;805;p40"/>
                <p:cNvPicPr preferRelativeResize="0"/>
                <p:nvPr/>
              </p:nvPicPr>
              <p:blipFill rotWithShape="1">
                <a:blip r:embed="rId26">
                  <a:alphaModFix/>
                </a:blip>
                <a:srcRect l="69393" t="8528" r="22373" b="85490"/>
                <a:stretch/>
              </p:blipFill>
              <p:spPr>
                <a:xfrm>
                  <a:off x="9161378" y="1747860"/>
                  <a:ext cx="399120" cy="3452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06" name="Google Shape;806;p40"/>
                <p:cNvSpPr/>
                <p:nvPr/>
              </p:nvSpPr>
              <p:spPr>
                <a:xfrm>
                  <a:off x="9030511" y="1852884"/>
                  <a:ext cx="225853" cy="255169"/>
                </a:xfrm>
                <a:prstGeom prst="triangle">
                  <a:avLst>
                    <a:gd name="adj" fmla="val 23657"/>
                  </a:avLst>
                </a:prstGeom>
                <a:solidFill>
                  <a:schemeClr val="lt1"/>
                </a:solidFill>
                <a:ln w="1905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7" name="Google Shape;807;p40"/>
                <p:cNvSpPr/>
                <p:nvPr/>
              </p:nvSpPr>
              <p:spPr>
                <a:xfrm>
                  <a:off x="8372636" y="2251424"/>
                  <a:ext cx="383820" cy="248932"/>
                </a:xfrm>
                <a:prstGeom prst="rect">
                  <a:avLst/>
                </a:prstGeom>
                <a:solidFill>
                  <a:schemeClr val="lt1"/>
                </a:solidFill>
                <a:ln w="1905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808" name="Google Shape;808;p40"/>
                <p:cNvCxnSpPr/>
                <p:nvPr/>
              </p:nvCxnSpPr>
              <p:spPr>
                <a:xfrm rot="10800000" flipH="1">
                  <a:off x="8898607" y="3254280"/>
                  <a:ext cx="1337113" cy="8316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cxnSp>
              <p:nvCxnSpPr>
                <p:cNvPr id="809" name="Google Shape;809;p40"/>
                <p:cNvCxnSpPr>
                  <a:endCxn id="788" idx="2"/>
                </p:cNvCxnSpPr>
                <p:nvPr/>
              </p:nvCxnSpPr>
              <p:spPr>
                <a:xfrm>
                  <a:off x="8634361" y="3633775"/>
                  <a:ext cx="769200" cy="7287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grpSp>
              <p:nvGrpSpPr>
                <p:cNvPr id="810" name="Google Shape;810;p40"/>
                <p:cNvGrpSpPr/>
                <p:nvPr/>
              </p:nvGrpSpPr>
              <p:grpSpPr>
                <a:xfrm rot="9895501">
                  <a:off x="10090777" y="2349189"/>
                  <a:ext cx="1032262" cy="1203458"/>
                  <a:chOff x="6772164" y="4261907"/>
                  <a:chExt cx="1066554" cy="1232177"/>
                </a:xfrm>
              </p:grpSpPr>
              <p:pic>
                <p:nvPicPr>
                  <p:cNvPr id="811" name="Google Shape;811;p40"/>
                  <p:cNvPicPr preferRelativeResize="0"/>
                  <p:nvPr/>
                </p:nvPicPr>
                <p:blipFill rotWithShape="1">
                  <a:blip r:embed="rId27">
                    <a:alphaModFix/>
                  </a:blip>
                  <a:srcRect l="31072" t="34432" r="49114" b="40643"/>
                  <a:stretch/>
                </p:blipFill>
                <p:spPr>
                  <a:xfrm rot="-8815194">
                    <a:off x="6981838" y="4360688"/>
                    <a:ext cx="647207" cy="96050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812" name="Google Shape;812;p40"/>
                  <p:cNvSpPr/>
                  <p:nvPr/>
                </p:nvSpPr>
                <p:spPr>
                  <a:xfrm>
                    <a:off x="7123099" y="5109882"/>
                    <a:ext cx="414938" cy="3842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4938" h="384202" extrusionOk="0">
                        <a:moveTo>
                          <a:pt x="0" y="253573"/>
                        </a:moveTo>
                        <a:lnTo>
                          <a:pt x="184417" y="0"/>
                        </a:lnTo>
                        <a:lnTo>
                          <a:pt x="414938" y="153681"/>
                        </a:lnTo>
                        <a:lnTo>
                          <a:pt x="199785" y="384202"/>
                        </a:lnTo>
                        <a:lnTo>
                          <a:pt x="0" y="253573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13" name="Google Shape;813;p40"/>
                  <p:cNvSpPr/>
                  <p:nvPr/>
                </p:nvSpPr>
                <p:spPr>
                  <a:xfrm>
                    <a:off x="6838790" y="4295375"/>
                    <a:ext cx="875980" cy="4533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75980" h="453358" extrusionOk="0">
                        <a:moveTo>
                          <a:pt x="0" y="391886"/>
                        </a:moveTo>
                        <a:lnTo>
                          <a:pt x="215153" y="453358"/>
                        </a:lnTo>
                        <a:lnTo>
                          <a:pt x="776087" y="361149"/>
                        </a:lnTo>
                        <a:lnTo>
                          <a:pt x="776087" y="276625"/>
                        </a:lnTo>
                        <a:lnTo>
                          <a:pt x="875980" y="276625"/>
                        </a:lnTo>
                        <a:lnTo>
                          <a:pt x="729983" y="76840"/>
                        </a:lnTo>
                        <a:lnTo>
                          <a:pt x="391886" y="0"/>
                        </a:lnTo>
                        <a:lnTo>
                          <a:pt x="0" y="391886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pic>
              <p:nvPicPr>
                <p:cNvPr id="814" name="Google Shape;814;p40"/>
                <p:cNvPicPr preferRelativeResize="0"/>
                <p:nvPr/>
              </p:nvPicPr>
              <p:blipFill rotWithShape="1">
                <a:blip r:embed="rId31">
                  <a:alphaModFix/>
                </a:blip>
                <a:srcRect l="8547" t="23624" r="79793" b="59131"/>
                <a:stretch/>
              </p:blipFill>
              <p:spPr>
                <a:xfrm rot="505509">
                  <a:off x="9978423" y="3286348"/>
                  <a:ext cx="368647" cy="64903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815" name="Google Shape;815;p40"/>
                <p:cNvCxnSpPr/>
                <p:nvPr/>
              </p:nvCxnSpPr>
              <p:spPr>
                <a:xfrm rot="10800000" flipH="1">
                  <a:off x="9541458" y="4287967"/>
                  <a:ext cx="532190" cy="11294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cxnSp>
              <p:nvCxnSpPr>
                <p:cNvPr id="816" name="Google Shape;816;p40"/>
                <p:cNvCxnSpPr/>
                <p:nvPr/>
              </p:nvCxnSpPr>
              <p:spPr>
                <a:xfrm>
                  <a:off x="9530750" y="4468599"/>
                  <a:ext cx="1361253" cy="691478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cxnSp>
              <p:nvCxnSpPr>
                <p:cNvPr id="817" name="Google Shape;817;p40"/>
                <p:cNvCxnSpPr/>
                <p:nvPr/>
              </p:nvCxnSpPr>
              <p:spPr>
                <a:xfrm>
                  <a:off x="10359288" y="3251475"/>
                  <a:ext cx="979094" cy="61505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triangle" w="med" len="med"/>
                </a:ln>
              </p:spPr>
            </p:cxnSp>
            <p:sp>
              <p:nvSpPr>
                <p:cNvPr id="818" name="Google Shape;818;p40"/>
                <p:cNvSpPr txBox="1"/>
                <p:nvPr/>
              </p:nvSpPr>
              <p:spPr>
                <a:xfrm>
                  <a:off x="11929235" y="3384644"/>
                  <a:ext cx="1194291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12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9" name="Google Shape;819;p40"/>
                <p:cNvSpPr txBox="1"/>
                <p:nvPr/>
              </p:nvSpPr>
              <p:spPr>
                <a:xfrm>
                  <a:off x="10886294" y="1669385"/>
                  <a:ext cx="1201821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13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N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820" name="Google Shape;820;p40"/>
                <p:cNvPicPr preferRelativeResize="0"/>
                <p:nvPr/>
              </p:nvPicPr>
              <p:blipFill rotWithShape="1">
                <a:blip r:embed="rId32">
                  <a:alphaModFix/>
                </a:blip>
                <a:srcRect l="71765" t="37664" r="4436" b="29965"/>
                <a:stretch/>
              </p:blipFill>
              <p:spPr>
                <a:xfrm>
                  <a:off x="11253837" y="3688010"/>
                  <a:ext cx="877563" cy="8030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21" name="Google Shape;821;p40"/>
                <p:cNvPicPr preferRelativeResize="0"/>
                <p:nvPr/>
              </p:nvPicPr>
              <p:blipFill rotWithShape="1">
                <a:blip r:embed="rId33">
                  <a:alphaModFix/>
                </a:blip>
                <a:srcRect l="74499" t="37664" r="4437" b="32038"/>
                <a:stretch/>
              </p:blipFill>
              <p:spPr>
                <a:xfrm rot="-433346">
                  <a:off x="10915128" y="4885433"/>
                  <a:ext cx="776728" cy="75158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22" name="Google Shape;822;p40"/>
                <p:cNvSpPr txBox="1"/>
                <p:nvPr/>
              </p:nvSpPr>
              <p:spPr>
                <a:xfrm>
                  <a:off x="10354371" y="5494188"/>
                  <a:ext cx="1194291" cy="910742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13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823" name="Google Shape;823;p40"/>
                <p:cNvGrpSpPr/>
                <p:nvPr/>
              </p:nvGrpSpPr>
              <p:grpSpPr>
                <a:xfrm rot="-3645886">
                  <a:off x="10101232" y="1565784"/>
                  <a:ext cx="938100" cy="795755"/>
                  <a:chOff x="7184571" y="1711489"/>
                  <a:chExt cx="960487" cy="822191"/>
                </a:xfrm>
              </p:grpSpPr>
              <p:pic>
                <p:nvPicPr>
                  <p:cNvPr id="824" name="Google Shape;824;p40"/>
                  <p:cNvPicPr preferRelativeResize="0"/>
                  <p:nvPr/>
                </p:nvPicPr>
                <p:blipFill rotWithShape="1">
                  <a:blip r:embed="rId34">
                    <a:alphaModFix/>
                  </a:blip>
                  <a:srcRect l="71765" t="37664" r="4436" b="29965"/>
                  <a:stretch/>
                </p:blipFill>
                <p:spPr>
                  <a:xfrm>
                    <a:off x="7238341" y="1711489"/>
                    <a:ext cx="906717" cy="82219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825" name="Google Shape;825;p40"/>
                  <p:cNvSpPr/>
                  <p:nvPr/>
                </p:nvSpPr>
                <p:spPr>
                  <a:xfrm>
                    <a:off x="7184571" y="2228370"/>
                    <a:ext cx="345782" cy="276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5782" h="276625" extrusionOk="0">
                        <a:moveTo>
                          <a:pt x="0" y="0"/>
                        </a:moveTo>
                        <a:lnTo>
                          <a:pt x="215153" y="61472"/>
                        </a:lnTo>
                        <a:lnTo>
                          <a:pt x="345782" y="276625"/>
                        </a:lnTo>
                        <a:lnTo>
                          <a:pt x="46105" y="2151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19050" cap="flat" cmpd="sng">
                    <a:solidFill>
                      <a:schemeClr val="lt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26" name="Google Shape;826;p40"/>
                <p:cNvSpPr txBox="1"/>
                <p:nvPr/>
              </p:nvSpPr>
              <p:spPr>
                <a:xfrm>
                  <a:off x="6771919" y="2666180"/>
                  <a:ext cx="1024862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6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Li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7" name="Google Shape;827;p40"/>
                <p:cNvSpPr txBox="1"/>
                <p:nvPr/>
              </p:nvSpPr>
              <p:spPr>
                <a:xfrm>
                  <a:off x="5616519" y="2017316"/>
                  <a:ext cx="1009802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8" name="Google Shape;828;p40"/>
                <p:cNvSpPr txBox="1"/>
                <p:nvPr/>
              </p:nvSpPr>
              <p:spPr>
                <a:xfrm>
                  <a:off x="5566805" y="4089805"/>
                  <a:ext cx="1295949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He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9" name="Google Shape;829;p40"/>
                <p:cNvSpPr txBox="1"/>
                <p:nvPr/>
              </p:nvSpPr>
              <p:spPr>
                <a:xfrm>
                  <a:off x="7787990" y="1907691"/>
                  <a:ext cx="1295949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He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0" name="Google Shape;830;p40"/>
                <p:cNvSpPr txBox="1"/>
                <p:nvPr/>
              </p:nvSpPr>
              <p:spPr>
                <a:xfrm>
                  <a:off x="10955205" y="2629109"/>
                  <a:ext cx="1295949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He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1" name="Google Shape;831;p40"/>
                <p:cNvSpPr txBox="1"/>
                <p:nvPr/>
              </p:nvSpPr>
              <p:spPr>
                <a:xfrm>
                  <a:off x="6723422" y="4187381"/>
                  <a:ext cx="1295949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He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2" name="Google Shape;832;p40"/>
                <p:cNvSpPr txBox="1"/>
                <p:nvPr/>
              </p:nvSpPr>
              <p:spPr>
                <a:xfrm>
                  <a:off x="8429754" y="4762184"/>
                  <a:ext cx="1295949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He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3" name="Google Shape;833;p40"/>
                <p:cNvSpPr txBox="1"/>
                <p:nvPr/>
              </p:nvSpPr>
              <p:spPr>
                <a:xfrm>
                  <a:off x="10258867" y="3763327"/>
                  <a:ext cx="1009802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4" name="Google Shape;834;p40"/>
                <p:cNvSpPr txBox="1"/>
                <p:nvPr/>
              </p:nvSpPr>
              <p:spPr>
                <a:xfrm>
                  <a:off x="10192098" y="4330456"/>
                  <a:ext cx="1009802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aseline="30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</a:t>
                  </a: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5" name="Google Shape;835;p40"/>
                <p:cNvSpPr txBox="1"/>
                <p:nvPr/>
              </p:nvSpPr>
              <p:spPr>
                <a:xfrm>
                  <a:off x="9133254" y="1098540"/>
                  <a:ext cx="731185" cy="9107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n</a:t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6" name="Google Shape;836;p40"/>
                <p:cNvSpPr txBox="1"/>
                <p:nvPr/>
              </p:nvSpPr>
              <p:spPr>
                <a:xfrm>
                  <a:off x="7662553" y="3453236"/>
                  <a:ext cx="1149108" cy="910742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 b="1" baseline="30000">
                      <a:solidFill>
                        <a:schemeClr val="dk1"/>
                      </a:solidFill>
                      <a:latin typeface="Play"/>
                      <a:ea typeface="Play"/>
                      <a:cs typeface="Play"/>
                      <a:sym typeface="Play"/>
                    </a:rPr>
                    <a:t>10</a:t>
                  </a:r>
                  <a:r>
                    <a:rPr lang="en-US" sz="1800" b="1">
                      <a:solidFill>
                        <a:schemeClr val="dk1"/>
                      </a:solidFill>
                      <a:latin typeface="Play"/>
                      <a:ea typeface="Play"/>
                      <a:cs typeface="Play"/>
                      <a:sym typeface="Play"/>
                    </a:rPr>
                    <a:t>B</a:t>
                  </a:r>
                  <a:endParaRPr/>
                </a:p>
              </p:txBody>
            </p:sp>
            <p:pic>
              <p:nvPicPr>
                <p:cNvPr id="837" name="Google Shape;837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5">
                  <a:alphaModFix/>
                </a:blip>
                <a:srcRect l="10932" t="67742" r="80466" b="20967"/>
                <a:stretch/>
              </p:blipFill>
              <p:spPr>
                <a:xfrm>
                  <a:off x="8368135" y="3393140"/>
                  <a:ext cx="295000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38" name="Google Shape;838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6">
                  <a:alphaModFix/>
                </a:blip>
                <a:srcRect l="11344" t="79033" r="80466" b="9676"/>
                <a:stretch/>
              </p:blipFill>
              <p:spPr>
                <a:xfrm>
                  <a:off x="8250161" y="3104279"/>
                  <a:ext cx="280845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39" name="Google Shape;839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5">
                  <a:alphaModFix/>
                </a:blip>
                <a:srcRect l="10932" t="67742" r="80466" b="20967"/>
                <a:stretch/>
              </p:blipFill>
              <p:spPr>
                <a:xfrm>
                  <a:off x="8375266" y="3145695"/>
                  <a:ext cx="295000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40" name="Google Shape;840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6">
                  <a:alphaModFix/>
                </a:blip>
                <a:srcRect l="11344" t="79033" r="80466" b="9676"/>
                <a:stretch/>
              </p:blipFill>
              <p:spPr>
                <a:xfrm>
                  <a:off x="8277345" y="3342836"/>
                  <a:ext cx="280845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841" name="Google Shape;841;p40"/>
                <p:cNvCxnSpPr/>
                <p:nvPr/>
              </p:nvCxnSpPr>
              <p:spPr>
                <a:xfrm rot="10800000">
                  <a:off x="8292095" y="3540060"/>
                  <a:ext cx="140880" cy="131482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pic>
              <p:nvPicPr>
                <p:cNvPr id="842" name="Google Shape;842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6">
                  <a:alphaModFix/>
                </a:blip>
                <a:srcRect l="11344" t="79033" r="80466" b="9676"/>
                <a:stretch/>
              </p:blipFill>
              <p:spPr>
                <a:xfrm>
                  <a:off x="8432974" y="3268287"/>
                  <a:ext cx="280845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43" name="Google Shape;843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5">
                  <a:alphaModFix/>
                </a:blip>
                <a:srcRect l="10932" t="67742" r="80466" b="20967"/>
                <a:stretch/>
              </p:blipFill>
              <p:spPr>
                <a:xfrm>
                  <a:off x="8165269" y="3194964"/>
                  <a:ext cx="295000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44" name="Google Shape;844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5">
                  <a:alphaModFix/>
                </a:blip>
                <a:srcRect l="10932" t="67742" r="80466" b="20967"/>
                <a:stretch/>
              </p:blipFill>
              <p:spPr>
                <a:xfrm>
                  <a:off x="8330450" y="3012894"/>
                  <a:ext cx="295000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45" name="Google Shape;845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6">
                  <a:alphaModFix/>
                </a:blip>
                <a:srcRect l="11344" t="79033" r="80466" b="9676"/>
                <a:stretch/>
              </p:blipFill>
              <p:spPr>
                <a:xfrm>
                  <a:off x="8485830" y="3046898"/>
                  <a:ext cx="280845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46" name="Google Shape;846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6">
                  <a:alphaModFix/>
                </a:blip>
                <a:srcRect l="11344" t="79033" r="80466" b="9676"/>
                <a:stretch/>
              </p:blipFill>
              <p:spPr>
                <a:xfrm>
                  <a:off x="8528783" y="3350486"/>
                  <a:ext cx="280845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47" name="Google Shape;847;p40" descr="https://upload.wikimedia.org/wikipedia/commons/thumb/5/5d/Triple-Alpha_Process.svg/750px-Triple-Alpha_Process.svg.png"/>
                <p:cNvPicPr preferRelativeResize="0"/>
                <p:nvPr/>
              </p:nvPicPr>
              <p:blipFill rotWithShape="1">
                <a:blip r:embed="rId35">
                  <a:alphaModFix/>
                </a:blip>
                <a:srcRect l="10932" t="67742" r="80466" b="20967"/>
                <a:stretch/>
              </p:blipFill>
              <p:spPr>
                <a:xfrm>
                  <a:off x="8587604" y="3177101"/>
                  <a:ext cx="295000" cy="26048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848" name="Google Shape;848;p40"/>
              <p:cNvSpPr txBox="1"/>
              <p:nvPr/>
            </p:nvSpPr>
            <p:spPr>
              <a:xfrm>
                <a:off x="2895484" y="2541347"/>
                <a:ext cx="388098" cy="51353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γ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40"/>
              <p:cNvSpPr/>
              <p:nvPr/>
            </p:nvSpPr>
            <p:spPr>
              <a:xfrm>
                <a:off x="6204679" y="3166071"/>
                <a:ext cx="195909" cy="180627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50" name="Google Shape;850;p40"/>
            <p:cNvSpPr txBox="1"/>
            <p:nvPr/>
          </p:nvSpPr>
          <p:spPr>
            <a:xfrm>
              <a:off x="65584" y="6151272"/>
              <a:ext cx="2800718" cy="513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2α⇨α⊗α ⇨α⊗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8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Be </a:t>
              </a:r>
              <a:endParaRPr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851" name="Google Shape;851;p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70470" y="4983712"/>
              <a:ext cx="266422" cy="228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2" name="Google Shape;852;p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70470" y="5476376"/>
              <a:ext cx="266422" cy="228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3" name="Google Shape;853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83080" y="4992549"/>
              <a:ext cx="651254" cy="58860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54" name="Google Shape;854;p40"/>
            <p:cNvGrpSpPr/>
            <p:nvPr/>
          </p:nvGrpSpPr>
          <p:grpSpPr>
            <a:xfrm>
              <a:off x="855939" y="4966389"/>
              <a:ext cx="783762" cy="647368"/>
              <a:chOff x="1117073" y="4342786"/>
              <a:chExt cx="783762" cy="647368"/>
            </a:xfrm>
          </p:grpSpPr>
          <p:pic>
            <p:nvPicPr>
              <p:cNvPr id="855" name="Google Shape;855;p40"/>
              <p:cNvPicPr preferRelativeResize="0"/>
              <p:nvPr/>
            </p:nvPicPr>
            <p:blipFill rotWithShape="1">
              <a:blip r:embed="rId3">
                <a:alphaModFix/>
              </a:blip>
              <a:srcRect l="62957"/>
              <a:stretch/>
            </p:blipFill>
            <p:spPr>
              <a:xfrm>
                <a:off x="1506070" y="4342786"/>
                <a:ext cx="394765" cy="6409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6" name="Google Shape;856;p40"/>
              <p:cNvPicPr preferRelativeResize="0"/>
              <p:nvPr/>
            </p:nvPicPr>
            <p:blipFill rotWithShape="1">
              <a:blip r:embed="rId3">
                <a:alphaModFix/>
              </a:blip>
              <a:srcRect r="63498"/>
              <a:stretch/>
            </p:blipFill>
            <p:spPr>
              <a:xfrm>
                <a:off x="1117073" y="4349228"/>
                <a:ext cx="388998" cy="6409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57" name="Google Shape;857;p40"/>
            <p:cNvSpPr/>
            <p:nvPr/>
          </p:nvSpPr>
          <p:spPr>
            <a:xfrm>
              <a:off x="127091" y="4321149"/>
              <a:ext cx="2499288" cy="2308324"/>
            </a:xfrm>
            <a:prstGeom prst="rect">
              <a:avLst/>
            </a:prstGeom>
            <a:noFill/>
            <a:ln w="9525" cap="flat" cmpd="sng">
              <a:solidFill>
                <a:srgbClr val="BF4F1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40"/>
            <p:cNvSpPr txBox="1"/>
            <p:nvPr/>
          </p:nvSpPr>
          <p:spPr>
            <a:xfrm>
              <a:off x="184156" y="4331012"/>
              <a:ext cx="2306933" cy="513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α  ⇨  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8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Be  ⇨ </a:t>
              </a:r>
              <a:r>
                <a:rPr lang="en-US" sz="1800" baseline="300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12</a:t>
              </a:r>
              <a:r>
                <a:rPr lang="en-US" sz="1800">
                  <a:solidFill>
                    <a:schemeClr val="dk1"/>
                  </a:solidFill>
                  <a:latin typeface="Play"/>
                  <a:ea typeface="Play"/>
                  <a:cs typeface="Play"/>
                  <a:sym typeface="Play"/>
                </a:rPr>
                <a:t>C</a:t>
              </a:r>
              <a:endParaRPr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sp>
          <p:nvSpPr>
            <p:cNvPr id="859" name="Google Shape;859;p40"/>
            <p:cNvSpPr/>
            <p:nvPr/>
          </p:nvSpPr>
          <p:spPr>
            <a:xfrm>
              <a:off x="65584" y="1746266"/>
              <a:ext cx="2627604" cy="4985274"/>
            </a:xfrm>
            <a:prstGeom prst="rect">
              <a:avLst/>
            </a:prstGeom>
            <a:noFill/>
            <a:ln w="28575" cap="flat" cmpd="sng">
              <a:solidFill>
                <a:srgbClr val="0157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0" name="Google Shape;860;p40"/>
          <p:cNvSpPr txBox="1"/>
          <p:nvPr/>
        </p:nvSpPr>
        <p:spPr>
          <a:xfrm>
            <a:off x="1638301" y="5427849"/>
            <a:ext cx="8703783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Pronounced alpha cluster configurations at the threshold enhance the reaction rates of alpha induced processes versus proton induced reactions by orders of magnitude and facilitate a speedy formation of CNO nuclei!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41"/>
          <p:cNvSpPr txBox="1"/>
          <p:nvPr/>
        </p:nvSpPr>
        <p:spPr>
          <a:xfrm>
            <a:off x="2133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The triple-alpha-process</a:t>
            </a:r>
            <a:endParaRPr sz="4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866" name="Google Shape;866;p41" descr="https://upload.wikimedia.org/wikipedia/commons/thumb/5/5d/Triple-Alpha_Process.svg/750px-Triple-Alpha_Process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3102" y="1324531"/>
            <a:ext cx="3778809" cy="2519206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41"/>
          <p:cNvSpPr txBox="1"/>
          <p:nvPr/>
        </p:nvSpPr>
        <p:spPr>
          <a:xfrm>
            <a:off x="5843396" y="1371671"/>
            <a:ext cx="4805264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Three particle fusion that may occur by different reaction pathways: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Single step process (more likely for high density environments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Two step sequence (handicap is short-lived 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8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 in equilibrium abundance)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Unbound 0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+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alpha-cluster state in 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12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 (Hoyle state) saves the day since it adds a resonant component.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868" name="Google Shape;868;p41" descr="https://upload.wikimedia.org/wikipedia/commons/thumb/8/84/Hoyle_state_and_possible_decay_way.svg/2000px-Hoyle_state_and_possible_decay_way.svg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91689" y="4209922"/>
            <a:ext cx="3778809" cy="232079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9" name="Google Shape;869;p41"/>
          <p:cNvCxnSpPr/>
          <p:nvPr/>
        </p:nvCxnSpPr>
        <p:spPr>
          <a:xfrm>
            <a:off x="4953000" y="4495800"/>
            <a:ext cx="990600" cy="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870" name="Google Shape;870;p41"/>
          <p:cNvGrpSpPr/>
          <p:nvPr/>
        </p:nvGrpSpPr>
        <p:grpSpPr>
          <a:xfrm>
            <a:off x="2537472" y="5186301"/>
            <a:ext cx="1176019" cy="1195838"/>
            <a:chOff x="5105399" y="4648200"/>
            <a:chExt cx="1933127" cy="1804252"/>
          </a:xfrm>
        </p:grpSpPr>
        <p:pic>
          <p:nvPicPr>
            <p:cNvPr id="871" name="Google Shape;871;p41" descr="http://images.slideplayer.com/14/4458863/slides/slide_10.jpg"/>
            <p:cNvPicPr preferRelativeResize="0"/>
            <p:nvPr/>
          </p:nvPicPr>
          <p:blipFill rotWithShape="1">
            <a:blip r:embed="rId5">
              <a:alphaModFix/>
            </a:blip>
            <a:srcRect l="54066" t="19187" r="24792" b="54503"/>
            <a:stretch/>
          </p:blipFill>
          <p:spPr>
            <a:xfrm>
              <a:off x="5105399" y="4648200"/>
              <a:ext cx="1933127" cy="18042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2" name="Google Shape;872;p41"/>
            <p:cNvSpPr/>
            <p:nvPr/>
          </p:nvSpPr>
          <p:spPr>
            <a:xfrm>
              <a:off x="5181600" y="6172200"/>
              <a:ext cx="533400" cy="269001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73" name="Google Shape;873;p41"/>
          <p:cNvPicPr preferRelativeResize="0"/>
          <p:nvPr/>
        </p:nvPicPr>
        <p:blipFill rotWithShape="1">
          <a:blip r:embed="rId6">
            <a:alphaModFix/>
          </a:blip>
          <a:srcRect l="13255" r="23245"/>
          <a:stretch/>
        </p:blipFill>
        <p:spPr>
          <a:xfrm>
            <a:off x="6411324" y="4495800"/>
            <a:ext cx="4256677" cy="2034918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41"/>
          <p:cNvSpPr txBox="1"/>
          <p:nvPr/>
        </p:nvSpPr>
        <p:spPr>
          <a:xfrm>
            <a:off x="6518614" y="5143927"/>
            <a:ext cx="63485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aseline="300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12</a:t>
            </a:r>
            <a:r>
              <a:rPr lang="en-US" sz="160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endParaRPr/>
          </a:p>
        </p:txBody>
      </p:sp>
      <p:sp>
        <p:nvSpPr>
          <p:cNvPr id="875" name="Google Shape;875;p41"/>
          <p:cNvSpPr txBox="1"/>
          <p:nvPr/>
        </p:nvSpPr>
        <p:spPr>
          <a:xfrm>
            <a:off x="6886936" y="6442289"/>
            <a:ext cx="2718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Structure simulations by Kanada En’yo and co-workers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43"/>
          <p:cNvSpPr txBox="1">
            <a:spLocks noGrp="1"/>
          </p:cNvSpPr>
          <p:nvPr>
            <p:ph type="title"/>
          </p:nvPr>
        </p:nvSpPr>
        <p:spPr>
          <a:xfrm>
            <a:off x="2152650" y="94361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 baseline="30000"/>
              <a:t>10</a:t>
            </a:r>
            <a:r>
              <a:rPr lang="en-US" sz="4000"/>
              <a:t>B(α,γ)CNO over </a:t>
            </a:r>
            <a:r>
              <a:rPr lang="en-US" sz="4000" baseline="30000"/>
              <a:t>10</a:t>
            </a:r>
            <a:r>
              <a:rPr lang="en-US" sz="4000"/>
              <a:t>B(p,α): ?</a:t>
            </a:r>
            <a:endParaRPr/>
          </a:p>
        </p:txBody>
      </p:sp>
      <p:pic>
        <p:nvPicPr>
          <p:cNvPr id="893" name="Google Shape;89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7704" y="1419924"/>
            <a:ext cx="4401817" cy="3487979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43"/>
          <p:cNvSpPr txBox="1"/>
          <p:nvPr/>
        </p:nvSpPr>
        <p:spPr>
          <a:xfrm>
            <a:off x="1593921" y="4907903"/>
            <a:ext cx="5022697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Broad threshold resonances in both cases! The impact is not clear yet! New measurements are planned for LUNA and CASPAR to map the </a:t>
            </a:r>
            <a:r>
              <a:rPr lang="en-US" sz="2000" baseline="300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US" sz="20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B+α resonance. We don’t know the outcome yet! </a:t>
            </a:r>
            <a:endParaRPr sz="2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5" name="Google Shape;895;p43"/>
          <p:cNvPicPr preferRelativeResize="0"/>
          <p:nvPr/>
        </p:nvPicPr>
        <p:blipFill rotWithShape="1">
          <a:blip r:embed="rId4">
            <a:alphaModFix/>
          </a:blip>
          <a:srcRect l="5868" t="4732" r="2247" b="1721"/>
          <a:stretch/>
        </p:blipFill>
        <p:spPr>
          <a:xfrm>
            <a:off x="6843716" y="4009842"/>
            <a:ext cx="3629897" cy="242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43"/>
          <p:cNvPicPr preferRelativeResize="0"/>
          <p:nvPr/>
        </p:nvPicPr>
        <p:blipFill rotWithShape="1">
          <a:blip r:embed="rId5">
            <a:alphaModFix/>
          </a:blip>
          <a:srcRect t="4878"/>
          <a:stretch/>
        </p:blipFill>
        <p:spPr>
          <a:xfrm>
            <a:off x="6773284" y="1250454"/>
            <a:ext cx="3894717" cy="2685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Google Shape;104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1516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5" name="Google Shape;1045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Play"/>
              <a:buNone/>
            </a:pPr>
            <a:r>
              <a:rPr lang="en-US">
                <a:solidFill>
                  <a:srgbClr val="FF0000"/>
                </a:solidFill>
              </a:rPr>
              <a:t>Observational Evidence</a:t>
            </a:r>
            <a:endParaRPr/>
          </a:p>
        </p:txBody>
      </p:sp>
      <p:sp>
        <p:nvSpPr>
          <p:cNvPr id="1046" name="Google Shape;1046;p50"/>
          <p:cNvSpPr txBox="1"/>
          <p:nvPr/>
        </p:nvSpPr>
        <p:spPr>
          <a:xfrm>
            <a:off x="2202982" y="901574"/>
            <a:ext cx="282547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16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SMSS J031300.36−670839.3 or</a:t>
            </a:r>
            <a:endParaRPr sz="1600" u="sng">
              <a:solidFill>
                <a:schemeClr val="lt1"/>
              </a:solidFill>
              <a:latin typeface="Play"/>
              <a:ea typeface="Play"/>
              <a:cs typeface="Play"/>
              <a:sym typeface="Play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Keller Star</a:t>
            </a:r>
            <a:endParaRPr/>
          </a:p>
        </p:txBody>
      </p:sp>
      <p:grpSp>
        <p:nvGrpSpPr>
          <p:cNvPr id="1047" name="Google Shape;1047;p50"/>
          <p:cNvGrpSpPr/>
          <p:nvPr/>
        </p:nvGrpSpPr>
        <p:grpSpPr>
          <a:xfrm>
            <a:off x="1620060" y="4009240"/>
            <a:ext cx="3733966" cy="2550213"/>
            <a:chOff x="5246558" y="2151447"/>
            <a:chExt cx="3733966" cy="2550213"/>
          </a:xfrm>
        </p:grpSpPr>
        <p:pic>
          <p:nvPicPr>
            <p:cNvPr id="1048" name="Google Shape;1048;p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46558" y="2151447"/>
              <a:ext cx="3733966" cy="25502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9" name="Google Shape;1049;p50"/>
            <p:cNvSpPr/>
            <p:nvPr/>
          </p:nvSpPr>
          <p:spPr>
            <a:xfrm>
              <a:off x="5664523" y="2221481"/>
              <a:ext cx="381714" cy="1023715"/>
            </a:xfrm>
            <a:prstGeom prst="ellipse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0" name="Google Shape;1050;p50"/>
          <p:cNvSpPr txBox="1"/>
          <p:nvPr/>
        </p:nvSpPr>
        <p:spPr>
          <a:xfrm>
            <a:off x="2971088" y="3075188"/>
            <a:ext cx="35603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SC Keller </a:t>
            </a:r>
            <a:r>
              <a:rPr lang="en-US" sz="1400" i="1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et al. Nature </a:t>
            </a:r>
            <a:r>
              <a:rPr lang="en-US" sz="1400" b="1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000</a:t>
            </a:r>
            <a:r>
              <a:rPr lang="en-US" sz="1400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, 1-4 (2014) doi:10.1038/nature12990</a:t>
            </a:r>
            <a:endParaRPr sz="1400">
              <a:solidFill>
                <a:srgbClr val="FF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grpSp>
        <p:nvGrpSpPr>
          <p:cNvPr id="1051" name="Google Shape;1051;p50"/>
          <p:cNvGrpSpPr/>
          <p:nvPr/>
        </p:nvGrpSpPr>
        <p:grpSpPr>
          <a:xfrm>
            <a:off x="6991740" y="3976506"/>
            <a:ext cx="3555320" cy="2611955"/>
            <a:chOff x="276749" y="2192957"/>
            <a:chExt cx="3495882" cy="2508703"/>
          </a:xfrm>
        </p:grpSpPr>
        <p:pic>
          <p:nvPicPr>
            <p:cNvPr id="1052" name="Google Shape;1052;p50"/>
            <p:cNvPicPr preferRelativeResize="0"/>
            <p:nvPr/>
          </p:nvPicPr>
          <p:blipFill rotWithShape="1">
            <a:blip r:embed="rId6">
              <a:alphaModFix/>
            </a:blip>
            <a:srcRect r="6369" b="3907"/>
            <a:stretch/>
          </p:blipFill>
          <p:spPr>
            <a:xfrm>
              <a:off x="276749" y="2192957"/>
              <a:ext cx="3495882" cy="25087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3" name="Google Shape;1053;p50"/>
            <p:cNvSpPr/>
            <p:nvPr/>
          </p:nvSpPr>
          <p:spPr>
            <a:xfrm>
              <a:off x="628650" y="2221481"/>
              <a:ext cx="447481" cy="633686"/>
            </a:xfrm>
            <a:prstGeom prst="ellipse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54" name="Google Shape;1054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73078" y="1278065"/>
            <a:ext cx="3573982" cy="2610911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50"/>
          <p:cNvSpPr txBox="1"/>
          <p:nvPr/>
        </p:nvSpPr>
        <p:spPr>
          <a:xfrm>
            <a:off x="7626221" y="2083714"/>
            <a:ext cx="36576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proton or </a:t>
            </a:r>
            <a:r>
              <a:rPr lang="en-US" sz="1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neutron</a:t>
            </a: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induced processes</a:t>
            </a:r>
            <a:endParaRPr/>
          </a:p>
        </p:txBody>
      </p:sp>
      <p:cxnSp>
        <p:nvCxnSpPr>
          <p:cNvPr id="1056" name="Google Shape;1056;p50"/>
          <p:cNvCxnSpPr/>
          <p:nvPr/>
        </p:nvCxnSpPr>
        <p:spPr>
          <a:xfrm>
            <a:off x="7804714" y="1936690"/>
            <a:ext cx="269377" cy="0"/>
          </a:xfrm>
          <a:prstGeom prst="straightConnector1">
            <a:avLst/>
          </a:prstGeom>
          <a:noFill/>
          <a:ln w="57150" cap="flat" cmpd="sng">
            <a:solidFill>
              <a:srgbClr val="BF4F1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57" name="Google Shape;1057;p50"/>
          <p:cNvCxnSpPr/>
          <p:nvPr/>
        </p:nvCxnSpPr>
        <p:spPr>
          <a:xfrm>
            <a:off x="8380100" y="2686284"/>
            <a:ext cx="389300" cy="0"/>
          </a:xfrm>
          <a:prstGeom prst="straightConnector1">
            <a:avLst/>
          </a:prstGeom>
          <a:noFill/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2"/>
          <p:cNvSpPr txBox="1"/>
          <p:nvPr/>
        </p:nvSpPr>
        <p:spPr>
          <a:xfrm>
            <a:off x="1695190" y="415739"/>
            <a:ext cx="3084167" cy="89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 production</a:t>
            </a:r>
            <a:endParaRPr sz="4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075" name="Google Shape;1075;p52"/>
          <p:cNvSpPr txBox="1"/>
          <p:nvPr/>
        </p:nvSpPr>
        <p:spPr>
          <a:xfrm>
            <a:off x="2638708" y="1588945"/>
            <a:ext cx="1816844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4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He(αn,γ)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7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Li(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3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He,p)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7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Li(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2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H,γ)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7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Li(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3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H,n)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Be(α,n)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12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076" name="Google Shape;1076;p52"/>
          <p:cNvSpPr txBox="1"/>
          <p:nvPr/>
        </p:nvSpPr>
        <p:spPr>
          <a:xfrm>
            <a:off x="7806725" y="378674"/>
            <a:ext cx="2817928" cy="89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700" tIns="30850" rIns="61700" bIns="308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 production</a:t>
            </a:r>
            <a:endParaRPr sz="4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077" name="Google Shape;1077;p52"/>
          <p:cNvSpPr txBox="1"/>
          <p:nvPr/>
        </p:nvSpPr>
        <p:spPr>
          <a:xfrm>
            <a:off x="5443550" y="1588945"/>
            <a:ext cx="1638590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6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Li(α,γ)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10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</a:t>
            </a:r>
            <a:endParaRPr sz="2400" baseline="30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Be(p,γ)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10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10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B(α,n)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13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13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C(α,n)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16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078" name="Google Shape;1078;p52"/>
          <p:cNvSpPr txBox="1"/>
          <p:nvPr/>
        </p:nvSpPr>
        <p:spPr>
          <a:xfrm>
            <a:off x="8427654" y="1660334"/>
            <a:ext cx="1614545" cy="218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7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Li(α,γ)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9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Be(p,γ)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C(β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+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ν)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11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aseline="30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B(α,n)</a:t>
            </a:r>
            <a:r>
              <a:rPr lang="en-US" sz="2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14</a:t>
            </a:r>
            <a:r>
              <a:rPr lang="en-US" sz="2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N</a:t>
            </a:r>
            <a:endParaRPr/>
          </a:p>
        </p:txBody>
      </p:sp>
      <p:sp>
        <p:nvSpPr>
          <p:cNvPr id="1079" name="Google Shape;1079;p52"/>
          <p:cNvSpPr txBox="1"/>
          <p:nvPr/>
        </p:nvSpPr>
        <p:spPr>
          <a:xfrm>
            <a:off x="1773511" y="4592226"/>
            <a:ext cx="8851143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Most of the reaction rates go back to FCZ 75 and CF88, very limited amount on new data! </a:t>
            </a:r>
            <a:r>
              <a:rPr lang="en-US" sz="2000">
                <a:solidFill>
                  <a:srgbClr val="FF0000"/>
                </a:solidFill>
                <a:latin typeface="Play"/>
                <a:ea typeface="Play"/>
                <a:cs typeface="Play"/>
                <a:sym typeface="Play"/>
              </a:rPr>
              <a:t>Extremely limited amount on low energy data.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Most of the systems, e.g.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9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Be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10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B, 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 are characterized by alpha –cluster structures, 2α⊗n, 2α⊗d, and 2α⊗t, respectively. These structures typically emerge as resonances near the alpha thresholds. Broad resonance in 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6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Li(α,γ)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10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 at 730 keV and at 945 keV in 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7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Li(α,γ)</a:t>
            </a:r>
            <a:r>
              <a:rPr lang="en-US" sz="20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B. </a:t>
            </a:r>
            <a:endParaRPr sz="2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080" name="Google Shape;1080;p52"/>
          <p:cNvSpPr/>
          <p:nvPr/>
        </p:nvSpPr>
        <p:spPr>
          <a:xfrm>
            <a:off x="6017835" y="2839436"/>
            <a:ext cx="382621" cy="57368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52"/>
          <p:cNvSpPr/>
          <p:nvPr/>
        </p:nvSpPr>
        <p:spPr>
          <a:xfrm>
            <a:off x="3237272" y="3158765"/>
            <a:ext cx="392850" cy="54587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p52"/>
          <p:cNvSpPr txBox="1"/>
          <p:nvPr/>
        </p:nvSpPr>
        <p:spPr>
          <a:xfrm>
            <a:off x="4788322" y="378674"/>
            <a:ext cx="2817928" cy="89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700" tIns="30850" rIns="61700" bIns="308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 baseline="30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10</a:t>
            </a: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 production</a:t>
            </a:r>
            <a:endParaRPr sz="4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083" name="Google Shape;1083;p52"/>
          <p:cNvSpPr/>
          <p:nvPr/>
        </p:nvSpPr>
        <p:spPr>
          <a:xfrm>
            <a:off x="9019264" y="2839438"/>
            <a:ext cx="392850" cy="54587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LE">
  <a:themeElements>
    <a:clrScheme name="LLE colors">
      <a:dk1>
        <a:srgbClr val="000000"/>
      </a:dk1>
      <a:lt1>
        <a:srgbClr val="FFFFFF"/>
      </a:lt1>
      <a:dk2>
        <a:srgbClr val="023992"/>
      </a:dk2>
      <a:lt2>
        <a:srgbClr val="D62230"/>
      </a:lt2>
      <a:accent1>
        <a:srgbClr val="F27A18"/>
      </a:accent1>
      <a:accent2>
        <a:srgbClr val="FFEA4E"/>
      </a:accent2>
      <a:accent3>
        <a:srgbClr val="019E54"/>
      </a:accent3>
      <a:accent4>
        <a:srgbClr val="0063B4"/>
      </a:accent4>
      <a:accent5>
        <a:srgbClr val="008EDC"/>
      </a:accent5>
      <a:accent6>
        <a:srgbClr val="822685"/>
      </a:accent6>
      <a:hlink>
        <a:srgbClr val="053A92"/>
      </a:hlink>
      <a:folHlink>
        <a:srgbClr val="4A8E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lg"/>
          <a:tailEnd type="triangl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b="1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6-04-22 CDR Slides" id="{6F49E435-3FC5-4F3A-A275-75778486ABE2}" vid="{BC8D63FE-C805-4B9D-8369-AAB18C200D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1d8364-a6be-4735-bb68-d5e045aa2712">
      <Terms xmlns="http://schemas.microsoft.com/office/infopath/2007/PartnerControls"/>
    </lcf76f155ced4ddcb4097134ff3c332f>
    <TaxCatchAll xmlns="b244e63b-1666-4881-baa6-637b8331274f" xsi:nil="true"/>
    <SmartsheetLink xmlns="e51d8364-a6be-4735-bb68-d5e045aa2712">
      <Url xsi:nil="true"/>
      <Description xsi:nil="true"/>
    </SmartsheetLink>
    <Use xmlns="e51d8364-a6be-4735-bb68-d5e045aa2712">true</U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27372378EFA9438556A8335B45959F" ma:contentTypeVersion="18" ma:contentTypeDescription="Create a new document." ma:contentTypeScope="" ma:versionID="7ef9c6550efa33c51da1333aaa1dc11f">
  <xsd:schema xmlns:xsd="http://www.w3.org/2001/XMLSchema" xmlns:xs="http://www.w3.org/2001/XMLSchema" xmlns:p="http://schemas.microsoft.com/office/2006/metadata/properties" xmlns:ns2="e51d8364-a6be-4735-bb68-d5e045aa2712" xmlns:ns3="b244e63b-1666-4881-baa6-637b8331274f" targetNamespace="http://schemas.microsoft.com/office/2006/metadata/properties" ma:root="true" ma:fieldsID="ccecda77be2bd4e0e2c58387b8fef3d5" ns2:_="" ns3:_="">
    <xsd:import namespace="e51d8364-a6be-4735-bb68-d5e045aa2712"/>
    <xsd:import namespace="b244e63b-1666-4881-baa6-637b833127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SmartsheetLink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2:Us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d8364-a6be-4735-bb68-d5e045aa27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885dce6-195b-416a-ba54-3dd5b0a2ba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SmartsheetLink" ma:index="19" nillable="true" ma:displayName="Smartsheet Link" ma:format="Hyperlink" ma:internalName="Smartsheet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Use" ma:index="24" nillable="true" ma:displayName="Use" ma:default="1" ma:format="Dropdown" ma:internalName="Use">
      <xsd:simpleType>
        <xsd:restriction base="dms:Boolea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44e63b-1666-4881-baa6-637b8331274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4645c23-bdaf-49ac-b4ac-8a2d32bb8c96}" ma:internalName="TaxCatchAll" ma:showField="CatchAllData" ma:web="b244e63b-1666-4881-baa6-637b833127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7F5CD-06A8-45E1-AD5E-D90E5BAB61FB}">
  <ds:schemaRefs>
    <ds:schemaRef ds:uri="b244e63b-1666-4881-baa6-637b8331274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e51d8364-a6be-4735-bb68-d5e045aa2712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89FA849-2FA5-40F4-8CB5-763A54163B6F}">
  <ds:schemaRefs>
    <ds:schemaRef ds:uri="b244e63b-1666-4881-baa6-637b8331274f"/>
    <ds:schemaRef ds:uri="e51d8364-a6be-4735-bb68-d5e045aa27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1BC96DC-B6B9-43AA-A2A2-E4555602172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4e17f4-cf11-4ce2-b3ef-5de76bf4ce41}" enabled="0" method="" siteId="{374e17f4-cf11-4ce2-b3ef-5de76bf4ce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26-04-22 CDR Slides</Template>
  <TotalTime>17996</TotalTime>
  <Words>1962</Words>
  <Application>Microsoft Macintosh PowerPoint</Application>
  <PresentationFormat>Widescreen</PresentationFormat>
  <Paragraphs>273</Paragraphs>
  <Slides>35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Comic Sans MS</vt:lpstr>
      <vt:lpstr>Lucida Grande</vt:lpstr>
      <vt:lpstr>Noto Sans Symbols</vt:lpstr>
      <vt:lpstr>Play</vt:lpstr>
      <vt:lpstr>Times New Roman</vt:lpstr>
      <vt:lpstr>LLE</vt:lpstr>
      <vt:lpstr>PowerPoint Presentation</vt:lpstr>
      <vt:lpstr>PowerPoint Presentation</vt:lpstr>
      <vt:lpstr>PowerPoint Presentation</vt:lpstr>
      <vt:lpstr>PowerPoint Presentation</vt:lpstr>
      <vt:lpstr>Element Distributions  in very old Stars</vt:lpstr>
      <vt:lpstr>Neutron Sources in First Stars might be the Source for the i-Process</vt:lpstr>
      <vt:lpstr>Neutron-proton ratio versus time:  Tritium as a neutron storage ?</vt:lpstr>
      <vt:lpstr>4 Reasons for this discrepancy between observation  and theoretical prediction</vt:lpstr>
      <vt:lpstr>PowerPoint Presentation</vt:lpstr>
      <vt:lpstr>PowerPoint Presentation</vt:lpstr>
      <vt:lpstr>Subsequent reactions after deuterium formation</vt:lpstr>
      <vt:lpstr>PowerPoint Presentation</vt:lpstr>
      <vt:lpstr>Bridging the mass 5 and 8 gap with tritium</vt:lpstr>
      <vt:lpstr>PowerPoint Presentation</vt:lpstr>
      <vt:lpstr>Tritium reactions</vt:lpstr>
      <vt:lpstr>PowerPoint Presentation</vt:lpstr>
      <vt:lpstr>The onset of alternative paths: Clusters</vt:lpstr>
      <vt:lpstr> Impact of threshold states </vt:lpstr>
      <vt:lpstr>PowerPoint Presentation</vt:lpstr>
      <vt:lpstr>PowerPoint Presentation</vt:lpstr>
      <vt:lpstr>Rapidly expanding high density matter</vt:lpstr>
      <vt:lpstr>Additional neutron sources via (t,n) reactions</vt:lpstr>
      <vt:lpstr>Experiments at OMEGA laser:  Recently deployed for the 7Li(t,α)6He reaction</vt:lpstr>
      <vt:lpstr>Tritons at the Omega Laser Facility</vt:lpstr>
      <vt:lpstr>Neutron spectrum generated with a TNSA tritium pulse on a 7LiF layer:  109 neutrons/cm2  for a 10ps pulse (OPAL 5 orders of magnitude more)</vt:lpstr>
      <vt:lpstr>PowerPoint Presentation</vt:lpstr>
      <vt:lpstr>Laser-Driven Nuclear Physics: 2-25 Peta watt lasers</vt:lpstr>
      <vt:lpstr>Follow on LinkedIn  to stay up-to-date on all things NSF OPAL</vt:lpstr>
      <vt:lpstr>Conclusions</vt:lpstr>
      <vt:lpstr>Experiments with tritons at accelerator or OMEGA</vt:lpstr>
      <vt:lpstr>PowerPoint Presentation</vt:lpstr>
      <vt:lpstr>PowerPoint Presentation</vt:lpstr>
      <vt:lpstr>10B(α,γ)CNO over 10B(p,α): ?</vt:lpstr>
      <vt:lpstr>Observational Evidence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Shaw</dc:creator>
  <cp:lastModifiedBy>Ani Aprahamian</cp:lastModifiedBy>
  <cp:revision>666</cp:revision>
  <cp:lastPrinted>2026-05-15T22:08:43Z</cp:lastPrinted>
  <dcterms:created xsi:type="dcterms:W3CDTF">2026-04-23T16:18:41Z</dcterms:created>
  <dcterms:modified xsi:type="dcterms:W3CDTF">2026-09-08T05:53:06Z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0x0101005527372378EFA9438556A8335B45959F</vt:lpwstr>
  </property>
  <property fmtid="{D5CDD505-2E9C-101B-9397-08002B2CF9AE}" pid="3" name="MediaServiceImageTags">
    <vt:lpwstr/>
  </property>
</Properties>
</file>