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45"/>
  </p:notesMasterIdLst>
  <p:handoutMasterIdLst>
    <p:handoutMasterId r:id="rId46"/>
  </p:handoutMasterIdLst>
  <p:sldIdLst>
    <p:sldId id="256" r:id="rId3"/>
    <p:sldId id="299" r:id="rId4"/>
    <p:sldId id="301" r:id="rId5"/>
    <p:sldId id="258" r:id="rId6"/>
    <p:sldId id="287" r:id="rId7"/>
    <p:sldId id="259" r:id="rId8"/>
    <p:sldId id="289" r:id="rId9"/>
    <p:sldId id="293" r:id="rId10"/>
    <p:sldId id="260" r:id="rId11"/>
    <p:sldId id="261" r:id="rId12"/>
    <p:sldId id="262" r:id="rId13"/>
    <p:sldId id="263" r:id="rId14"/>
    <p:sldId id="264" r:id="rId15"/>
    <p:sldId id="267" r:id="rId16"/>
    <p:sldId id="268" r:id="rId17"/>
    <p:sldId id="269" r:id="rId18"/>
    <p:sldId id="294" r:id="rId19"/>
    <p:sldId id="303" r:id="rId20"/>
    <p:sldId id="295" r:id="rId21"/>
    <p:sldId id="271" r:id="rId22"/>
    <p:sldId id="272" r:id="rId23"/>
    <p:sldId id="273" r:id="rId24"/>
    <p:sldId id="305" r:id="rId25"/>
    <p:sldId id="302" r:id="rId26"/>
    <p:sldId id="300" r:id="rId27"/>
    <p:sldId id="274" r:id="rId28"/>
    <p:sldId id="304" r:id="rId29"/>
    <p:sldId id="292" r:id="rId30"/>
    <p:sldId id="275" r:id="rId31"/>
    <p:sldId id="277" r:id="rId32"/>
    <p:sldId id="278" r:id="rId33"/>
    <p:sldId id="298" r:id="rId34"/>
    <p:sldId id="279" r:id="rId35"/>
    <p:sldId id="280" r:id="rId36"/>
    <p:sldId id="281" r:id="rId37"/>
    <p:sldId id="282" r:id="rId38"/>
    <p:sldId id="283" r:id="rId39"/>
    <p:sldId id="284" r:id="rId40"/>
    <p:sldId id="297" r:id="rId41"/>
    <p:sldId id="285" r:id="rId42"/>
    <p:sldId id="276" r:id="rId43"/>
    <p:sldId id="286" r:id="rId4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AB0004"/>
    <a:srgbClr val="C00100"/>
    <a:srgbClr val="A10001"/>
    <a:srgbClr val="AA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71"/>
    <p:restoredTop sz="97831"/>
  </p:normalViewPr>
  <p:slideViewPr>
    <p:cSldViewPr snapToGrid="0" showGuides="1">
      <p:cViewPr varScale="1">
        <p:scale>
          <a:sx n="94" d="100"/>
          <a:sy n="94" d="100"/>
        </p:scale>
        <p:origin x="224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90012" cy="90012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BB46658-6137-6593-E3D5-52E02283D4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93AC37B-46DE-3CEE-0AB6-1972D71709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6D87F-6909-5F49-870F-0E43CEF70EC1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E11C83E-0DDA-5D3B-3779-4B43F4E575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2B3F15-7617-F668-AD14-6B78481A65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6FA9C-C949-3C47-848C-167EE7CE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35350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6ADA0-77CB-904D-AF2A-64B531AE72E2}" type="datetimeFigureOut">
              <a:rPr lang="it-IT" smtClean="0"/>
              <a:t>09/09/26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573D1-1DAE-8D46-8E72-DD65396A93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6318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Fill in date and venue. 25 min: ~9 min motivation + LUNA, ~14 min AGATA + impact, ~2 min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85AB5-EA6E-5647-FAAC-36DD54DBE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1EF05A-66B7-7CFC-7C26-43F1477767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22FE39-9304-9BA0-2E34-8023F53FB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Stars above ~1.2 Msun burn hydrogen through the CNO cycle; in the Sun it is ~1 % of the luminosity but produces a distinctive neutrino flux. The slowest step, 14N(p,g)15O, sets the speed of the whole cycle: it controls the CNO neutrino flux, the lifetime of massive stars and the turn-off of globular clusters. Figure: Nature draft Fig. 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46518-A283-2188-1A5C-C8CC97B9E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2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1E2CB-D0D2-439E-0938-895BB4BD1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9AF330-A59D-4D36-F96C-BF3EF9B58A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EC34E0-2DE4-B035-03F7-F3EEF6A69E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Stars above ~1.2 Msun burn hydrogen through the CNO cycle; in the Sun it is ~1 % of the luminosity but produces a distinctive neutrino flux. The slowest step, 14N(p,g)15O, sets the speed of the whole cycle: it controls the CNO neutrino flux, the lifetime of massive stars and the turn-off of globular clusters. Figure: Nature draft Fig. 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E69700-3357-D3A7-4A11-6EE42C50B3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22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Borexino 2020: first detection of CNO neutrinos; flux ∝ core C+N abundance → direct handle on the solar abundance problem (spectroscopy vs helioseismology). In the Borexino CN-abundance budget, S114 is the second largest contribution after statistics. JUNO and SNO+ will bring the statistics down: then nuclear physics is the limit. SF III assigns 8.4 % to S114(0).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1CFE-BD2C-2033-4F59-F6266F5C1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8C6EF-8DD3-E356-E35A-B04D87ACD0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20C00-A27A-E3B6-75E0-A86AFC345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Borexino 2020: first detection of CNO neutrinos; flux ∝ core C+N abundance → direct handle on the solar abundance problem (spectroscopy vs helioseismology). In the Borexino CN-abundance budget, S114 is the second largest contribution after statistics. JUNO and SNO+ will bring the statistics down: then nuclear physics is the limit. SF III assigns 8.4 % to S114(0).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F3868-2E57-AB23-298A-0552343F57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36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Q = 7.297 MeV, solar Gamow peak 20–35 keV. Capture to the 6.79 MeV state: 71–78 %, external capture, robust (3 %). Capture to the ground state: 16–17 %, but here the 6.79 MeV state acts as a sub-threshold resonance (505 keV below threshold) interfering with the 259 keV resonance, external capture and the broad 2.2 MeV 3/2+ resonance → 37 % uncertainty. Its width Γ = ħ/τ is the key parameter and was never measured.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4BBAE-080F-DA78-4E8D-6DA787F79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AE8BA3-9D42-CD67-E4E2-D3C24B73D3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0AAD10-44AF-D48B-13E1-064D9D62F6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Q = 7.297 MeV, solar Gamow peak 20–35 keV. Capture to the 6.79 MeV state: 71–78 %, external capture, robust (3 %). Capture to the ground state: 16–17 %, but here the 6.79 MeV state acts as a sub-threshold resonance (505 keV below threshold) interfering with the 259 keV resonance, external capture and the broad 2.2 MeV 3/2+ resonance → 37 % uncertainty. Its width Γ = ħ/τ is the key parameter and was never measured.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5921E-D54F-B073-F5AC-86FB6371A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40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2393A-0B90-AFE4-A4DA-013AE9545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73FBA0-1F06-241F-FEA0-024D1475DE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B80A8-D81A-B9DB-89AE-50558072A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Q = 7.297 MeV, solar Gamow peak 20–35 keV. Capture to the 6.79 MeV state: 71–78 %, external capture, robust (3 %). Capture to the ground state: 16–17 %, but here the 6.79 MeV state acts as a sub-threshold resonance (505 keV below threshold) interfering with the 259 keV resonance, external capture and the broad 2.2 MeV 3/2+ resonance → 37 % uncertainty. Its width Γ = ħ/τ is the key parameter and was never measured.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115BE-A086-D401-FFCD-49DC5FBAC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39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~8 min for the LUNA part.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Muon flux ×10⁻⁶, neutrons ×10⁻³: the 6–8 MeV γ region relevant here becomes almost background free. Three accelerators: 50 kV, 400 kV (2000–), and the 3.5 MV Bellotti IBF (2023–).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LUNA-400, TiN solid targets, HPGe detectors; E_eff = 119–367 keV; all transitions. Sgs(0) = 0.25 ± 0.06 keV b, Stot(0) = 1.61 ± 0.08 keV b. Close geometry → summing-in corrections for the gs line. Together with LENA (Runkle 2005, 0.49 ± 0.08) still the only gs data below 200 keV, and the two differ by a factor 2. The paper itself: "the extrapolated S(0) is model dependent".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Map the SF III recommendations onto the two campaigns: far-geometry angular distributions over the Schröder/Li range with LUNA-MV; the ground-state transition at the lowest energies with a segmented summing detector (SOCIAL).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[edit] setup (angles, distances, targets, beam current), status. Show one spectrum and one angular distribution / S-factor comparison with Li et al. 2016 and Schröder.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~14 min for the second half.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Vary each R-matrix parameter by 10 %: below 200 keV only the two ANCs and Γ_6.79 move the S-factor (plus the 259 keV strength as normalisation). The 2.2 MeV 3/2+ resonance is pinned by the elastic scattering (deBoer 2015). ANCs from transfer (Mukhamedzhanov 2003). The missing piece is Γ_6.79 = ħ/τ: this is what AGATA delivers.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From Bertone 2001 (1.6 fs) to Schürmann (&lt; 0.8), Galinski, Frentz 2021 (0.6 ± 0.4): all DSAM line-shape analyses; sub-fs means the state decays at full velocity and the information is a tiny centroid shift entangled with stopping powers, feeding and calibrations. An AGATA demonstrator attempt via 14N(d,n) was inconclusive. SF III: "still remains unmeasured … a high priority".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5204F-E5CE-5089-B75B-1F87DDD8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08CA69-22A7-5EEC-1AB7-2ECDBD7B41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7C1EC9-664E-7D5A-8FE2-1FD44295FA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From Bertone 2001 (1.6 fs) to Schürmann (&lt; 0.8), Galinski, Frentz 2021 (0.6 ± 0.4): all DSAM line-shape analyses; sub-fs means the state decays at full velocity and the information is a tiny centroid shift entangled with stopping powers, feeding and calibrations. An AGATA demonstrator attempt via 14N(d,n) was inconclusive. SF III: "still remains unmeasured … a high priority".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763C0-1488-3692-731D-30ED0B218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7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E95A8-4B5A-9548-53EF-8D356147F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613D93-1AC9-352B-89BF-C5D509E783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9CD203-C93D-C388-D0F3-13AF626CE4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From Bertone 2001 (1.6 fs) to Schürmann (&lt; 0.8), Galinski, Frentz 2021 (0.6 ± 0.4): all DSAM line-shape analyses; sub-fs means the state decays at full velocity and the information is a tiny centroid shift entangled with stopping powers, feeding and calibrations. An AGATA demonstrator attempt via 14N(d,n) was inconclusive. SF III: "still remains unmeasured … a high priority".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1F4DC-7956-87C7-A293-E04F0E19E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268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7DA99-C0D5-6330-848C-ECF1764E9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1BBE68-A5C8-DAAB-75B4-40F4D07585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DDD1F-E6F7-0ECE-1D41-122974C179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From Bertone 2001 (1.6 fs) to Schürmann (&lt; 0.8), Galinski, Frentz 2021 (0.6 ± 0.4): all DSAM line-shape analyses; sub-fs means the state decays at full velocity and the information is a tiny centroid shift entangled with stopping powers, feeding and calibrations. An AGATA demonstrator attempt via 14N(d,n) was inconclusive. SF III: "still remains unmeasured … a high priority".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1A3CD-3344-008A-C916-E7F41BA14E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9638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16O beam at 50 MeV (~20 nA) on 3He implanted in gold (HZDR, 4.7e17 at/cm2). 3He(16O,15O)4He: the alpha detected in the DSSSD tags the state and, via two-body kinematics, gives the 15O velocity at the reaction. AGATA: 12 triple clusters, 40–160°, PSA 3–5 mm. Inverse kinematics → β ≈ 0.07: the recoil slows in the gold and decays in flight. 18F states from 3He(16O,18F)p in the same run are the calibration. Figure: Nature Fig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min. Core slide. Classic DSAM fits a line shape. Here, for every event: β_reac from the alpha (kinematics + energy loss in the target) and β_emis from AGATA by inverting the Doppler formula with the known E0. Δβ = β_reac − β_emis is the velocity lost during the lifetime: Δβ ≈ (dβ/dt) τ, linear in τ (slope from the stopping power). The centroid of the Δβ distribution carries τ; the width is only resolution. Δβ ≈ 10⁻⁴ for 1 fs. Fougères et al. 2023 introduced the idea with limited angular coverage.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Left: observed energy vs emission angle, from 7.2 MeV at 40° to 6.4 MeV at 160°. Right: the raw AGATA spectrum vs the Doppler-corrected one using the silicon kinematics: the 6791 keV line comes back at the literature energy with ~10 keV FWHM. Neutron-damage and gain-drift corrections applied (backup). Figure: Nature Fig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7CF2A-EB1E-2E8F-9E2C-DAB53A5C1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3449A9-44BA-2C61-6562-7AE9997A30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DC39ED-D152-4A81-D76E-314CCDD940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Left: observed energy vs emission angle, from 7.2 MeV at 40° to 6.4 MeV at 160°. Right: the raw AGATA spectrum vs the Doppler-corrected one using the silicon kinematics: the 6791 keV line comes back at the literature energy with ~10 keV FWHM. Neutron-damage and gain-drift corrections applied (backup). Figure: Nature Fig 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BC213-6CD5-EC42-4719-B162BD0FB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955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29C90-F6C8-10BB-F040-7716E54D7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1F1DA-5D75-B82D-7E66-98E2D408A3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38B94C-9361-C71D-D287-C44BC0EE0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Left: observed energy vs emission angle, from 7.2 MeV at 40° to 6.4 MeV at 160°. Right: the raw AGATA spectrum vs the Doppler-corrected one using the silicon kinematics: the 6791 keV line comes back at the literature energy with ~10 keV FWHM. Neutron-damage and gain-drift corrections applied (backup). Figure: Nature Fig 4.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CBCA0-D167-D3C9-36A2-375CB7C8F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322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BC137-5F67-66CC-5DBB-47DA800C6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D19DF-C07E-4CCD-182B-6C5CE36458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F52B6F-4546-7AC1-278A-6322FA6341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min. Core slide. Classic DSAM fits a line shape. Here, for every event: β_reac from the alpha (kinematics + energy loss in the target) and β_emis from AGATA by inverting the Doppler formula with the known E0. Δβ = β_reac − β_emis is the velocity lost during the lifetime: Δβ ≈ (dβ/dt) τ, linear in τ (slope from the stopping power). The centroid of the Δβ distribution carries τ; the width is only resolution. Δβ ≈ 10⁻⁴ for 1 fs. Fougères et al. 2023 introduced the idea with limited angular coverage.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3CDC9-C7FE-EE24-DE39-3291F680AA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920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An energy offset ΔE or an angle offset Δθ distorts Δβ(θ) in a characteristic angle-dependent way: antisymmetric around 90° where the Doppler shift vanishes. A true Δβ is a flat offset. With 40–160° coverage the nuisance parameters are fitted simultaneously (Bayesian, emcee) and decorrelate from Δβ. Two 18F examples: the 1041 keV line shows a systematic, the 2682 keV one does not. The earlier application (Fougères) had only backward angles. Figure: Nature Fig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EA147-50CE-10B9-648D-02C258905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C26B26-F98B-D99E-4DD3-54D984EC15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4BE57E-F2B7-23F9-CCCD-55481EB17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An energy offset ΔE or an angle offset Δθ distorts Δβ(θ) in a characteristic angle-dependent way: antisymmetric around 90° where the Doppler shift vanishes. A true Δβ is a flat offset. With 40–160° coverage the nuisance parameters are fitted simultaneously (Bayesian, emcee) and decorrelate from Δβ. Two 18F examples: the 1041 keV line shows a systematic, the 2682 keV one does not. The earlier application (Fougères) had only backward angles. Figure: Nature Fig 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31669-A9DE-BBCB-E5C2-C5FA31B21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97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9E8C8-4ED2-27F9-91B1-7E2DB1C85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DC824C-F0AE-A697-6B40-A2BB2EFD98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347526-57AE-B58D-9469-BA2E27412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An energy offset ΔE or an angle offset Δθ distorts Δβ(θ) in a characteristic angle-dependent way: antisymmetric around 90° where the Doppler shift vanishes. A true Δβ is a flat offset. With 40–160° coverage the nuisance parameters are fitted simultaneously (Bayesian, emcee) and decorrelate from Δβ. Two 18F examples: the 1041 keV line shows a systematic, the 2682 keV one does not. The earlier application (Fougères) had only backward angles. Figure: Nature Fig 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2E1BE-40C2-0F77-67A5-0E2A99E290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3673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Nature Fig 3a. Δβ vs literature τ for all observed transitions; 18F scaled by the stopping-power ratio 1.19. Bayesian linear fit: slope prior 3 % (stopping power), intercept 2 % (silicon kinematics); best-fit slope (9.4 ± 0.2)e-3 fs, SRIM predicts (9.7 ± 0.3)e-3. The 15O 6.17 and 6.79 MeV lifetimes are free parameters (insets). Consistency checks: two γ from the same 18F 3.839 MeV level give the same Δβ; the 3.724 → 1.041 cascade reproduces the intermediate lifetime. Flat prior: 0.2 ± 0.3 fs, so the data drive the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1.5 min. AZURE2 + emcee. Fitted simultaneously: 14N(p,γ6.79), 14N(p,γ0) (seven data sets) and the 14N(p,p) elastic scattering (deBoer 2015) that pins the 2.2 MeV resonance. Priors: ANCs from transfer, ωγ from SF III, our Γ directly as prior. Result: Sgs(0) = 0.38 ± 0.03, S6.79(0) = 1.17 ± 0.02, total S114(0) = 1.76 ± 0.06 keV b, i.e. 3.4 % instead of 8.4 %. Figure: Nature Fig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Nature Fig 3b for the ground state. The nuclear-physics contribution to the predicted CNO flux now falls below every other input of the standard solar model. JUNO and SNO+ can extract the core metallicity limited only by their own precision.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DBA6C-A71A-F325-4D65-EE108D1A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7718D2-805A-FFE5-C7BA-476323DD07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7E9916-C578-D307-0E30-B7AAA34AC6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Nature Fig 3b for the ground state. The nuclear-physics contribution to the predicted CNO flux now falls below every other input of the standard solar model. JUNO and SNO+ can extract the core metallicity limited only by their own precision.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EAB36-83C7-65F1-5391-D32DD30DD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626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Close the loop: direct + indirect. The technique is general: near- and sub-threshold states in other key reactions; future AGATA campaigns.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Pilotto et al. EPJA 61:117 (2025).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5E6CE-E354-6169-72E3-2A273B6F8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695985-F9FA-BA5B-F7BA-B03450803F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71959-168C-603C-5D76-F95983CD21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 min. Core slide. Classic DSAM fits a line shape. Here, for every event: β_reac from the alpha (kinematics + energy loss in the target) and β_emis from AGATA by inverting the Doppler formula with the known E0. Δβ = β_reac − β_emis is the velocity lost during the lifetime: Δβ ≈ (dβ/dt) τ, linear in τ (slope from the stopping power). The centroid of the Δβ distribution carries τ; the width is only resolution. Δβ ≈ 10⁻⁴ for 1 fs. Fougères et al. 2023 introduced the idea with limited angular coverage.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70823-E999-C7BA-722F-2194A39C0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6667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 min. τ(6.79) = 0.3 ± 0.2 fs → Γ = 2.2 (+4.4 −0.9) eV. τ(6.17) = 0.8 ± 0.3 fs. Excludes the long lifetimes (Bertone) and collapses the two-decade spread to the lower end. Other 18F/15O lifetimes improved over the literature (Table 1, backup).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4BD770A6-2608-ACD9-E0E0-3CC3CCB17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DA5CE3E-92B8-47CB-BB87-EC10F8D3A6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1423344"/>
            <a:ext cx="10728324" cy="829406"/>
          </a:xfrm>
        </p:spPr>
        <p:txBody>
          <a:bodyPr>
            <a:normAutofit/>
          </a:bodyPr>
          <a:lstStyle>
            <a:lvl1pPr marL="0" indent="0" algn="l">
              <a:buNone/>
              <a:defRPr sz="2000" b="1" baseline="0">
                <a:solidFill>
                  <a:srgbClr val="C000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il titolo del contenuto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78E82A-9569-686A-83DA-B54DE473B59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2652409"/>
            <a:ext cx="10728325" cy="350797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1600">
                <a:latin typeface="+mn-lt"/>
              </a:defRPr>
            </a:lvl1pPr>
          </a:lstStyle>
          <a:p>
            <a:r>
              <a:rPr lang="it-IT" sz="1800" dirty="0">
                <a:solidFill>
                  <a:schemeClr val="tx1"/>
                </a:solidFill>
              </a:rPr>
              <a:t>Fare clic per modificare il corpo del testo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AFEC183-2B62-84F7-1A7C-AECB64E8BF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759CD4D0-D807-7F9E-DE98-54B11D74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60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neu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0">
            <a:extLst>
              <a:ext uri="{FF2B5EF4-FFF2-40B4-BE49-F238E27FC236}">
                <a16:creationId xmlns:a16="http://schemas.microsoft.com/office/drawing/2014/main" id="{0B28F28D-E132-7461-591D-2331CC43C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9F9C96A2-B9C7-CD99-071F-4613941A11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7" y="1423344"/>
            <a:ext cx="10728325" cy="829406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C001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il titolo del contenuto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1E7C8F36-E602-7E89-BA2B-08DE9262A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3" name="Connettore dritto 2">
            <a:extLst>
              <a:ext uri="{FF2B5EF4-FFF2-40B4-BE49-F238E27FC236}">
                <a16:creationId xmlns:a16="http://schemas.microsoft.com/office/drawing/2014/main" id="{1C104274-6D6C-B8DE-EC1F-841559392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365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0">
            <a:extLst>
              <a:ext uri="{FF2B5EF4-FFF2-40B4-BE49-F238E27FC236}">
                <a16:creationId xmlns:a16="http://schemas.microsoft.com/office/drawing/2014/main" id="{0B28F28D-E132-7461-591D-2331CC43C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</p:spTree>
    <p:extLst>
      <p:ext uri="{BB962C8B-B14F-4D97-AF65-F5344CB8AC3E}">
        <p14:creationId xmlns:p14="http://schemas.microsoft.com/office/powerpoint/2010/main" val="630087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un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0">
            <a:extLst>
              <a:ext uri="{FF2B5EF4-FFF2-40B4-BE49-F238E27FC236}">
                <a16:creationId xmlns:a16="http://schemas.microsoft.com/office/drawing/2014/main" id="{482C6F8A-201E-6E59-7582-C851A9BD7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5AA7D10-E81C-BEBD-D7FF-464781544E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1412878"/>
            <a:ext cx="10728325" cy="122396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8EE355C-F562-8977-9017-A9D41743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839" y="3429000"/>
            <a:ext cx="6614254" cy="2978150"/>
          </a:xfrm>
        </p:spPr>
        <p:txBody>
          <a:bodyPr lIns="0">
            <a:normAutofit/>
          </a:bodyPr>
          <a:lstStyle>
            <a:lvl1pPr marL="0" algn="l">
              <a:buFontTx/>
              <a:buNone/>
              <a:defRPr lang="it-IT" sz="1600" smtClean="0">
                <a:effectLst/>
              </a:defRPr>
            </a:lvl1pPr>
            <a:lvl2pPr marL="360000" marR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baseline="0">
                <a:latin typeface="+mn-lt"/>
              </a:defRPr>
            </a:lvl2pPr>
            <a:lvl3pPr marL="0" algn="l">
              <a:buFontTx/>
              <a:buNone/>
              <a:defRPr sz="1600">
                <a:latin typeface="+mn-lt"/>
              </a:defRPr>
            </a:lvl3pPr>
            <a:lvl4pPr marL="0" algn="l">
              <a:buFontTx/>
              <a:buNone/>
              <a:defRPr sz="1600">
                <a:latin typeface="+mn-lt"/>
              </a:defRPr>
            </a:lvl4pPr>
            <a:lvl5pPr marL="0" algn="l">
              <a:buFontTx/>
              <a:buNone/>
              <a:defRPr sz="1600">
                <a:latin typeface="+mn-lt"/>
              </a:defRPr>
            </a:lvl5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0FF06A33-633D-1AB6-D85C-117666527B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541971" y="3429000"/>
            <a:ext cx="3918190" cy="29781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3" name="Segnaposto testo 9">
            <a:extLst>
              <a:ext uri="{FF2B5EF4-FFF2-40B4-BE49-F238E27FC236}">
                <a16:creationId xmlns:a16="http://schemas.microsoft.com/office/drawing/2014/main" id="{01031A78-0146-528E-F2BC-CFB131A8C2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6480587"/>
            <a:ext cx="11460161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5A8B5D1F-84F1-F101-8517-15D317BA2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7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0">
            <a:extLst>
              <a:ext uri="{FF2B5EF4-FFF2-40B4-BE49-F238E27FC236}">
                <a16:creationId xmlns:a16="http://schemas.microsoft.com/office/drawing/2014/main" id="{482C6F8A-201E-6E59-7582-C851A9BD7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5AA7D10-E81C-BEBD-D7FF-464781544E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1412876"/>
            <a:ext cx="10728325" cy="1223962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8EE355C-F562-8977-9017-A9D417437A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838" y="3429000"/>
            <a:ext cx="10728325" cy="2657248"/>
          </a:xfrm>
        </p:spPr>
        <p:txBody>
          <a:bodyPr lIns="0" numCol="2" spcCol="360000">
            <a:noAutofit/>
          </a:bodyPr>
          <a:lstStyle>
            <a:lvl1pPr marL="0" algn="l">
              <a:buFontTx/>
              <a:buNone/>
              <a:defRPr lang="it-IT" sz="1600" smtClean="0">
                <a:effectLst/>
              </a:defRPr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0" algn="l">
              <a:buFontTx/>
              <a:buNone/>
              <a:defRPr sz="1600">
                <a:latin typeface="+mn-lt"/>
              </a:defRPr>
            </a:lvl3pPr>
            <a:lvl4pPr marL="0" algn="l">
              <a:buFontTx/>
              <a:buNone/>
              <a:defRPr sz="1600">
                <a:latin typeface="+mn-lt"/>
              </a:defRPr>
            </a:lvl4pPr>
            <a:lvl5pPr marL="0" algn="l">
              <a:buFontTx/>
              <a:buNone/>
              <a:defRPr sz="1600">
                <a:latin typeface="+mn-lt"/>
              </a:defRPr>
            </a:lvl5pPr>
          </a:lstStyle>
          <a:p>
            <a:pPr lvl="1"/>
            <a:r>
              <a:rPr lang="it-IT" dirty="0"/>
              <a:t>Fare clic per inserire il testo su due colonne</a:t>
            </a:r>
          </a:p>
        </p:txBody>
      </p:sp>
      <p:sp>
        <p:nvSpPr>
          <p:cNvPr id="3" name="Segnaposto testo 9">
            <a:extLst>
              <a:ext uri="{FF2B5EF4-FFF2-40B4-BE49-F238E27FC236}">
                <a16:creationId xmlns:a16="http://schemas.microsoft.com/office/drawing/2014/main" id="{FFD8F3AF-1B44-7735-307C-12C4061931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17B120AD-5A46-C1F2-5888-F24AE00E9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49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immagine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0">
            <a:extLst>
              <a:ext uri="{FF2B5EF4-FFF2-40B4-BE49-F238E27FC236}">
                <a16:creationId xmlns:a16="http://schemas.microsoft.com/office/drawing/2014/main" id="{883CF3F2-4666-D488-0FA3-1EF4227437BC}"/>
              </a:ext>
            </a:extLst>
          </p:cNvPr>
          <p:cNvSpPr txBox="1">
            <a:spLocks/>
          </p:cNvSpPr>
          <p:nvPr userDrawn="1"/>
        </p:nvSpPr>
        <p:spPr>
          <a:xfrm>
            <a:off x="4680066" y="0"/>
            <a:ext cx="7182196" cy="6676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7B3C2837-4C86-1F1D-7325-69ABCD773D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1837" y="1429871"/>
            <a:ext cx="10728325" cy="2936875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9CD733-8937-E6B6-1960-063F99AF0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4589463"/>
            <a:ext cx="10728324" cy="15001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7C3EFEAE-981D-5937-E6C3-3C535EE7C5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9" name="Connettore dritto 8">
            <a:extLst>
              <a:ext uri="{FF2B5EF4-FFF2-40B4-BE49-F238E27FC236}">
                <a16:creationId xmlns:a16="http://schemas.microsoft.com/office/drawing/2014/main" id="{6CFF42D6-49C0-4D54-60D1-D719A9DDF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90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0">
            <a:extLst>
              <a:ext uri="{FF2B5EF4-FFF2-40B4-BE49-F238E27FC236}">
                <a16:creationId xmlns:a16="http://schemas.microsoft.com/office/drawing/2014/main" id="{71F79F89-FFF9-D382-E66E-746C360BE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36524C-EA9E-9617-66F0-F15E901F7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3214" y="141287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DB4FB39-9D47-A2FE-FDBF-F2FBC1C4A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3" y="1412875"/>
            <a:ext cx="5181600" cy="435133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679AE81C-BF1F-EBD8-E334-51B15E375E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9" name="Connettore dritto 8">
            <a:extLst>
              <a:ext uri="{FF2B5EF4-FFF2-40B4-BE49-F238E27FC236}">
                <a16:creationId xmlns:a16="http://schemas.microsoft.com/office/drawing/2014/main" id="{29F099E3-2A3D-30BD-9358-E8E3BFC62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92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0">
            <a:extLst>
              <a:ext uri="{FF2B5EF4-FFF2-40B4-BE49-F238E27FC236}">
                <a16:creationId xmlns:a16="http://schemas.microsoft.com/office/drawing/2014/main" id="{998B1999-84CA-1CDD-3B50-7BEFC52A91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94FB27-07DE-02E8-6732-9D309F629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412875"/>
            <a:ext cx="5157787" cy="823912"/>
          </a:xfrm>
        </p:spPr>
        <p:txBody>
          <a:bodyPr anchor="b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5EA866-6A6B-C2BD-6DA2-7B177DF33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2236787"/>
            <a:ext cx="5157787" cy="368458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0A06E3-08F0-17AB-6BA5-38E30BF1F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974" y="1412875"/>
            <a:ext cx="5183188" cy="823912"/>
          </a:xfrm>
        </p:spPr>
        <p:txBody>
          <a:bodyPr anchor="b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ECB166F-E949-2604-E79D-F63CB5C4C0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974" y="2236787"/>
            <a:ext cx="5183188" cy="368458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64F2037E-6E9D-5AEB-916E-E295F4C9EF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11" name="Connettore dritto 10">
            <a:extLst>
              <a:ext uri="{FF2B5EF4-FFF2-40B4-BE49-F238E27FC236}">
                <a16:creationId xmlns:a16="http://schemas.microsoft.com/office/drawing/2014/main" id="{82921163-E398-1CBD-6F10-728A3068B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21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ppo atertura e chiusura">
    <p:bg>
      <p:bgPr>
        <a:gradFill>
          <a:gsLst>
            <a:gs pos="0">
              <a:srgbClr val="C00000"/>
            </a:gs>
            <a:gs pos="50000">
              <a:srgbClr val="C00100"/>
            </a:gs>
            <a:gs pos="100000">
              <a:srgbClr val="C0000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Dipartimento di Fisica e Astronomia “Galileo Galilei”">
            <a:extLst>
              <a:ext uri="{FF2B5EF4-FFF2-40B4-BE49-F238E27FC236}">
                <a16:creationId xmlns:a16="http://schemas.microsoft.com/office/drawing/2014/main" id="{C2A61BF9-5986-D9AA-539E-AF5D2B3EE7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1832" y="2530919"/>
            <a:ext cx="712058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4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Dipartimento di Fisica e Astronomia “Galileo Galilei”">
            <a:extLst>
              <a:ext uri="{FF2B5EF4-FFF2-40B4-BE49-F238E27FC236}">
                <a16:creationId xmlns:a16="http://schemas.microsoft.com/office/drawing/2014/main" id="{252EC6B4-3585-E467-8210-967C180FA8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53797" y="1178241"/>
            <a:ext cx="7120592" cy="1800000"/>
          </a:xfrm>
          <a:prstGeom prst="rect">
            <a:avLst/>
          </a:prstGeom>
        </p:spPr>
      </p:pic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7592" y="3454400"/>
            <a:ext cx="9096815" cy="1290388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7592" y="5134989"/>
            <a:ext cx="9096815" cy="758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 della presentazione</a:t>
            </a:r>
          </a:p>
        </p:txBody>
      </p:sp>
    </p:spTree>
    <p:extLst>
      <p:ext uri="{BB962C8B-B14F-4D97-AF65-F5344CB8AC3E}">
        <p14:creationId xmlns:p14="http://schemas.microsoft.com/office/powerpoint/2010/main" val="2448324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9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01032" y="2666029"/>
            <a:ext cx="7404819" cy="1024228"/>
          </a:xfrm>
          <a:prstGeom prst="rect">
            <a:avLst/>
          </a:prstGeom>
        </p:spPr>
        <p:txBody>
          <a:bodyPr/>
          <a:lstStyle>
            <a:lvl1pPr algn="l"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Ringraziamenti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1032" y="4534097"/>
            <a:ext cx="7404819" cy="166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Contatti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DA4AAC0-A0AF-CB41-1984-1D8287E28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01032" y="329358"/>
            <a:ext cx="3324180" cy="215506"/>
          </a:xfrm>
          <a:prstGeom prst="rect">
            <a:avLst/>
          </a:prstGeom>
        </p:spPr>
      </p:pic>
      <p:cxnSp>
        <p:nvCxnSpPr>
          <p:cNvPr id="7" name="Connettore dritto 6">
            <a:extLst>
              <a:ext uri="{FF2B5EF4-FFF2-40B4-BE49-F238E27FC236}">
                <a16:creationId xmlns:a16="http://schemas.microsoft.com/office/drawing/2014/main" id="{B2ED7AC9-F550-19D0-A5A6-58A164D1D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401032" y="859031"/>
            <a:ext cx="1152969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417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333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DE40BA7-AD22-9D63-6EFF-2809C7C4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66" y="0"/>
            <a:ext cx="7182196" cy="6676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it-IT" dirty="0"/>
              <a:t>Titolo slide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47BC2D-CC85-0609-E654-DC4C51C6B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3043180"/>
            <a:ext cx="10515600" cy="198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0"/>
            <a:r>
              <a:rPr lang="it-IT" dirty="0"/>
              <a:t>Secondo livello</a:t>
            </a:r>
          </a:p>
          <a:p>
            <a:pPr lvl="0"/>
            <a:r>
              <a:rPr lang="it-IT" dirty="0"/>
              <a:t>Terzo livello</a:t>
            </a:r>
          </a:p>
          <a:p>
            <a:pPr lvl="0"/>
            <a:r>
              <a:rPr lang="it-IT" dirty="0"/>
              <a:t>Quarto livello</a:t>
            </a:r>
          </a:p>
          <a:p>
            <a:pPr lvl="0"/>
            <a:r>
              <a:rPr lang="it-IT" dirty="0"/>
              <a:t>Quinto livello</a:t>
            </a:r>
          </a:p>
        </p:txBody>
      </p:sp>
      <p:sp>
        <p:nvSpPr>
          <p:cNvPr id="7" name="Figura a mano libera 6">
            <a:extLst>
              <a:ext uri="{FF2B5EF4-FFF2-40B4-BE49-F238E27FC236}">
                <a16:creationId xmlns:a16="http://schemas.microsoft.com/office/drawing/2014/main" id="{8F0410C2-8E9F-1D61-455D-ED792EC4F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12237720" cy="682989"/>
          </a:xfrm>
          <a:custGeom>
            <a:avLst/>
            <a:gdLst>
              <a:gd name="connsiteX0" fmla="*/ 76200 w 12268200"/>
              <a:gd name="connsiteY0" fmla="*/ 0 h 6979920"/>
              <a:gd name="connsiteX1" fmla="*/ 12268200 w 12268200"/>
              <a:gd name="connsiteY1" fmla="*/ 30480 h 6979920"/>
              <a:gd name="connsiteX2" fmla="*/ 12252960 w 12268200"/>
              <a:gd name="connsiteY2" fmla="*/ 6979920 h 6979920"/>
              <a:gd name="connsiteX3" fmla="*/ 0 w 12268200"/>
              <a:gd name="connsiteY3" fmla="*/ 6903720 h 6979920"/>
              <a:gd name="connsiteX4" fmla="*/ 76200 w 12268200"/>
              <a:gd name="connsiteY4" fmla="*/ 0 h 6979920"/>
              <a:gd name="connsiteX0" fmla="*/ 365760 w 12268200"/>
              <a:gd name="connsiteY0" fmla="*/ 411480 h 6949440"/>
              <a:gd name="connsiteX1" fmla="*/ 12268200 w 12268200"/>
              <a:gd name="connsiteY1" fmla="*/ 0 h 6949440"/>
              <a:gd name="connsiteX2" fmla="*/ 12252960 w 12268200"/>
              <a:gd name="connsiteY2" fmla="*/ 6949440 h 6949440"/>
              <a:gd name="connsiteX3" fmla="*/ 0 w 12268200"/>
              <a:gd name="connsiteY3" fmla="*/ 6873240 h 6949440"/>
              <a:gd name="connsiteX4" fmla="*/ 365760 w 12268200"/>
              <a:gd name="connsiteY4" fmla="*/ 411480 h 6949440"/>
              <a:gd name="connsiteX0" fmla="*/ 30480 w 12268200"/>
              <a:gd name="connsiteY0" fmla="*/ 0 h 6949440"/>
              <a:gd name="connsiteX1" fmla="*/ 12268200 w 12268200"/>
              <a:gd name="connsiteY1" fmla="*/ 0 h 6949440"/>
              <a:gd name="connsiteX2" fmla="*/ 12252960 w 12268200"/>
              <a:gd name="connsiteY2" fmla="*/ 6949440 h 6949440"/>
              <a:gd name="connsiteX3" fmla="*/ 0 w 12268200"/>
              <a:gd name="connsiteY3" fmla="*/ 6873240 h 6949440"/>
              <a:gd name="connsiteX4" fmla="*/ 30480 w 12268200"/>
              <a:gd name="connsiteY4" fmla="*/ 0 h 6949440"/>
              <a:gd name="connsiteX0" fmla="*/ 0 w 12237720"/>
              <a:gd name="connsiteY0" fmla="*/ 0 h 6949440"/>
              <a:gd name="connsiteX1" fmla="*/ 12237720 w 12237720"/>
              <a:gd name="connsiteY1" fmla="*/ 0 h 6949440"/>
              <a:gd name="connsiteX2" fmla="*/ 12222480 w 12237720"/>
              <a:gd name="connsiteY2" fmla="*/ 6949440 h 6949440"/>
              <a:gd name="connsiteX3" fmla="*/ 365760 w 12237720"/>
              <a:gd name="connsiteY3" fmla="*/ 6431280 h 6949440"/>
              <a:gd name="connsiteX4" fmla="*/ 0 w 12237720"/>
              <a:gd name="connsiteY4" fmla="*/ 0 h 6949440"/>
              <a:gd name="connsiteX0" fmla="*/ 0 w 12237720"/>
              <a:gd name="connsiteY0" fmla="*/ 0 h 6949440"/>
              <a:gd name="connsiteX1" fmla="*/ 12237720 w 12237720"/>
              <a:gd name="connsiteY1" fmla="*/ 0 h 6949440"/>
              <a:gd name="connsiteX2" fmla="*/ 12222480 w 12237720"/>
              <a:gd name="connsiteY2" fmla="*/ 6949440 h 6949440"/>
              <a:gd name="connsiteX3" fmla="*/ 15240 w 12237720"/>
              <a:gd name="connsiteY3" fmla="*/ 6888480 h 6949440"/>
              <a:gd name="connsiteX4" fmla="*/ 0 w 12237720"/>
              <a:gd name="connsiteY4" fmla="*/ 0 h 6949440"/>
              <a:gd name="connsiteX0" fmla="*/ 0 w 12237720"/>
              <a:gd name="connsiteY0" fmla="*/ 0 h 6888480"/>
              <a:gd name="connsiteX1" fmla="*/ 12237720 w 12237720"/>
              <a:gd name="connsiteY1" fmla="*/ 0 h 6888480"/>
              <a:gd name="connsiteX2" fmla="*/ 12039600 w 12237720"/>
              <a:gd name="connsiteY2" fmla="*/ 6385560 h 6888480"/>
              <a:gd name="connsiteX3" fmla="*/ 15240 w 12237720"/>
              <a:gd name="connsiteY3" fmla="*/ 6888480 h 6888480"/>
              <a:gd name="connsiteX4" fmla="*/ 0 w 12237720"/>
              <a:gd name="connsiteY4" fmla="*/ 0 h 6888480"/>
              <a:gd name="connsiteX0" fmla="*/ 0 w 12237720"/>
              <a:gd name="connsiteY0" fmla="*/ 0 h 6888480"/>
              <a:gd name="connsiteX1" fmla="*/ 12237720 w 12237720"/>
              <a:gd name="connsiteY1" fmla="*/ 0 h 6888480"/>
              <a:gd name="connsiteX2" fmla="*/ 12222480 w 12237720"/>
              <a:gd name="connsiteY2" fmla="*/ 6873240 h 6888480"/>
              <a:gd name="connsiteX3" fmla="*/ 15240 w 12237720"/>
              <a:gd name="connsiteY3" fmla="*/ 6888480 h 6888480"/>
              <a:gd name="connsiteX4" fmla="*/ 0 w 12237720"/>
              <a:gd name="connsiteY4" fmla="*/ 0 h 6888480"/>
              <a:gd name="connsiteX0" fmla="*/ 0 w 12222480"/>
              <a:gd name="connsiteY0" fmla="*/ 0 h 6888480"/>
              <a:gd name="connsiteX1" fmla="*/ 11780520 w 12222480"/>
              <a:gd name="connsiteY1" fmla="*/ 487680 h 6888480"/>
              <a:gd name="connsiteX2" fmla="*/ 12222480 w 12222480"/>
              <a:gd name="connsiteY2" fmla="*/ 6873240 h 6888480"/>
              <a:gd name="connsiteX3" fmla="*/ 15240 w 12222480"/>
              <a:gd name="connsiteY3" fmla="*/ 6888480 h 6888480"/>
              <a:gd name="connsiteX4" fmla="*/ 0 w 12222480"/>
              <a:gd name="connsiteY4" fmla="*/ 0 h 6888480"/>
              <a:gd name="connsiteX0" fmla="*/ 0 w 12237720"/>
              <a:gd name="connsiteY0" fmla="*/ 15240 h 6903720"/>
              <a:gd name="connsiteX1" fmla="*/ 12237720 w 12237720"/>
              <a:gd name="connsiteY1" fmla="*/ 0 h 6903720"/>
              <a:gd name="connsiteX2" fmla="*/ 12222480 w 12237720"/>
              <a:gd name="connsiteY2" fmla="*/ 6888480 h 6903720"/>
              <a:gd name="connsiteX3" fmla="*/ 15240 w 12237720"/>
              <a:gd name="connsiteY3" fmla="*/ 6903720 h 6903720"/>
              <a:gd name="connsiteX4" fmla="*/ 0 w 12237720"/>
              <a:gd name="connsiteY4" fmla="*/ 15240 h 6903720"/>
              <a:gd name="connsiteX0" fmla="*/ 0 w 12237720"/>
              <a:gd name="connsiteY0" fmla="*/ 15240 h 6888482"/>
              <a:gd name="connsiteX1" fmla="*/ 12237720 w 12237720"/>
              <a:gd name="connsiteY1" fmla="*/ 0 h 6888482"/>
              <a:gd name="connsiteX2" fmla="*/ 12222480 w 12237720"/>
              <a:gd name="connsiteY2" fmla="*/ 6888480 h 6888482"/>
              <a:gd name="connsiteX3" fmla="*/ 746760 w 12237720"/>
              <a:gd name="connsiteY3" fmla="*/ 6756832 h 6888482"/>
              <a:gd name="connsiteX4" fmla="*/ 0 w 12237720"/>
              <a:gd name="connsiteY4" fmla="*/ 15240 h 6888482"/>
              <a:gd name="connsiteX0" fmla="*/ 0 w 12329160"/>
              <a:gd name="connsiteY0" fmla="*/ 15240 h 6756832"/>
              <a:gd name="connsiteX1" fmla="*/ 12237720 w 12329160"/>
              <a:gd name="connsiteY1" fmla="*/ 0 h 6756832"/>
              <a:gd name="connsiteX2" fmla="*/ 12329160 w 12329160"/>
              <a:gd name="connsiteY2" fmla="*/ 6741594 h 6756832"/>
              <a:gd name="connsiteX3" fmla="*/ 746760 w 12329160"/>
              <a:gd name="connsiteY3" fmla="*/ 6756832 h 6756832"/>
              <a:gd name="connsiteX4" fmla="*/ 0 w 12329160"/>
              <a:gd name="connsiteY4" fmla="*/ 15240 h 6756832"/>
              <a:gd name="connsiteX0" fmla="*/ 0 w 12237720"/>
              <a:gd name="connsiteY0" fmla="*/ 15240 h 6835952"/>
              <a:gd name="connsiteX1" fmla="*/ 12237720 w 12237720"/>
              <a:gd name="connsiteY1" fmla="*/ 0 h 6835952"/>
              <a:gd name="connsiteX2" fmla="*/ 12234892 w 12237720"/>
              <a:gd name="connsiteY2" fmla="*/ 6835952 h 6835952"/>
              <a:gd name="connsiteX3" fmla="*/ 746760 w 12237720"/>
              <a:gd name="connsiteY3" fmla="*/ 6756832 h 6835952"/>
              <a:gd name="connsiteX4" fmla="*/ 0 w 12237720"/>
              <a:gd name="connsiteY4" fmla="*/ 15240 h 683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7720" h="6835952">
                <a:moveTo>
                  <a:pt x="0" y="15240"/>
                </a:moveTo>
                <a:lnTo>
                  <a:pt x="12237720" y="0"/>
                </a:lnTo>
                <a:cubicBezTo>
                  <a:pt x="12236777" y="2278651"/>
                  <a:pt x="12235835" y="4557301"/>
                  <a:pt x="12234892" y="6835952"/>
                </a:cubicBezTo>
                <a:lnTo>
                  <a:pt x="746760" y="6756832"/>
                </a:lnTo>
                <a:lnTo>
                  <a:pt x="0" y="15240"/>
                </a:lnTo>
                <a:close/>
              </a:path>
            </a:pathLst>
          </a:custGeom>
          <a:solidFill>
            <a:srgbClr val="AA0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 dirty="0">
              <a:latin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C9E0989-ECD6-0D73-B60E-A0C129A07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814960" y="185430"/>
            <a:ext cx="3324180" cy="21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5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50" r:id="rId4"/>
    <p:sldLayoutId id="2147483664" r:id="rId5"/>
    <p:sldLayoutId id="2147483651" r:id="rId6"/>
    <p:sldLayoutId id="2147483652" r:id="rId7"/>
    <p:sldLayoutId id="2147483653" r:id="rId8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554400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5" orient="horz" pos="890" userDrawn="1">
          <p15:clr>
            <a:srgbClr val="F26B43"/>
          </p15:clr>
        </p15:guide>
        <p15:guide id="6" orient="horz" pos="1661" userDrawn="1">
          <p15:clr>
            <a:srgbClr val="F26B43"/>
          </p15:clr>
        </p15:guide>
        <p15:guide id="7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C00000"/>
            </a:gs>
            <a:gs pos="50000">
              <a:srgbClr val="C00100"/>
            </a:gs>
            <a:gs pos="100000">
              <a:srgbClr val="C0000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2459F61-93D3-723B-249E-047D205F68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30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6" r:id="rId3"/>
    <p:sldLayoutId id="214748366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349200" indent="-349200" algn="l" defTabSz="55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5.pn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emf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20.jpg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crest_white.png"/>
          <p:cNvPicPr>
            <a:picLocks noChangeAspect="1"/>
          </p:cNvPicPr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8442655" y="3108960"/>
            <a:ext cx="4754880" cy="4754880"/>
          </a:xfrm>
          <a:prstGeom prst="rect">
            <a:avLst/>
          </a:prstGeom>
        </p:spPr>
      </p:pic>
      <p:pic>
        <p:nvPicPr>
          <p:cNvPr id="3" name="Image 1" descr="assets/unipd_dfa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457200"/>
            <a:ext cx="3618895" cy="914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928" y="1371600"/>
            <a:ext cx="107899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3200" b="1" i="0" dirty="0">
                <a:solidFill>
                  <a:srgbClr val="FFFFFF"/>
                </a:solidFill>
                <a:latin typeface="Cambria"/>
              </a:rPr>
              <a:t>Direct and indirect approaches for Nuclear Astrophysics:</a:t>
            </a:r>
            <a:endParaRPr lang="en-US" sz="6000" dirty="0"/>
          </a:p>
          <a:p>
            <a:r>
              <a:rPr sz="3200" b="1" i="0" dirty="0">
                <a:solidFill>
                  <a:srgbClr val="FFFFFF"/>
                </a:solidFill>
                <a:latin typeface="Cambria"/>
              </a:rPr>
              <a:t>recent highlights from LUNA and the AGATA campaigns</a:t>
            </a:r>
          </a:p>
          <a:p>
            <a:pPr>
              <a:spcBef>
                <a:spcPts val="800"/>
              </a:spcBef>
            </a:pPr>
            <a:r>
              <a:rPr sz="2000" b="0" i="1" dirty="0">
                <a:solidFill>
                  <a:srgbClr val="F3D7D8"/>
                </a:solidFill>
                <a:latin typeface="Calibri"/>
              </a:rPr>
              <a:t>The ¹⁴N(p,γ)¹⁵O reaction: from the underground data to the lifetime of the 6.79 MeV state</a:t>
            </a:r>
          </a:p>
        </p:txBody>
      </p:sp>
      <p:sp>
        <p:nvSpPr>
          <p:cNvPr id="7" name="Text 3"/>
          <p:cNvSpPr/>
          <p:nvPr/>
        </p:nvSpPr>
        <p:spPr>
          <a:xfrm>
            <a:off x="566928" y="5289625"/>
            <a:ext cx="1051560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sz="2000" b="1" i="0" dirty="0">
                <a:solidFill>
                  <a:srgbClr val="F3D7D8"/>
                </a:solidFill>
                <a:latin typeface="Calibri"/>
              </a:rPr>
              <a:t>Nuclear Physics in Astrophysics 2026</a:t>
            </a:r>
            <a:endParaRPr lang="en-US" sz="2000" dirty="0"/>
          </a:p>
          <a:p>
            <a:r>
              <a:rPr lang="en-US" sz="2000" b="0" i="0" dirty="0">
                <a:solidFill>
                  <a:srgbClr val="F3D7D8"/>
                </a:solidFill>
                <a:latin typeface="Calibri"/>
              </a:rPr>
              <a:t>10/09/2025</a:t>
            </a:r>
            <a:r>
              <a:rPr lang="en-US" sz="2000" dirty="0">
                <a:solidFill>
                  <a:srgbClr val="F3D7D8"/>
                </a:solidFill>
                <a:latin typeface="Calibri"/>
              </a:rPr>
              <a:t>, Cluj-Napoca</a:t>
            </a:r>
            <a:endParaRPr sz="2000" b="0" i="0" dirty="0">
              <a:solidFill>
                <a:srgbClr val="F3D7D8"/>
              </a:solidFill>
              <a:latin typeface="Calibri"/>
            </a:endParaRPr>
          </a:p>
        </p:txBody>
      </p:sp>
      <p:sp>
        <p:nvSpPr>
          <p:cNvPr id="8" name="Text 4"/>
          <p:cNvSpPr/>
          <p:nvPr/>
        </p:nvSpPr>
        <p:spPr>
          <a:xfrm>
            <a:off x="566928" y="3840480"/>
            <a:ext cx="598399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sz="2800" b="0" i="0" dirty="0">
                <a:solidFill>
                  <a:srgbClr val="EBC2C3"/>
                </a:solidFill>
                <a:latin typeface="Calibri"/>
              </a:rPr>
              <a:t>Jakub Skowronski</a:t>
            </a:r>
            <a:r>
              <a:rPr lang="en-US" sz="2800" dirty="0">
                <a:solidFill>
                  <a:srgbClr val="EBC2C3"/>
                </a:solidFill>
                <a:latin typeface="Calibri"/>
              </a:rPr>
              <a:t> (https://</a:t>
            </a:r>
            <a:r>
              <a:rPr lang="en-US" sz="2800" dirty="0" err="1">
                <a:solidFill>
                  <a:srgbClr val="EBC2C3"/>
                </a:solidFill>
                <a:latin typeface="Calibri"/>
              </a:rPr>
              <a:t>jskowron.eu</a:t>
            </a:r>
            <a:r>
              <a:rPr lang="en-US" sz="2800" dirty="0">
                <a:solidFill>
                  <a:srgbClr val="EBC2C3"/>
                </a:solidFill>
                <a:latin typeface="Calibri"/>
              </a:rPr>
              <a:t>)</a:t>
            </a:r>
            <a:endParaRPr lang="en-US" sz="2800" dirty="0"/>
          </a:p>
          <a:p>
            <a:r>
              <a:rPr sz="1600" b="0" i="0" dirty="0">
                <a:solidFill>
                  <a:srgbClr val="EBC2C3"/>
                </a:solidFill>
                <a:latin typeface="Calibri"/>
              </a:rPr>
              <a:t>Università degli Studi di Padova &amp; INFN Sezione di Padova  –  for the LUNA and AGATA collaborations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49F6C6F-2045-561E-6F7C-AF62C9DC2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593" y="4381500"/>
            <a:ext cx="2235200" cy="2209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26EF-9F9B-EB88-9406-1670B4E49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3BEB-BDE0-090D-AAB2-583443A40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¹⁴N(p,γ)¹⁵O: the bottleneck of the CNO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B1EE8-0BAF-2C96-ABB2-B6DD42165B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803C15-A7CD-7503-9AF0-03E2D709CB98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</a:t>
            </a:r>
          </a:p>
        </p:txBody>
      </p:sp>
      <p:pic>
        <p:nvPicPr>
          <p:cNvPr id="7" name="01a_Opening_part1_Sun">
            <a:hlinkClick r:id="" action="ppaction://media"/>
            <a:extLst>
              <a:ext uri="{FF2B5EF4-FFF2-40B4-BE49-F238E27FC236}">
                <a16:creationId xmlns:a16="http://schemas.microsoft.com/office/drawing/2014/main" id="{B782A975-D0F5-2403-9AFF-976EE56D54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20C-7C8A-735E-1A57-6A70AF86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8729-BA16-4CA6-FC2A-347E0C3DE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¹⁴N(p,γ)¹⁵O: the bottleneck of the CNO cycle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F57EE-6853-38AB-18BF-55356E5A2E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B3FD3-0803-1264-DA42-7FC68AE103CE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</a:t>
            </a:r>
          </a:p>
        </p:txBody>
      </p:sp>
      <p:pic>
        <p:nvPicPr>
          <p:cNvPr id="6" name="01b_Opening_part2_CNO">
            <a:hlinkClick r:id="" action="ppaction://media"/>
            <a:extLst>
              <a:ext uri="{FF2B5EF4-FFF2-40B4-BE49-F238E27FC236}">
                <a16:creationId xmlns:a16="http://schemas.microsoft.com/office/drawing/2014/main" id="{7ADFF470-E1DE-F0B0-97B8-BB0737EB82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7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CNO neutrinos: a probe limited by nuclear physics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3</a:t>
            </a:r>
          </a:p>
        </p:txBody>
      </p:sp>
      <p:pic>
        <p:nvPicPr>
          <p:cNvPr id="6" name="Picture 5" descr="borexino_spectr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55" y="822960"/>
            <a:ext cx="5932009" cy="3840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638554"/>
            <a:ext cx="676656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400"/>
              </a:spcAft>
              <a:buNone/>
            </a:pPr>
            <a:r>
              <a:rPr sz="1200" b="0" i="1" dirty="0">
                <a:solidFill>
                  <a:srgbClr val="6E7376"/>
                </a:solidFill>
              </a:rPr>
              <a:t>Borexino, Nature 587 (2020): first detection of CNO neutrinos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71042" y="1471537"/>
            <a:ext cx="4389120" cy="263187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Flux ∝ </a:t>
            </a:r>
            <a:r>
              <a:rPr sz="1800" b="1" i="0" dirty="0">
                <a:solidFill>
                  <a:srgbClr val="393D3F"/>
                </a:solidFill>
              </a:rPr>
              <a:t>C+N abundance in the core</a:t>
            </a:r>
            <a:r>
              <a:rPr sz="1800" b="0" i="0" dirty="0">
                <a:solidFill>
                  <a:srgbClr val="393D3F"/>
                </a:solidFill>
              </a:rPr>
              <a:t> → the solar abundance problem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Borexino error budget (Appel et al. 2022): </a:t>
            </a:r>
            <a:r>
              <a:rPr sz="1800" b="1" i="0" dirty="0">
                <a:solidFill>
                  <a:srgbClr val="393D3F"/>
                </a:solidFill>
              </a:rPr>
              <a:t>S</a:t>
            </a:r>
            <a:r>
              <a:rPr sz="1800" b="1" i="0" baseline="-25000" dirty="0">
                <a:solidFill>
                  <a:srgbClr val="393D3F"/>
                </a:solidFill>
              </a:rPr>
              <a:t>114</a:t>
            </a:r>
            <a:r>
              <a:rPr sz="1800" b="1" i="0" dirty="0">
                <a:solidFill>
                  <a:srgbClr val="393D3F"/>
                </a:solidFill>
              </a:rPr>
              <a:t> is the 2nd largest term</a:t>
            </a:r>
            <a:r>
              <a:rPr sz="1800" b="0" i="0" dirty="0">
                <a:solidFill>
                  <a:srgbClr val="393D3F"/>
                </a:solidFill>
              </a:rPr>
              <a:t> after statistics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JUNO and SNO+ will remove the statistics</a:t>
            </a:r>
            <a:r>
              <a:rPr lang="en-US" sz="1800" b="0" i="0" dirty="0">
                <a:solidFill>
                  <a:srgbClr val="393D3F"/>
                </a:solidFill>
              </a:rPr>
              <a:t> and</a:t>
            </a:r>
            <a:r>
              <a:rPr sz="1800" b="0" i="0" dirty="0">
                <a:solidFill>
                  <a:srgbClr val="393D3F"/>
                </a:solidFill>
              </a:rPr>
              <a:t> </a:t>
            </a:r>
            <a:r>
              <a:rPr sz="1800" b="1" i="0" dirty="0">
                <a:solidFill>
                  <a:srgbClr val="393D3F"/>
                </a:solidFill>
              </a:rPr>
              <a:t>nuclear physics becomes the limit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26751-751F-0D35-6C76-DB4853388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5B369-0357-53B3-2C29-C7603B584B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657D5F-C683-7495-9686-8B0E2E376E2B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3</a:t>
            </a:r>
          </a:p>
        </p:txBody>
      </p:sp>
      <p:pic>
        <p:nvPicPr>
          <p:cNvPr id="6" name="Picture 5" descr="borexino_spectrum.png">
            <a:extLst>
              <a:ext uri="{FF2B5EF4-FFF2-40B4-BE49-F238E27FC236}">
                <a16:creationId xmlns:a16="http://schemas.microsoft.com/office/drawing/2014/main" id="{F7272FDC-5259-0445-C14E-D6F3E98A7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55" y="822960"/>
            <a:ext cx="5932009" cy="38404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DD504D-25D8-431E-1DC5-36376DA466DE}"/>
              </a:ext>
            </a:extLst>
          </p:cNvPr>
          <p:cNvSpPr txBox="1"/>
          <p:nvPr/>
        </p:nvSpPr>
        <p:spPr>
          <a:xfrm>
            <a:off x="457200" y="4638554"/>
            <a:ext cx="676656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400"/>
              </a:spcAft>
              <a:buNone/>
            </a:pPr>
            <a:r>
              <a:rPr sz="1200" b="0" i="1" dirty="0">
                <a:solidFill>
                  <a:srgbClr val="6E7376"/>
                </a:solidFill>
              </a:rPr>
              <a:t>Borexino, Nature 587 (2020): first detection of CNO neutrinos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C329E-90AB-DB24-DB51-6124FF436C13}"/>
              </a:ext>
            </a:extLst>
          </p:cNvPr>
          <p:cNvSpPr txBox="1"/>
          <p:nvPr/>
        </p:nvSpPr>
        <p:spPr>
          <a:xfrm>
            <a:off x="7071042" y="1471537"/>
            <a:ext cx="4389120" cy="263187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Flux ∝ </a:t>
            </a:r>
            <a:r>
              <a:rPr sz="1800" b="1" i="0" dirty="0">
                <a:solidFill>
                  <a:srgbClr val="393D3F"/>
                </a:solidFill>
              </a:rPr>
              <a:t>C+N abundance in the core</a:t>
            </a:r>
            <a:r>
              <a:rPr sz="1800" b="0" i="0" dirty="0">
                <a:solidFill>
                  <a:srgbClr val="393D3F"/>
                </a:solidFill>
              </a:rPr>
              <a:t> → the solar abundance problem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Borexino error budget (Appel et al. 2022): </a:t>
            </a:r>
            <a:r>
              <a:rPr sz="1800" b="1" i="0" dirty="0">
                <a:solidFill>
                  <a:srgbClr val="393D3F"/>
                </a:solidFill>
              </a:rPr>
              <a:t>S</a:t>
            </a:r>
            <a:r>
              <a:rPr sz="1800" b="1" i="0" baseline="-25000" dirty="0">
                <a:solidFill>
                  <a:srgbClr val="393D3F"/>
                </a:solidFill>
              </a:rPr>
              <a:t>114</a:t>
            </a:r>
            <a:r>
              <a:rPr sz="1800" b="1" i="0" dirty="0">
                <a:solidFill>
                  <a:srgbClr val="393D3F"/>
                </a:solidFill>
              </a:rPr>
              <a:t> is the 2nd largest term</a:t>
            </a:r>
            <a:r>
              <a:rPr sz="1800" b="0" i="0" dirty="0">
                <a:solidFill>
                  <a:srgbClr val="393D3F"/>
                </a:solidFill>
              </a:rPr>
              <a:t> after statistics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JUNO and SNO+ will remove the statistics</a:t>
            </a:r>
            <a:r>
              <a:rPr lang="en-US" sz="1800" b="0" i="0" dirty="0">
                <a:solidFill>
                  <a:srgbClr val="393D3F"/>
                </a:solidFill>
              </a:rPr>
              <a:t> and</a:t>
            </a:r>
            <a:r>
              <a:rPr sz="1800" b="0" i="0" dirty="0">
                <a:solidFill>
                  <a:srgbClr val="393D3F"/>
                </a:solidFill>
              </a:rPr>
              <a:t> </a:t>
            </a:r>
            <a:r>
              <a:rPr sz="1800" b="1" i="0" dirty="0">
                <a:solidFill>
                  <a:srgbClr val="393D3F"/>
                </a:solidFill>
              </a:rPr>
              <a:t>nuclear physics becomes the limit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6E42482-46A2-C995-94C4-B6B10D267752}"/>
              </a:ext>
            </a:extLst>
          </p:cNvPr>
          <p:cNvSpPr/>
          <p:nvPr/>
        </p:nvSpPr>
        <p:spPr>
          <a:xfrm>
            <a:off x="457200" y="5074920"/>
            <a:ext cx="3108960" cy="1188720"/>
          </a:xfrm>
          <a:prstGeom prst="roundRect">
            <a:avLst>
              <a:gd name="adj" fmla="val 12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400" b="1" i="0">
                <a:solidFill>
                  <a:srgbClr val="FFFFFF"/>
                </a:solidFill>
              </a:rPr>
              <a:t>8.4 %</a:t>
            </a:r>
          </a:p>
          <a:p>
            <a:pPr algn="ctr"/>
            <a:r>
              <a:rPr sz="1400" b="0" i="0">
                <a:solidFill>
                  <a:srgbClr val="FFFFFF"/>
                </a:solidFill>
              </a:rPr>
              <a:t>uncertainty on S</a:t>
            </a:r>
            <a:r>
              <a:rPr sz="1400" b="0" i="0" baseline="-25000">
                <a:solidFill>
                  <a:srgbClr val="FFFFFF"/>
                </a:solidFill>
              </a:rPr>
              <a:t>114</a:t>
            </a:r>
            <a:r>
              <a:rPr sz="1400" b="0" i="0">
                <a:solidFill>
                  <a:srgbClr val="FFFFFF"/>
                </a:solidFill>
              </a:rPr>
              <a:t>(0)
Solar Fusion III (2025)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D29E3B-07E4-5A96-B5B1-DC18E8C284B0}"/>
              </a:ext>
            </a:extLst>
          </p:cNvPr>
          <p:cNvSpPr txBox="1"/>
          <p:nvPr/>
        </p:nvSpPr>
        <p:spPr>
          <a:xfrm>
            <a:off x="3749039" y="5120640"/>
            <a:ext cx="8046720" cy="118872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The largest nuclear-physics contribution to the predicted CNO neutrino flux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Goal of this talk: </a:t>
            </a:r>
            <a:r>
              <a:rPr sz="1800" b="1" i="0" dirty="0">
                <a:solidFill>
                  <a:srgbClr val="393D3F"/>
                </a:solidFill>
              </a:rPr>
              <a:t>how LUNA and AGATA bring it to the few-% level</a:t>
            </a:r>
          </a:p>
        </p:txBody>
      </p:sp>
      <p:sp>
        <p:nvSpPr>
          <p:cNvPr id="11" name="Titolo 10">
            <a:extLst>
              <a:ext uri="{FF2B5EF4-FFF2-40B4-BE49-F238E27FC236}">
                <a16:creationId xmlns:a16="http://schemas.microsoft.com/office/drawing/2014/main" id="{DD871136-67E0-7DC1-9DD5-F6CD3BFC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CNO </a:t>
            </a:r>
            <a:r>
              <a:rPr lang="it-IT" b="1" dirty="0" err="1"/>
              <a:t>neutrinos</a:t>
            </a:r>
            <a:r>
              <a:rPr lang="it-IT" b="1" dirty="0"/>
              <a:t>: a probe limited by </a:t>
            </a:r>
            <a:r>
              <a:rPr lang="it-IT" b="1" dirty="0" err="1"/>
              <a:t>nuclear</a:t>
            </a:r>
            <a:r>
              <a:rPr lang="it-IT" b="1" dirty="0"/>
              <a:t> </a:t>
            </a:r>
            <a:r>
              <a:rPr lang="it-IT" b="1" dirty="0" err="1"/>
              <a:t>physics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498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One state controls the extrapolation: ¹⁵O at 6.79 MeV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4</a:t>
            </a:r>
          </a:p>
        </p:txBody>
      </p:sp>
      <p:pic>
        <p:nvPicPr>
          <p:cNvPr id="3" name="Picture 5" descr="level_scheme_small.png">
            <a:extLst>
              <a:ext uri="{FF2B5EF4-FFF2-40B4-BE49-F238E27FC236}">
                <a16:creationId xmlns:a16="http://schemas.microsoft.com/office/drawing/2014/main" id="{3593F9F0-5D42-1B96-7A1F-5D60A2BA7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20" y="914400"/>
            <a:ext cx="3925246" cy="4343400"/>
          </a:xfrm>
          <a:prstGeom prst="rect">
            <a:avLst/>
          </a:prstGeom>
        </p:spPr>
      </p:pic>
      <p:pic>
        <p:nvPicPr>
          <p:cNvPr id="10" name="Picture 6" descr="sf3_table.png">
            <a:extLst>
              <a:ext uri="{FF2B5EF4-FFF2-40B4-BE49-F238E27FC236}">
                <a16:creationId xmlns:a16="http://schemas.microsoft.com/office/drawing/2014/main" id="{5686D415-9259-D2E8-13F2-6E223A349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084" y="911401"/>
            <a:ext cx="7785950" cy="34291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69085-1DE9-1100-EA5F-4C7D34BC4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5125D-4A63-79ED-61AD-F22CDF380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One state controls the extrapolation: ¹⁵O at 6.79 MeV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0AA81-B3B4-51C7-FDA4-8D09344A7D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275B4E-6F8E-DA8B-F104-596E18D95619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4</a:t>
            </a:r>
          </a:p>
        </p:txBody>
      </p:sp>
      <p:pic>
        <p:nvPicPr>
          <p:cNvPr id="6" name="Picture 5" descr="level_scheme_small.png">
            <a:extLst>
              <a:ext uri="{FF2B5EF4-FFF2-40B4-BE49-F238E27FC236}">
                <a16:creationId xmlns:a16="http://schemas.microsoft.com/office/drawing/2014/main" id="{0DAC381E-3EB0-C08C-AF6A-E4719CCC7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20" y="914400"/>
            <a:ext cx="3925246" cy="43434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E032393-156B-16D4-EA51-0574C41238D5}"/>
              </a:ext>
            </a:extLst>
          </p:cNvPr>
          <p:cNvSpPr/>
          <p:nvPr/>
        </p:nvSpPr>
        <p:spPr>
          <a:xfrm>
            <a:off x="365760" y="5257800"/>
            <a:ext cx="11430000" cy="960120"/>
          </a:xfrm>
          <a:prstGeom prst="roundRect">
            <a:avLst>
              <a:gd name="adj" fmla="val 15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</a:rPr>
              <a:t>The 6.79 MeV state is both the strongest transition and the sub-threshold resonance of the ground-state transition.</a:t>
            </a:r>
          </a:p>
        </p:txBody>
      </p:sp>
      <p:pic>
        <p:nvPicPr>
          <p:cNvPr id="3" name="Picture 6" descr="sf3_table.png">
            <a:extLst>
              <a:ext uri="{FF2B5EF4-FFF2-40B4-BE49-F238E27FC236}">
                <a16:creationId xmlns:a16="http://schemas.microsoft.com/office/drawing/2014/main" id="{BF3B8FD6-657C-7A92-4F6F-00EF7FE96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084" y="911401"/>
            <a:ext cx="7785950" cy="342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2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FDC20-EBD2-1FE1-F184-C27B6EF6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9121-696F-49D6-E9C5-9CB5B592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One state controls the extrapolation: ¹⁵O at 6.79 MeV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91CB8-A30F-431F-323A-189737F5CA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4D3771-E0F6-8ABF-11BD-BB3640744EFD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4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8614FE60-365A-C88F-290C-2E87F4AEB7AA}"/>
              </a:ext>
            </a:extLst>
          </p:cNvPr>
          <p:cNvGrpSpPr/>
          <p:nvPr/>
        </p:nvGrpSpPr>
        <p:grpSpPr>
          <a:xfrm>
            <a:off x="235807" y="883352"/>
            <a:ext cx="8572071" cy="5377906"/>
            <a:chOff x="2602590" y="1902570"/>
            <a:chExt cx="7182197" cy="4431918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EE32F978-9CF6-8577-0424-D7483A22C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65919"/>
            <a:stretch>
              <a:fillRect/>
            </a:stretch>
          </p:blipFill>
          <p:spPr>
            <a:xfrm>
              <a:off x="2602590" y="4444677"/>
              <a:ext cx="7182197" cy="1889811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65ACCDB6-2E70-65A9-AE52-5FB9E89F7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30567"/>
            <a:stretch>
              <a:fillRect/>
            </a:stretch>
          </p:blipFill>
          <p:spPr>
            <a:xfrm>
              <a:off x="2602590" y="1902570"/>
              <a:ext cx="7182197" cy="3850048"/>
            </a:xfrm>
            <a:prstGeom prst="rect">
              <a:avLst/>
            </a:prstGeom>
          </p:spPr>
        </p:pic>
      </p:grpSp>
      <p:sp>
        <p:nvSpPr>
          <p:cNvPr id="3" name="TextBox 8">
            <a:extLst>
              <a:ext uri="{FF2B5EF4-FFF2-40B4-BE49-F238E27FC236}">
                <a16:creationId xmlns:a16="http://schemas.microsoft.com/office/drawing/2014/main" id="{7172BA02-8D6F-6C85-C227-5DCDDBEBD1BF}"/>
              </a:ext>
            </a:extLst>
          </p:cNvPr>
          <p:cNvSpPr txBox="1"/>
          <p:nvPr/>
        </p:nvSpPr>
        <p:spPr>
          <a:xfrm>
            <a:off x="9166764" y="2347857"/>
            <a:ext cx="3025236" cy="252928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→ 6.79 MeV: 7</a:t>
            </a:r>
            <a:r>
              <a:rPr lang="en-US" b="1" i="0" dirty="0">
                <a:solidFill>
                  <a:srgbClr val="393D3F"/>
                </a:solidFill>
              </a:rPr>
              <a:t>0</a:t>
            </a:r>
            <a:r>
              <a:rPr b="1" i="0" dirty="0">
                <a:solidFill>
                  <a:srgbClr val="393D3F"/>
                </a:solidFill>
              </a:rPr>
              <a:t>%</a:t>
            </a:r>
            <a:r>
              <a:rPr b="0" i="0" dirty="0">
                <a:solidFill>
                  <a:srgbClr val="393D3F"/>
                </a:solidFill>
              </a:rPr>
              <a:t> external capture, robust (3%)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→ ground state: 1</a:t>
            </a:r>
            <a:r>
              <a:rPr lang="en-US" b="1" i="0" dirty="0">
                <a:solidFill>
                  <a:srgbClr val="393D3F"/>
                </a:solidFill>
              </a:rPr>
              <a:t>8</a:t>
            </a:r>
            <a:r>
              <a:rPr b="1" i="0" dirty="0">
                <a:solidFill>
                  <a:srgbClr val="393D3F"/>
                </a:solidFill>
              </a:rPr>
              <a:t>%</a:t>
            </a:r>
            <a:r>
              <a:rPr b="0" i="0" dirty="0">
                <a:solidFill>
                  <a:srgbClr val="393D3F"/>
                </a:solidFill>
              </a:rPr>
              <a:t> sub-threshold 6.79 MeV pole +</a:t>
            </a:r>
            <a:r>
              <a:rPr lang="it-IT" b="0" i="0" dirty="0">
                <a:solidFill>
                  <a:srgbClr val="393D3F"/>
                </a:solidFill>
              </a:rPr>
              <a:t> </a:t>
            </a:r>
            <a:r>
              <a:rPr lang="en-US" b="0" i="0" dirty="0">
                <a:solidFill>
                  <a:srgbClr val="393D3F"/>
                </a:solidFill>
              </a:rPr>
              <a:t>other resonances</a:t>
            </a:r>
            <a:r>
              <a:rPr b="0" i="0" dirty="0">
                <a:solidFill>
                  <a:srgbClr val="393D3F"/>
                </a:solidFill>
              </a:rPr>
              <a:t> resonance interfering </a:t>
            </a:r>
            <a:r>
              <a:rPr lang="en-US" dirty="0">
                <a:solidFill>
                  <a:srgbClr val="393D3F"/>
                </a:solidFill>
              </a:rPr>
              <a:t>(</a:t>
            </a:r>
            <a:r>
              <a:rPr lang="en-US" b="0" i="0" dirty="0">
                <a:solidFill>
                  <a:srgbClr val="393D3F"/>
                </a:solidFill>
              </a:rPr>
              <a:t>uncertainty </a:t>
            </a:r>
            <a:r>
              <a:rPr b="1" i="0" dirty="0">
                <a:solidFill>
                  <a:srgbClr val="393D3F"/>
                </a:solidFill>
              </a:rPr>
              <a:t>37%</a:t>
            </a:r>
            <a:r>
              <a:rPr lang="en-US" b="1" i="0" dirty="0">
                <a:solidFill>
                  <a:srgbClr val="393D3F"/>
                </a:solidFill>
              </a:rPr>
              <a:t>)</a:t>
            </a:r>
            <a:endParaRPr b="1" i="0" dirty="0">
              <a:solidFill>
                <a:srgbClr val="393D3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74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pd_seal.png"/>
          <p:cNvPicPr>
            <a:picLocks noChangeAspect="1"/>
          </p:cNvPicPr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7863840" y="2743200"/>
            <a:ext cx="4206240" cy="4206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573419"/>
            <a:ext cx="10515600" cy="70532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4000" b="1" i="0" dirty="0">
                <a:solidFill>
                  <a:srgbClr val="FFFFFF"/>
                </a:solidFill>
              </a:rPr>
              <a:t>Direct</a:t>
            </a:r>
            <a:r>
              <a:rPr lang="en-US" sz="4000" b="1" i="0" dirty="0">
                <a:solidFill>
                  <a:srgbClr val="FFFFFF"/>
                </a:solidFill>
              </a:rPr>
              <a:t> Measurements</a:t>
            </a:r>
            <a:r>
              <a:rPr sz="4000" b="1" i="0" dirty="0">
                <a:solidFill>
                  <a:srgbClr val="FFFFFF"/>
                </a:solidFill>
              </a:rPr>
              <a:t>: LUNA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D56D070-A601-37F1-9C4B-D97496803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566" y="1423476"/>
            <a:ext cx="3418914" cy="327873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LUNA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702" y="5353054"/>
            <a:ext cx="11338560" cy="73417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lang="en-US" sz="1800" b="0" i="0" dirty="0">
                <a:solidFill>
                  <a:srgbClr val="393D3F"/>
                </a:solidFill>
              </a:rPr>
              <a:t>1400 meters of rock: </a:t>
            </a:r>
            <a:r>
              <a:rPr sz="1800" b="0" i="0" dirty="0">
                <a:solidFill>
                  <a:srgbClr val="393D3F"/>
                </a:solidFill>
              </a:rPr>
              <a:t>muons ×10⁻⁶, neutrons ×10⁻³ → the 6</a:t>
            </a:r>
            <a:r>
              <a:rPr lang="en-US" sz="1800" b="0" i="0" dirty="0">
                <a:solidFill>
                  <a:srgbClr val="393D3F"/>
                </a:solidFill>
              </a:rPr>
              <a:t> </a:t>
            </a:r>
            <a:r>
              <a:rPr sz="1800" b="0" i="0" dirty="0">
                <a:solidFill>
                  <a:srgbClr val="393D3F"/>
                </a:solidFill>
              </a:rPr>
              <a:t>–</a:t>
            </a:r>
            <a:r>
              <a:rPr lang="en-US" sz="1800" b="0" i="0" dirty="0">
                <a:solidFill>
                  <a:srgbClr val="393D3F"/>
                </a:solidFill>
              </a:rPr>
              <a:t> </a:t>
            </a:r>
            <a:r>
              <a:rPr sz="1800" b="0" i="0" dirty="0">
                <a:solidFill>
                  <a:srgbClr val="393D3F"/>
                </a:solidFill>
              </a:rPr>
              <a:t>8 MeV region is nearly background free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1" i="0" dirty="0">
                <a:solidFill>
                  <a:srgbClr val="393D3F"/>
                </a:solidFill>
              </a:rPr>
              <a:t>LUNA-400</a:t>
            </a:r>
            <a:r>
              <a:rPr sz="1800" b="0" i="0" dirty="0">
                <a:solidFill>
                  <a:srgbClr val="393D3F"/>
                </a:solidFill>
              </a:rPr>
              <a:t> (2000–) for the low-energy CNO program; </a:t>
            </a:r>
            <a:r>
              <a:rPr sz="1800" b="1" i="0" dirty="0">
                <a:solidFill>
                  <a:srgbClr val="393D3F"/>
                </a:solidFill>
              </a:rPr>
              <a:t>Bellotti IBF, 3.5 MV</a:t>
            </a:r>
            <a:r>
              <a:rPr sz="1800" b="0" i="0" dirty="0">
                <a:solidFill>
                  <a:srgbClr val="393D3F"/>
                </a:solidFill>
              </a:rPr>
              <a:t> (2023–) up to the MeV range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CF1747D-4302-D289-BCA1-9E5251F18D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605" y="674244"/>
            <a:ext cx="7933395" cy="461480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C7308FA-3D94-8628-C20F-8DEF02763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77" y="878796"/>
            <a:ext cx="3623028" cy="391574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643E1A0-A4B6-4B98-70E6-F8BC6E2CF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390" y="34725"/>
            <a:ext cx="636324" cy="6102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Generation 1 — Imbriani et al. (2005</a:t>
            </a:r>
            <a:r>
              <a:rPr dirty="0"/>
              <a:t>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7</a:t>
            </a:r>
          </a:p>
        </p:txBody>
      </p:sp>
      <p:pic>
        <p:nvPicPr>
          <p:cNvPr id="6" name="Picture 5" descr="gs_dsdo_l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67" y="1281486"/>
            <a:ext cx="7232995" cy="42950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73142" y="1494258"/>
            <a:ext cx="4596938" cy="173432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LUNA-400, </a:t>
            </a:r>
            <a:r>
              <a:rPr b="0" i="0" dirty="0" err="1">
                <a:solidFill>
                  <a:srgbClr val="393D3F"/>
                </a:solidFill>
              </a:rPr>
              <a:t>TiN</a:t>
            </a:r>
            <a:r>
              <a:rPr b="0" i="0" dirty="0">
                <a:solidFill>
                  <a:srgbClr val="393D3F"/>
                </a:solidFill>
              </a:rPr>
              <a:t> targets, HPGe detector, </a:t>
            </a:r>
            <a:r>
              <a:rPr b="1" i="0" dirty="0">
                <a:solidFill>
                  <a:srgbClr val="393D3F"/>
                </a:solidFill>
              </a:rPr>
              <a:t>E</a:t>
            </a:r>
            <a:r>
              <a:rPr lang="en-US" b="1" baseline="-25000" dirty="0">
                <a:solidFill>
                  <a:srgbClr val="393D3F"/>
                </a:solidFill>
              </a:rPr>
              <a:t>cm</a:t>
            </a:r>
            <a:r>
              <a:rPr b="1" i="0" dirty="0">
                <a:solidFill>
                  <a:srgbClr val="393D3F"/>
                </a:solidFill>
              </a:rPr>
              <a:t> = 1</a:t>
            </a:r>
            <a:r>
              <a:rPr lang="en-US" b="1" i="0" dirty="0">
                <a:solidFill>
                  <a:srgbClr val="393D3F"/>
                </a:solidFill>
              </a:rPr>
              <a:t>20</a:t>
            </a:r>
            <a:r>
              <a:rPr b="1" i="0" dirty="0">
                <a:solidFill>
                  <a:srgbClr val="393D3F"/>
                </a:solidFill>
              </a:rPr>
              <a:t>–3</a:t>
            </a:r>
            <a:r>
              <a:rPr lang="en-US" b="1" i="0" dirty="0">
                <a:solidFill>
                  <a:srgbClr val="393D3F"/>
                </a:solidFill>
              </a:rPr>
              <a:t>70</a:t>
            </a:r>
            <a:r>
              <a:rPr b="1" i="0" dirty="0">
                <a:solidFill>
                  <a:srgbClr val="393D3F"/>
                </a:solidFill>
              </a:rPr>
              <a:t> keV</a:t>
            </a:r>
            <a:r>
              <a:rPr b="0" i="0" dirty="0">
                <a:solidFill>
                  <a:srgbClr val="393D3F"/>
                </a:solidFill>
              </a:rPr>
              <a:t>, all transitions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Close geometry → large </a:t>
            </a:r>
            <a:r>
              <a:rPr b="1" i="0" dirty="0">
                <a:solidFill>
                  <a:srgbClr val="393D3F"/>
                </a:solidFill>
              </a:rPr>
              <a:t>summing-in</a:t>
            </a:r>
            <a:r>
              <a:rPr b="0" i="0" dirty="0">
                <a:solidFill>
                  <a:srgbClr val="393D3F"/>
                </a:solidFill>
              </a:rPr>
              <a:t> corrections on the ground-state line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lang="en-US" b="0" i="0" dirty="0">
                <a:solidFill>
                  <a:srgbClr val="393D3F"/>
                </a:solidFill>
              </a:rPr>
              <a:t>The </a:t>
            </a:r>
            <a:r>
              <a:rPr b="1" i="0" dirty="0">
                <a:solidFill>
                  <a:srgbClr val="393D3F"/>
                </a:solidFill>
              </a:rPr>
              <a:t>only data below 200 keV </a:t>
            </a:r>
            <a:r>
              <a:rPr lang="en-US" b="0" i="0" dirty="0">
                <a:solidFill>
                  <a:srgbClr val="393D3F"/>
                </a:solidFill>
              </a:rPr>
              <a:t>up to 2025</a:t>
            </a:r>
            <a:endParaRPr b="0" i="0" dirty="0">
              <a:solidFill>
                <a:srgbClr val="393D3F"/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B29A8F7-5A3B-12C0-0DA2-E30822594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213" y="3543455"/>
            <a:ext cx="4426708" cy="253325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CB6CE81-4C73-D31C-2961-B1100588C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9390" y="34725"/>
            <a:ext cx="636324" cy="6102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Generations 2 and </a:t>
            </a:r>
            <a:r>
              <a:rPr lang="en-US" b="1" dirty="0"/>
              <a:t>Generation </a:t>
            </a:r>
            <a:r>
              <a:rPr b="1" dirty="0"/>
              <a:t>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410901" y="2193469"/>
            <a:ext cx="548640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lang="en-US" sz="1600" b="1" i="0" dirty="0">
                <a:solidFill>
                  <a:srgbClr val="FFFFFF"/>
                </a:solidFill>
              </a:rPr>
              <a:t>Bellotti IBF</a:t>
            </a:r>
            <a:r>
              <a:rPr sz="1600" b="1" i="0" dirty="0">
                <a:solidFill>
                  <a:srgbClr val="FFFFFF"/>
                </a:solidFill>
              </a:rPr>
              <a:t>  —  HPGe at several angles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10901" y="2650669"/>
            <a:ext cx="5486400" cy="18745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341" y="2742109"/>
            <a:ext cx="5303520" cy="167295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1" i="0" dirty="0">
                <a:solidFill>
                  <a:srgbClr val="393D3F"/>
                </a:solidFill>
              </a:rPr>
              <a:t>E</a:t>
            </a:r>
            <a:r>
              <a:rPr sz="1600" b="1" i="0" baseline="-25000" dirty="0">
                <a:solidFill>
                  <a:srgbClr val="393D3F"/>
                </a:solidFill>
              </a:rPr>
              <a:t>p</a:t>
            </a:r>
            <a:r>
              <a:rPr sz="1600" b="1" i="0" dirty="0">
                <a:solidFill>
                  <a:srgbClr val="393D3F"/>
                </a:solidFill>
              </a:rPr>
              <a:t> = 250 keV – 1.2 MeV</a:t>
            </a:r>
            <a:r>
              <a:rPr sz="1600" b="0" i="0" dirty="0">
                <a:solidFill>
                  <a:srgbClr val="393D3F"/>
                </a:solidFill>
              </a:rPr>
              <a:t>, far geometry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0" i="0" dirty="0">
                <a:solidFill>
                  <a:srgbClr val="393D3F"/>
                </a:solidFill>
              </a:rPr>
              <a:t>Ground-state </a:t>
            </a:r>
            <a:r>
              <a:rPr sz="1600" b="1" i="0" dirty="0">
                <a:solidFill>
                  <a:srgbClr val="393D3F"/>
                </a:solidFill>
              </a:rPr>
              <a:t>angular distributions</a:t>
            </a:r>
            <a:r>
              <a:rPr sz="1600" b="0" i="0" dirty="0">
                <a:solidFill>
                  <a:srgbClr val="393D3F"/>
                </a:solidFill>
              </a:rPr>
              <a:t>, negligible summing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0" i="0" dirty="0">
                <a:solidFill>
                  <a:srgbClr val="393D3F"/>
                </a:solidFill>
              </a:rPr>
              <a:t>Replaces the uncorrected </a:t>
            </a:r>
            <a:r>
              <a:rPr sz="1600" b="1" i="0" dirty="0">
                <a:solidFill>
                  <a:srgbClr val="393D3F"/>
                </a:solidFill>
              </a:rPr>
              <a:t>Schröder (1987) yields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0" i="0" dirty="0">
                <a:solidFill>
                  <a:srgbClr val="393D3F"/>
                </a:solidFill>
              </a:rPr>
              <a:t>Fixes the interference </a:t>
            </a:r>
            <a:r>
              <a:rPr lang="en-US" sz="1600" b="0" i="0" dirty="0">
                <a:solidFill>
                  <a:srgbClr val="393D3F"/>
                </a:solidFill>
              </a:rPr>
              <a:t>in the </a:t>
            </a:r>
            <a:r>
              <a:rPr lang="en-US" sz="1600" b="1" i="0" dirty="0">
                <a:solidFill>
                  <a:srgbClr val="393D3F"/>
                </a:solidFill>
              </a:rPr>
              <a:t>0</a:t>
            </a:r>
            <a:r>
              <a:rPr sz="1600" b="1" i="0" dirty="0">
                <a:solidFill>
                  <a:srgbClr val="393D3F"/>
                </a:solidFill>
              </a:rPr>
              <a:t>.</a:t>
            </a:r>
            <a:r>
              <a:rPr lang="en-US" sz="1600" b="1" i="0" dirty="0">
                <a:solidFill>
                  <a:srgbClr val="393D3F"/>
                </a:solidFill>
              </a:rPr>
              <a:t>4 - 1.2</a:t>
            </a:r>
            <a:r>
              <a:rPr sz="1600" b="1" i="0" dirty="0">
                <a:solidFill>
                  <a:srgbClr val="393D3F"/>
                </a:solidFill>
              </a:rPr>
              <a:t> MeV </a:t>
            </a:r>
            <a:r>
              <a:rPr lang="en-US" sz="1600" dirty="0">
                <a:solidFill>
                  <a:srgbClr val="393D3F"/>
                </a:solidFill>
              </a:rPr>
              <a:t>region</a:t>
            </a:r>
            <a:endParaRPr sz="1600" b="0" i="0" dirty="0">
              <a:solidFill>
                <a:srgbClr val="393D3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63061" y="2193469"/>
            <a:ext cx="5486400" cy="4572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600" b="1" i="0" dirty="0">
                <a:solidFill>
                  <a:srgbClr val="FFFFFF"/>
                </a:solidFill>
              </a:rPr>
              <a:t>SOCIAL</a:t>
            </a:r>
            <a:r>
              <a:rPr lang="en-US" sz="1600" b="1" i="0" dirty="0">
                <a:solidFill>
                  <a:srgbClr val="FFFFFF"/>
                </a:solidFill>
              </a:rPr>
              <a:t> (LUNA 400kV)</a:t>
            </a:r>
            <a:r>
              <a:rPr sz="1600" b="1" i="0" dirty="0">
                <a:solidFill>
                  <a:srgbClr val="FFFFFF"/>
                </a:solidFill>
              </a:rPr>
              <a:t>  —  </a:t>
            </a:r>
            <a:r>
              <a:rPr lang="en-US" sz="1600" b="1" i="0" dirty="0">
                <a:solidFill>
                  <a:srgbClr val="FFFFFF"/>
                </a:solidFill>
              </a:rPr>
              <a:t>S</a:t>
            </a:r>
            <a:r>
              <a:rPr sz="1600" b="1" i="0" dirty="0">
                <a:solidFill>
                  <a:srgbClr val="FFFFFF"/>
                </a:solidFill>
              </a:rPr>
              <a:t>egmented 4π BGO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061" y="2650669"/>
            <a:ext cx="5486400" cy="18745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54501" y="2742109"/>
            <a:ext cx="5303520" cy="167295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1" i="0" dirty="0">
                <a:solidFill>
                  <a:srgbClr val="393D3F"/>
                </a:solidFill>
              </a:rPr>
              <a:t>E</a:t>
            </a:r>
            <a:r>
              <a:rPr sz="1600" b="1" i="0" baseline="-25000" dirty="0">
                <a:solidFill>
                  <a:srgbClr val="393D3F"/>
                </a:solidFill>
              </a:rPr>
              <a:t>p</a:t>
            </a:r>
            <a:r>
              <a:rPr sz="1600" b="1" i="0" dirty="0">
                <a:solidFill>
                  <a:srgbClr val="393D3F"/>
                </a:solidFill>
              </a:rPr>
              <a:t> = 1</a:t>
            </a:r>
            <a:r>
              <a:rPr lang="it-IT" sz="1600" b="1" i="0" dirty="0">
                <a:solidFill>
                  <a:srgbClr val="393D3F"/>
                </a:solidFill>
              </a:rPr>
              <a:t>2</a:t>
            </a:r>
            <a:r>
              <a:rPr sz="1600" b="1" i="0" dirty="0">
                <a:solidFill>
                  <a:srgbClr val="393D3F"/>
                </a:solidFill>
              </a:rPr>
              <a:t>0 – 2</a:t>
            </a:r>
            <a:r>
              <a:rPr lang="it-IT" sz="1600" b="1" i="0" dirty="0">
                <a:solidFill>
                  <a:srgbClr val="393D3F"/>
                </a:solidFill>
              </a:rPr>
              <a:t>8</a:t>
            </a:r>
            <a:r>
              <a:rPr sz="1600" b="1" i="0" dirty="0">
                <a:solidFill>
                  <a:srgbClr val="393D3F"/>
                </a:solidFill>
              </a:rPr>
              <a:t>0 keV</a:t>
            </a:r>
            <a:r>
              <a:rPr sz="1600" b="0" i="0" dirty="0">
                <a:solidFill>
                  <a:srgbClr val="393D3F"/>
                </a:solidFill>
              </a:rPr>
              <a:t>, below the 2</a:t>
            </a:r>
            <a:r>
              <a:rPr lang="en-US" sz="1600" b="0" i="0" dirty="0">
                <a:solidFill>
                  <a:srgbClr val="393D3F"/>
                </a:solidFill>
              </a:rPr>
              <a:t>7</a:t>
            </a:r>
            <a:r>
              <a:rPr lang="en-US" sz="1600" dirty="0">
                <a:solidFill>
                  <a:srgbClr val="393D3F"/>
                </a:solidFill>
              </a:rPr>
              <a:t>8</a:t>
            </a:r>
            <a:r>
              <a:rPr sz="1600" b="0" i="0" dirty="0">
                <a:solidFill>
                  <a:srgbClr val="393D3F"/>
                </a:solidFill>
              </a:rPr>
              <a:t> keV resonance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0" i="0" dirty="0">
                <a:solidFill>
                  <a:srgbClr val="393D3F"/>
                </a:solidFill>
              </a:rPr>
              <a:t>Summing efficiency ≈ </a:t>
            </a:r>
            <a:r>
              <a:rPr sz="1600" b="1" i="0" dirty="0">
                <a:solidFill>
                  <a:srgbClr val="393D3F"/>
                </a:solidFill>
              </a:rPr>
              <a:t>70 %</a:t>
            </a:r>
            <a:r>
              <a:rPr sz="1600" b="0" i="0" dirty="0">
                <a:solidFill>
                  <a:srgbClr val="393D3F"/>
                </a:solidFill>
              </a:rPr>
              <a:t> → statistics where HPGe cannot reach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0" i="0" dirty="0">
                <a:solidFill>
                  <a:srgbClr val="393D3F"/>
                </a:solidFill>
              </a:rPr>
              <a:t>Segmentation isolates the </a:t>
            </a:r>
            <a:r>
              <a:rPr sz="1600" b="1" i="0" dirty="0">
                <a:solidFill>
                  <a:srgbClr val="393D3F"/>
                </a:solidFill>
              </a:rPr>
              <a:t>ground-state transition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600" b="0" i="0" dirty="0">
                <a:solidFill>
                  <a:srgbClr val="393D3F"/>
                </a:solidFill>
              </a:rPr>
              <a:t>Independent underground check of </a:t>
            </a:r>
            <a:r>
              <a:rPr sz="1600" b="1" i="0" dirty="0">
                <a:solidFill>
                  <a:srgbClr val="393D3F"/>
                </a:solidFill>
              </a:rPr>
              <a:t>Chen et al. (2025)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E017335-072A-7E57-156B-DF99D5FC97A5}"/>
              </a:ext>
            </a:extLst>
          </p:cNvPr>
          <p:cNvSpPr txBox="1"/>
          <p:nvPr/>
        </p:nvSpPr>
        <p:spPr>
          <a:xfrm>
            <a:off x="7064534" y="1722328"/>
            <a:ext cx="3946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See Rosanna Depalo talk!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56A32C4-3719-CA44-79EC-9D6616FCC9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390" y="34725"/>
            <a:ext cx="636324" cy="6102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Generation 2 — </a:t>
            </a:r>
            <a:r>
              <a:rPr lang="en-US" b="1" dirty="0"/>
              <a:t>Bellotti IBF Measurement</a:t>
            </a:r>
            <a:endParaRPr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948" y="4698088"/>
            <a:ext cx="8772710" cy="143513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lang="en-US" dirty="0" err="1">
                <a:solidFill>
                  <a:srgbClr val="393D3F"/>
                </a:solidFill>
              </a:rPr>
              <a:t>TiN</a:t>
            </a:r>
            <a:r>
              <a:rPr lang="en-US" dirty="0">
                <a:solidFill>
                  <a:srgbClr val="393D3F"/>
                </a:solidFill>
              </a:rPr>
              <a:t>/</a:t>
            </a:r>
            <a:r>
              <a:rPr lang="en-US" dirty="0" err="1">
                <a:solidFill>
                  <a:srgbClr val="393D3F"/>
                </a:solidFill>
              </a:rPr>
              <a:t>TaN</a:t>
            </a:r>
            <a:r>
              <a:rPr sz="1800" i="0" dirty="0">
                <a:solidFill>
                  <a:srgbClr val="393D3F"/>
                </a:solidFill>
              </a:rPr>
              <a:t> </a:t>
            </a:r>
            <a:r>
              <a:rPr sz="1800" b="0" i="0" dirty="0">
                <a:solidFill>
                  <a:srgbClr val="393D3F"/>
                </a:solidFill>
              </a:rPr>
              <a:t>targets, </a:t>
            </a:r>
            <a:r>
              <a:rPr lang="en-US" sz="1800" b="1" i="0" dirty="0">
                <a:solidFill>
                  <a:srgbClr val="393D3F"/>
                </a:solidFill>
              </a:rPr>
              <a:t>several </a:t>
            </a:r>
            <a:r>
              <a:rPr sz="1800" b="1" i="0" dirty="0">
                <a:solidFill>
                  <a:srgbClr val="393D3F"/>
                </a:solidFill>
              </a:rPr>
              <a:t>angles </a:t>
            </a:r>
            <a:r>
              <a:rPr sz="1800" b="0" i="0" dirty="0">
                <a:solidFill>
                  <a:srgbClr val="393D3F"/>
                </a:solidFill>
              </a:rPr>
              <a:t>(0°, 55°, 90°</a:t>
            </a:r>
            <a:r>
              <a:rPr lang="en-US" sz="1800" b="0" i="0" dirty="0">
                <a:solidFill>
                  <a:srgbClr val="393D3F"/>
                </a:solidFill>
              </a:rPr>
              <a:t>, 120</a:t>
            </a:r>
            <a:r>
              <a:rPr lang="it-IT" dirty="0">
                <a:solidFill>
                  <a:srgbClr val="393D3F"/>
                </a:solidFill>
              </a:rPr>
              <a:t>°</a:t>
            </a:r>
            <a:r>
              <a:rPr lang="en-US" sz="1800" b="0" i="0" dirty="0">
                <a:solidFill>
                  <a:srgbClr val="393D3F"/>
                </a:solidFill>
              </a:rPr>
              <a:t>, 135</a:t>
            </a:r>
            <a:r>
              <a:rPr lang="it-IT" dirty="0">
                <a:solidFill>
                  <a:srgbClr val="393D3F"/>
                </a:solidFill>
              </a:rPr>
              <a:t>°</a:t>
            </a:r>
            <a:r>
              <a:rPr sz="1800" b="0" i="0" dirty="0">
                <a:solidFill>
                  <a:srgbClr val="393D3F"/>
                </a:solidFill>
              </a:rPr>
              <a:t>)</a:t>
            </a:r>
            <a:r>
              <a:rPr lang="en-US" sz="1800" b="0" i="0" dirty="0">
                <a:solidFill>
                  <a:srgbClr val="393D3F"/>
                </a:solidFill>
              </a:rPr>
              <a:t>,</a:t>
            </a:r>
            <a:r>
              <a:rPr sz="1800" b="0" i="0" dirty="0">
                <a:solidFill>
                  <a:srgbClr val="393D3F"/>
                </a:solidFill>
              </a:rPr>
              <a:t> </a:t>
            </a:r>
            <a:r>
              <a:rPr lang="en-US" sz="1800" b="1" i="0" dirty="0">
                <a:solidFill>
                  <a:srgbClr val="393D3F"/>
                </a:solidFill>
              </a:rPr>
              <a:t>first IBF measurement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800" b="0" i="0" dirty="0">
                <a:solidFill>
                  <a:srgbClr val="393D3F"/>
                </a:solidFill>
              </a:rPr>
              <a:t>Far geometry</a:t>
            </a:r>
            <a:r>
              <a:rPr lang="en-US" sz="1800" b="0" i="0" dirty="0">
                <a:solidFill>
                  <a:srgbClr val="393D3F"/>
                </a:solidFill>
              </a:rPr>
              <a:t> for angular distribution for every transition</a:t>
            </a:r>
            <a:r>
              <a:rPr sz="1800" b="0" i="0" dirty="0">
                <a:solidFill>
                  <a:srgbClr val="393D3F"/>
                </a:solidFill>
              </a:rPr>
              <a:t> → </a:t>
            </a:r>
            <a:r>
              <a:rPr lang="it-IT" b="1" dirty="0">
                <a:solidFill>
                  <a:srgbClr val="393D3F"/>
                </a:solidFill>
              </a:rPr>
              <a:t>Schröder </a:t>
            </a:r>
            <a:r>
              <a:rPr lang="en-US" sz="1800" b="1" i="0" dirty="0">
                <a:solidFill>
                  <a:srgbClr val="393D3F"/>
                </a:solidFill>
              </a:rPr>
              <a:t>superseded</a:t>
            </a:r>
            <a:endParaRPr lang="en-US" b="1" dirty="0">
              <a:solidFill>
                <a:srgbClr val="393D3F"/>
              </a:solidFill>
            </a:endParaRP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FontTx/>
              <a:buChar char="•"/>
            </a:pPr>
            <a:r>
              <a:rPr sz="1800" b="0" i="0" dirty="0">
                <a:solidFill>
                  <a:srgbClr val="393D3F"/>
                </a:solidFill>
              </a:rPr>
              <a:t>Status:</a:t>
            </a:r>
            <a:r>
              <a:rPr lang="en-US" sz="1800" b="0" i="0" dirty="0">
                <a:solidFill>
                  <a:srgbClr val="393D3F"/>
                </a:solidFill>
              </a:rPr>
              <a:t> technical manuscript out (</a:t>
            </a:r>
            <a:r>
              <a:rPr lang="en-US" sz="1800" b="1" i="0" dirty="0">
                <a:solidFill>
                  <a:srgbClr val="393D3F"/>
                </a:solidFill>
              </a:rPr>
              <a:t>Eur. Phys. J. A (2025) 61:191</a:t>
            </a:r>
            <a:r>
              <a:rPr lang="en-US" sz="1800" b="0" i="0" dirty="0">
                <a:solidFill>
                  <a:srgbClr val="393D3F"/>
                </a:solidFill>
              </a:rPr>
              <a:t>), physics paper in the making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E9B1F6F-7F19-A1E2-77C5-9B27CAF722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64" y="914400"/>
            <a:ext cx="6400163" cy="329184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4AF8164-A0E5-0DDD-DA08-C31FCDF52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007" y="923642"/>
            <a:ext cx="5416073" cy="3630024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0D7618A-B31E-27BE-080C-733EAC3F5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3628" y="5081286"/>
            <a:ext cx="1206452" cy="1169893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1C15536-F092-7F09-EF76-EB1914FD327C}"/>
              </a:ext>
            </a:extLst>
          </p:cNvPr>
          <p:cNvSpPr txBox="1"/>
          <p:nvPr/>
        </p:nvSpPr>
        <p:spPr>
          <a:xfrm>
            <a:off x="9281020" y="4901029"/>
            <a:ext cx="1898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Alessandro Compagnucci’s PhD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03A7E4B-781C-D75F-ECF7-147A2EED72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9390" y="34725"/>
            <a:ext cx="636324" cy="6102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pd_seal.png"/>
          <p:cNvPicPr>
            <a:picLocks noChangeAspect="1"/>
          </p:cNvPicPr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7863840" y="2743200"/>
            <a:ext cx="4206240" cy="4206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573419"/>
            <a:ext cx="10515600" cy="70532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4000" b="1" i="0" dirty="0">
                <a:solidFill>
                  <a:srgbClr val="FFFFFF"/>
                </a:solidFill>
              </a:rPr>
              <a:t>Indirect</a:t>
            </a:r>
            <a:r>
              <a:rPr lang="en-US" sz="4000" b="1" i="0" dirty="0">
                <a:solidFill>
                  <a:srgbClr val="FFFFFF"/>
                </a:solidFill>
              </a:rPr>
              <a:t> Measurement</a:t>
            </a:r>
            <a:r>
              <a:rPr sz="4000" b="1" i="0" dirty="0">
                <a:solidFill>
                  <a:srgbClr val="FFFFFF"/>
                </a:solidFill>
              </a:rPr>
              <a:t>: </a:t>
            </a:r>
            <a:r>
              <a:rPr lang="en-US" sz="4000" b="1" i="0" dirty="0">
                <a:solidFill>
                  <a:srgbClr val="FFFFFF"/>
                </a:solidFill>
              </a:rPr>
              <a:t>AGATA</a:t>
            </a:r>
            <a:endParaRPr sz="4000" b="1" i="0" dirty="0">
              <a:solidFill>
                <a:srgbClr val="FFFFFF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260A221-F2EF-F495-7541-820AA4D68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7760" y="1518855"/>
            <a:ext cx="2438400" cy="330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matters b</a:t>
            </a:r>
            <a:r>
              <a:rPr b="1" dirty="0"/>
              <a:t>elow 200 keV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13</a:t>
            </a:r>
          </a:p>
        </p:txBody>
      </p:sp>
      <p:pic>
        <p:nvPicPr>
          <p:cNvPr id="6" name="Picture 5" descr="sensitiv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00" y="914400"/>
            <a:ext cx="6282918" cy="47548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012420" y="1568245"/>
            <a:ext cx="475488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</a:rPr>
              <a:t>ANCs of </a:t>
            </a:r>
            <a:r>
              <a:rPr sz="2000" b="1" i="0" dirty="0" err="1">
                <a:solidFill>
                  <a:srgbClr val="FFFFFF"/>
                </a:solidFill>
              </a:rPr>
              <a:t>g.s.</a:t>
            </a:r>
            <a:r>
              <a:rPr sz="2000" b="1" i="0" dirty="0">
                <a:solidFill>
                  <a:srgbClr val="FFFFFF"/>
                </a:solidFill>
              </a:rPr>
              <a:t> and 6.79 MeV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12420" y="2025445"/>
            <a:ext cx="4754880" cy="105156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03860" y="2253516"/>
            <a:ext cx="4663440" cy="64113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dirty="0">
                <a:solidFill>
                  <a:srgbClr val="393D3F"/>
                </a:solidFill>
              </a:rPr>
              <a:t>T</a:t>
            </a:r>
            <a:r>
              <a:rPr b="0" i="0" dirty="0">
                <a:solidFill>
                  <a:srgbClr val="393D3F"/>
                </a:solidFill>
              </a:rPr>
              <a:t>ransfer reactions (</a:t>
            </a:r>
            <a:r>
              <a:rPr b="0" i="0" dirty="0" err="1">
                <a:solidFill>
                  <a:srgbClr val="393D3F"/>
                </a:solidFill>
              </a:rPr>
              <a:t>Mukhamedzhanov</a:t>
            </a:r>
            <a:r>
              <a:rPr lang="en-US" b="0" i="0" dirty="0">
                <a:solidFill>
                  <a:srgbClr val="393D3F"/>
                </a:solidFill>
              </a:rPr>
              <a:t> et al.</a:t>
            </a:r>
            <a:r>
              <a:rPr b="0" i="0" dirty="0">
                <a:solidFill>
                  <a:srgbClr val="393D3F"/>
                </a:solidFill>
              </a:rPr>
              <a:t> 2003): </a:t>
            </a:r>
            <a:r>
              <a:rPr b="1" i="0" dirty="0">
                <a:solidFill>
                  <a:srgbClr val="393D3F"/>
                </a:solidFill>
              </a:rPr>
              <a:t>C</a:t>
            </a:r>
            <a:r>
              <a:rPr b="1" i="0" baseline="-25000" dirty="0">
                <a:solidFill>
                  <a:srgbClr val="393D3F"/>
                </a:solidFill>
              </a:rPr>
              <a:t>gs</a:t>
            </a:r>
            <a:r>
              <a:rPr b="1" i="0" dirty="0">
                <a:solidFill>
                  <a:srgbClr val="393D3F"/>
                </a:solidFill>
              </a:rPr>
              <a:t> = 7.4 ± 0.4, C</a:t>
            </a:r>
            <a:r>
              <a:rPr b="1" i="0" baseline="-25000" dirty="0">
                <a:solidFill>
                  <a:srgbClr val="393D3F"/>
                </a:solidFill>
              </a:rPr>
              <a:t>6.79</a:t>
            </a:r>
            <a:r>
              <a:rPr b="1" i="0" dirty="0">
                <a:solidFill>
                  <a:srgbClr val="393D3F"/>
                </a:solidFill>
              </a:rPr>
              <a:t> = 4.9 ± 0.5 fm</a:t>
            </a:r>
            <a:r>
              <a:rPr b="1" i="0" baseline="30000" dirty="0">
                <a:solidFill>
                  <a:srgbClr val="393D3F"/>
                </a:solidFill>
              </a:rPr>
              <a:t>-1/2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12420" y="3259885"/>
            <a:ext cx="4754880" cy="457200"/>
          </a:xfrm>
          <a:prstGeom prst="rect">
            <a:avLst/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2000" b="1" i="0" dirty="0">
                <a:solidFill>
                  <a:srgbClr val="FFFFFF"/>
                </a:solidFill>
              </a:rPr>
              <a:t>Γ</a:t>
            </a:r>
            <a:r>
              <a:rPr sz="2000" b="1" i="0" baseline="-25000" dirty="0">
                <a:solidFill>
                  <a:srgbClr val="FFFFFF"/>
                </a:solidFill>
              </a:rPr>
              <a:t>6.79</a:t>
            </a:r>
            <a:r>
              <a:rPr sz="2000" b="1" i="0" dirty="0">
                <a:solidFill>
                  <a:srgbClr val="FFFFFF"/>
                </a:solidFill>
              </a:rPr>
              <a:t> = </a:t>
            </a:r>
            <a:r>
              <a:rPr sz="2000" b="1" i="0" dirty="0" err="1">
                <a:solidFill>
                  <a:srgbClr val="FFFFFF"/>
                </a:solidFill>
              </a:rPr>
              <a:t>ħ</a:t>
            </a:r>
            <a:r>
              <a:rPr sz="2000" b="1" i="0" dirty="0">
                <a:solidFill>
                  <a:srgbClr val="FFFFFF"/>
                </a:solidFill>
              </a:rPr>
              <a:t> / τ</a:t>
            </a:r>
            <a:r>
              <a:rPr sz="2000" b="1" i="0" baseline="-25000" dirty="0">
                <a:solidFill>
                  <a:srgbClr val="FFFFFF"/>
                </a:solidFill>
              </a:rPr>
              <a:t>6.79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12420" y="3717085"/>
            <a:ext cx="4754880" cy="105156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103860" y="3782420"/>
            <a:ext cx="4572000" cy="966611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400"/>
              </a:spcAft>
              <a:buNone/>
            </a:pPr>
            <a:r>
              <a:rPr lang="en-US" sz="2800" b="1" i="0" dirty="0">
                <a:solidFill>
                  <a:srgbClr val="393D3F"/>
                </a:solidFill>
              </a:rPr>
              <a:t>This is what AGATA measurement brings</a:t>
            </a:r>
            <a:endParaRPr sz="2800" b="1" i="0" dirty="0">
              <a:solidFill>
                <a:srgbClr val="393D3F"/>
              </a:solidFill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5C72267D-1075-8122-95FE-EDC6EE7E4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The 6.79 MeV lifetime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1690" y="2616285"/>
            <a:ext cx="5303520" cy="2033442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Values from </a:t>
            </a:r>
            <a:r>
              <a:rPr b="1" i="0" dirty="0">
                <a:solidFill>
                  <a:srgbClr val="393D3F"/>
                </a:solidFill>
              </a:rPr>
              <a:t>1.6 fs</a:t>
            </a:r>
            <a:r>
              <a:rPr b="0" i="0" dirty="0">
                <a:solidFill>
                  <a:srgbClr val="393D3F"/>
                </a:solidFill>
              </a:rPr>
              <a:t> down to upper limits </a:t>
            </a:r>
            <a:r>
              <a:rPr b="1" i="0" dirty="0">
                <a:solidFill>
                  <a:srgbClr val="393D3F"/>
                </a:solidFill>
              </a:rPr>
              <a:t>&lt; 0.8 fs</a:t>
            </a:r>
            <a:r>
              <a:rPr b="0" i="0" dirty="0">
                <a:solidFill>
                  <a:srgbClr val="393D3F"/>
                </a:solidFill>
              </a:rPr>
              <a:t>; latest </a:t>
            </a:r>
            <a:r>
              <a:rPr b="1" i="0" dirty="0">
                <a:solidFill>
                  <a:srgbClr val="393D3F"/>
                </a:solidFill>
              </a:rPr>
              <a:t>0.6 ± 0.4 fs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Sub-fs: the nucleus decays at full velocity → </a:t>
            </a:r>
            <a:r>
              <a:rPr b="1" i="0" dirty="0">
                <a:solidFill>
                  <a:srgbClr val="393D3F"/>
                </a:solidFill>
              </a:rPr>
              <a:t>line-shape DSAM loses sensitivity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Solar Fusion III: "still remains unmeasured … a </a:t>
            </a:r>
            <a:r>
              <a:rPr b="1" i="0" dirty="0">
                <a:solidFill>
                  <a:srgbClr val="393D3F"/>
                </a:solidFill>
              </a:rPr>
              <a:t>high priority</a:t>
            </a:r>
            <a:r>
              <a:rPr b="0" i="0" dirty="0">
                <a:solidFill>
                  <a:srgbClr val="393D3F"/>
                </a:solidFill>
              </a:rPr>
              <a:t>"</a:t>
            </a: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7117F0C5-7BBA-7AC1-BEC9-A12A14EC756A}"/>
              </a:ext>
            </a:extLst>
          </p:cNvPr>
          <p:cNvGrpSpPr/>
          <p:nvPr/>
        </p:nvGrpSpPr>
        <p:grpSpPr>
          <a:xfrm>
            <a:off x="457199" y="1479554"/>
            <a:ext cx="5383113" cy="4297680"/>
            <a:chOff x="148458" y="759050"/>
            <a:chExt cx="5383113" cy="4297680"/>
          </a:xfrm>
        </p:grpSpPr>
        <p:pic>
          <p:nvPicPr>
            <p:cNvPr id="3" name="Picture 5" descr="lifetime_comparison.png">
              <a:extLst>
                <a:ext uri="{FF2B5EF4-FFF2-40B4-BE49-F238E27FC236}">
                  <a16:creationId xmlns:a16="http://schemas.microsoft.com/office/drawing/2014/main" id="{AF7C12EE-BEBB-7682-C0FE-CB7125E6F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5143"/>
            <a:stretch>
              <a:fillRect/>
            </a:stretch>
          </p:blipFill>
          <p:spPr>
            <a:xfrm>
              <a:off x="148458" y="759050"/>
              <a:ext cx="5118024" cy="4297680"/>
            </a:xfrm>
            <a:prstGeom prst="rect">
              <a:avLst/>
            </a:prstGeom>
          </p:spPr>
        </p:pic>
        <p:pic>
          <p:nvPicPr>
            <p:cNvPr id="11" name="Picture 5" descr="lifetime_comparison.png">
              <a:extLst>
                <a:ext uri="{FF2B5EF4-FFF2-40B4-BE49-F238E27FC236}">
                  <a16:creationId xmlns:a16="http://schemas.microsoft.com/office/drawing/2014/main" id="{30DC0709-3DEC-B44F-3B0D-0455B3727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5605"/>
            <a:stretch>
              <a:fillRect/>
            </a:stretch>
          </p:blipFill>
          <p:spPr>
            <a:xfrm>
              <a:off x="5266482" y="759050"/>
              <a:ext cx="265089" cy="4297680"/>
            </a:xfrm>
            <a:prstGeom prst="rect">
              <a:avLst/>
            </a:prstGeom>
          </p:spPr>
        </p:pic>
      </p:grp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2E5A13F-FE97-9C86-C9E2-5FE14308C70A}"/>
              </a:ext>
            </a:extLst>
          </p:cNvPr>
          <p:cNvSpPr txBox="1"/>
          <p:nvPr/>
        </p:nvSpPr>
        <p:spPr>
          <a:xfrm>
            <a:off x="7794625" y="1708639"/>
            <a:ext cx="2417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/>
              <a:t>Γ</a:t>
            </a:r>
            <a:r>
              <a:rPr lang="el-GR" sz="2800" b="1" baseline="-25000" dirty="0"/>
              <a:t>6.79</a:t>
            </a:r>
            <a:r>
              <a:rPr lang="el-GR" sz="2800" b="1" dirty="0"/>
              <a:t> = </a:t>
            </a:r>
            <a:r>
              <a:rPr lang="it-IT" sz="2800" b="1" dirty="0" err="1"/>
              <a:t>ħ</a:t>
            </a:r>
            <a:r>
              <a:rPr lang="it-IT" sz="2800" b="1" dirty="0"/>
              <a:t> / </a:t>
            </a:r>
            <a:r>
              <a:rPr lang="el-GR" sz="2800" b="1" dirty="0"/>
              <a:t>τ</a:t>
            </a:r>
            <a:r>
              <a:rPr lang="el-GR" sz="2800" b="1" baseline="-25000" dirty="0"/>
              <a:t>6.79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1C9A440-3E06-1EC7-C032-601270251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D483C-FEF3-EB06-6033-63C91EB25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3D36C-C7F7-C350-14E2-16348B40E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AGATA Array</a:t>
            </a:r>
            <a:endParaRPr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C4A4C-BCCC-B607-2AAD-B56E2D85B2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2096FD-459A-5C39-7D16-883CEB53252C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14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198D14A-83DC-346B-6F4F-00925CB26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pic>
        <p:nvPicPr>
          <p:cNvPr id="14" name="Immagine 13" descr="Immagine che contiene disegno, Arte bambini&#10;&#10;Il contenuto generato dall'IA potrebbe non essere corretto.">
            <a:extLst>
              <a:ext uri="{FF2B5EF4-FFF2-40B4-BE49-F238E27FC236}">
                <a16:creationId xmlns:a16="http://schemas.microsoft.com/office/drawing/2014/main" id="{F5FAAFCC-6DA7-82B7-E1E0-3E9A28D3A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413" y="808006"/>
            <a:ext cx="5386192" cy="2977578"/>
          </a:xfrm>
          <a:prstGeom prst="rect">
            <a:avLst/>
          </a:prstGeom>
        </p:spPr>
      </p:pic>
      <p:pic>
        <p:nvPicPr>
          <p:cNvPr id="3" name="Immagine 2" descr="Immagine che contiene interno, bottiglia, arte&#10;&#10;Il contenuto generato dall'IA potrebbe non essere corretto.">
            <a:extLst>
              <a:ext uri="{FF2B5EF4-FFF2-40B4-BE49-F238E27FC236}">
                <a16:creationId xmlns:a16="http://schemas.microsoft.com/office/drawing/2014/main" id="{333605E2-B01B-EBCD-B92C-B3D50594E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62" y="1563314"/>
            <a:ext cx="3233653" cy="469494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30512C83-1B9F-3561-7F40-160862300DCB}"/>
              </a:ext>
            </a:extLst>
          </p:cNvPr>
          <p:cNvSpPr txBox="1"/>
          <p:nvPr/>
        </p:nvSpPr>
        <p:spPr>
          <a:xfrm>
            <a:off x="154863" y="819633"/>
            <a:ext cx="3132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AGATA @ Legnaro Laboratories, Padova, Italy</a:t>
            </a:r>
          </a:p>
        </p:txBody>
      </p:sp>
    </p:spTree>
    <p:extLst>
      <p:ext uri="{BB962C8B-B14F-4D97-AF65-F5344CB8AC3E}">
        <p14:creationId xmlns:p14="http://schemas.microsoft.com/office/powerpoint/2010/main" val="1825821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57873-E3B2-E199-A6A4-641AD41B0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92F7A-B2C0-821F-9C52-51DA6D33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AGATA Array</a:t>
            </a:r>
            <a:endParaRPr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1BF7E-91D9-3AC6-E36A-CD495ECF58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94148-C055-D58D-7D92-25FE7CB3A5B9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14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71666F1-AD4E-57EF-EABB-37F255AC7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pic>
        <p:nvPicPr>
          <p:cNvPr id="10" name="Immagine 9" descr="Immagine che contiene interno, bottiglia, arte&#10;&#10;Il contenuto generato dall'IA potrebbe non essere corretto.">
            <a:extLst>
              <a:ext uri="{FF2B5EF4-FFF2-40B4-BE49-F238E27FC236}">
                <a16:creationId xmlns:a16="http://schemas.microsoft.com/office/drawing/2014/main" id="{0BCA4462-1167-5BE5-3475-B6161A9A15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62" y="1563314"/>
            <a:ext cx="3233653" cy="4694945"/>
          </a:xfrm>
          <a:prstGeom prst="rect">
            <a:avLst/>
          </a:prstGeom>
        </p:spPr>
      </p:pic>
      <p:pic>
        <p:nvPicPr>
          <p:cNvPr id="14" name="Immagine 13" descr="Immagine che contiene disegno, Arte bambini&#10;&#10;Il contenuto generato dall'IA potrebbe non essere corretto.">
            <a:extLst>
              <a:ext uri="{FF2B5EF4-FFF2-40B4-BE49-F238E27FC236}">
                <a16:creationId xmlns:a16="http://schemas.microsoft.com/office/drawing/2014/main" id="{07ACEB0E-9B41-C811-2C62-BC500B903C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413" y="808006"/>
            <a:ext cx="5386192" cy="2977578"/>
          </a:xfrm>
          <a:prstGeom prst="rect">
            <a:avLst/>
          </a:prstGeom>
        </p:spPr>
      </p:pic>
      <p:pic>
        <p:nvPicPr>
          <p:cNvPr id="15" name="Immagine 14" descr="Immagine che contiene Diagramma, linea, diagramma, schermata&#10;&#10;Il contenuto generato dall'IA potrebbe non essere corretto.">
            <a:extLst>
              <a:ext uri="{FF2B5EF4-FFF2-40B4-BE49-F238E27FC236}">
                <a16:creationId xmlns:a16="http://schemas.microsoft.com/office/drawing/2014/main" id="{5C6884E8-190A-1CDE-50F0-B8F7D9CFC3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113"/>
          <a:stretch>
            <a:fillRect/>
          </a:stretch>
        </p:blipFill>
        <p:spPr>
          <a:xfrm>
            <a:off x="3527413" y="3910787"/>
            <a:ext cx="7356953" cy="249594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9735C00-4381-FA3D-4CB7-152AB0E14D02}"/>
              </a:ext>
            </a:extLst>
          </p:cNvPr>
          <p:cNvSpPr txBox="1"/>
          <p:nvPr/>
        </p:nvSpPr>
        <p:spPr>
          <a:xfrm>
            <a:off x="154863" y="819633"/>
            <a:ext cx="3132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AGATA @ Legnaro Laboratories, Padova, Italy</a:t>
            </a:r>
          </a:p>
        </p:txBody>
      </p:sp>
    </p:spTree>
    <p:extLst>
      <p:ext uri="{BB962C8B-B14F-4D97-AF65-F5344CB8AC3E}">
        <p14:creationId xmlns:p14="http://schemas.microsoft.com/office/powerpoint/2010/main" val="2499383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F4270-5A7C-D4FB-40F7-522DCE03C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2A337-C743-83C3-DD98-41C6B69EB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AGATA Array</a:t>
            </a:r>
            <a:endParaRPr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8855E-34A9-6D64-FBFF-20FA7AB411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4E540B-B1FD-0D3A-BE09-9E1C9D19C3A7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14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F0BCC57-1CA8-10C2-C975-7B888C9EF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pic>
        <p:nvPicPr>
          <p:cNvPr id="14" name="Immagine 13" descr="Immagine che contiene disegno, Arte bambini&#10;&#10;Il contenuto generato dall'IA potrebbe non essere corretto.">
            <a:extLst>
              <a:ext uri="{FF2B5EF4-FFF2-40B4-BE49-F238E27FC236}">
                <a16:creationId xmlns:a16="http://schemas.microsoft.com/office/drawing/2014/main" id="{93C971BE-7260-E953-6E2C-391B11E7E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413" y="808006"/>
            <a:ext cx="5386192" cy="2977578"/>
          </a:xfrm>
          <a:prstGeom prst="rect">
            <a:avLst/>
          </a:prstGeom>
        </p:spPr>
      </p:pic>
      <p:pic>
        <p:nvPicPr>
          <p:cNvPr id="15" name="Immagine 14" descr="Immagine che contiene Diagramma, linea, diagramma, schermata&#10;&#10;Il contenuto generato dall'IA potrebbe non essere corretto.">
            <a:extLst>
              <a:ext uri="{FF2B5EF4-FFF2-40B4-BE49-F238E27FC236}">
                <a16:creationId xmlns:a16="http://schemas.microsoft.com/office/drawing/2014/main" id="{FEAFB34C-9D54-4B0D-D076-84C41F0E71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113"/>
          <a:stretch>
            <a:fillRect/>
          </a:stretch>
        </p:blipFill>
        <p:spPr>
          <a:xfrm>
            <a:off x="3527413" y="3910787"/>
            <a:ext cx="7356953" cy="2495944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174606BE-6A0A-163E-F6BF-11D87F5E8EF5}"/>
              </a:ext>
            </a:extLst>
          </p:cNvPr>
          <p:cNvGrpSpPr/>
          <p:nvPr/>
        </p:nvGrpSpPr>
        <p:grpSpPr>
          <a:xfrm>
            <a:off x="8913605" y="1001276"/>
            <a:ext cx="3179948" cy="2613225"/>
            <a:chOff x="8913605" y="1001276"/>
            <a:chExt cx="3179948" cy="2613225"/>
          </a:xfrm>
        </p:grpSpPr>
        <p:pic>
          <p:nvPicPr>
            <p:cNvPr id="16" name="Immagine 15" descr="Immagine che contiene testo, diagramma, linea, schermata&#10;&#10;Il contenuto generato dall'IA potrebbe non essere corretto.">
              <a:extLst>
                <a:ext uri="{FF2B5EF4-FFF2-40B4-BE49-F238E27FC236}">
                  <a16:creationId xmlns:a16="http://schemas.microsoft.com/office/drawing/2014/main" id="{33826D79-1C18-6BB9-2046-B35599A2B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13605" y="1001276"/>
              <a:ext cx="3179948" cy="2613225"/>
            </a:xfrm>
            <a:prstGeom prst="rect">
              <a:avLst/>
            </a:prstGeom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7CEF8457-C112-8BD9-EB9B-92963EFF3A23}"/>
                </a:ext>
              </a:extLst>
            </p:cNvPr>
            <p:cNvSpPr/>
            <p:nvPr/>
          </p:nvSpPr>
          <p:spPr>
            <a:xfrm>
              <a:off x="10695008" y="1102260"/>
              <a:ext cx="1167254" cy="5389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Immagine 8" descr="Immagine che contiene interno, bottiglia, arte&#10;&#10;Il contenuto generato dall'IA potrebbe non essere corretto.">
            <a:extLst>
              <a:ext uri="{FF2B5EF4-FFF2-40B4-BE49-F238E27FC236}">
                <a16:creationId xmlns:a16="http://schemas.microsoft.com/office/drawing/2014/main" id="{D3FDB8BC-13F6-B3AF-ABBA-ED8221EEDF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62" y="1563314"/>
            <a:ext cx="3233653" cy="4694945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E5ABAB1-3622-DD19-4AE4-E9126DCEECA1}"/>
              </a:ext>
            </a:extLst>
          </p:cNvPr>
          <p:cNvSpPr txBox="1"/>
          <p:nvPr/>
        </p:nvSpPr>
        <p:spPr>
          <a:xfrm>
            <a:off x="154863" y="819633"/>
            <a:ext cx="3132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AGATA @ Legnaro Laboratories, Padova, Italy</a:t>
            </a:r>
          </a:p>
        </p:txBody>
      </p:sp>
    </p:spTree>
    <p:extLst>
      <p:ext uri="{BB962C8B-B14F-4D97-AF65-F5344CB8AC3E}">
        <p14:creationId xmlns:p14="http://schemas.microsoft.com/office/powerpoint/2010/main" val="2609063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AGATA </a:t>
            </a:r>
            <a:r>
              <a:rPr lang="en-US" b="1" dirty="0"/>
              <a:t>Campaign </a:t>
            </a:r>
            <a:r>
              <a:rPr b="1" dirty="0"/>
              <a:t>at LNL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16</a:t>
            </a:r>
          </a:p>
        </p:txBody>
      </p:sp>
      <p:pic>
        <p:nvPicPr>
          <p:cNvPr id="6" name="Picture 5" descr="nat_fig2_set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39244"/>
            <a:ext cx="6583680" cy="47966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0" y="1558978"/>
            <a:ext cx="4754880" cy="2734467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¹⁶O beam, 50 MeV</a:t>
            </a:r>
            <a:r>
              <a:rPr b="0" i="0" dirty="0">
                <a:solidFill>
                  <a:srgbClr val="393D3F"/>
                </a:solidFill>
              </a:rPr>
              <a:t> on ³He implanted in </a:t>
            </a:r>
            <a:r>
              <a:rPr b="1" i="0" dirty="0">
                <a:solidFill>
                  <a:srgbClr val="393D3F"/>
                </a:solidFill>
              </a:rPr>
              <a:t>gold</a:t>
            </a:r>
            <a:r>
              <a:rPr b="0" i="0" dirty="0">
                <a:solidFill>
                  <a:srgbClr val="393D3F"/>
                </a:solidFill>
              </a:rPr>
              <a:t> (HZDR)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⁴He in the silicon detector</a:t>
            </a:r>
            <a:r>
              <a:rPr b="0" i="0" dirty="0">
                <a:solidFill>
                  <a:srgbClr val="393D3F"/>
                </a:solidFill>
              </a:rPr>
              <a:t> tags the ¹⁵O state and gives its velocity at the reaction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AGATA</a:t>
            </a:r>
            <a:r>
              <a:rPr lang="en-US" b="1" i="0" dirty="0">
                <a:solidFill>
                  <a:srgbClr val="393D3F"/>
                </a:solidFill>
              </a:rPr>
              <a:t> @ LNL</a:t>
            </a:r>
            <a:r>
              <a:rPr b="0" i="0" dirty="0">
                <a:solidFill>
                  <a:srgbClr val="393D3F"/>
                </a:solidFill>
              </a:rPr>
              <a:t>: 12 triple clusters, 40°–160°, </a:t>
            </a:r>
            <a:endParaRPr lang="en-US" b="0" i="0" dirty="0">
              <a:solidFill>
                <a:srgbClr val="393D3F"/>
              </a:solidFill>
            </a:endParaRP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¹⁸F states from </a:t>
            </a:r>
            <a:r>
              <a:rPr lang="it-IT" b="1" dirty="0">
                <a:solidFill>
                  <a:srgbClr val="393D3F"/>
                </a:solidFill>
              </a:rPr>
              <a:t>¹⁶O</a:t>
            </a:r>
            <a:r>
              <a:rPr b="1" i="0" dirty="0">
                <a:solidFill>
                  <a:srgbClr val="393D3F"/>
                </a:solidFill>
              </a:rPr>
              <a:t>(</a:t>
            </a:r>
            <a:r>
              <a:rPr lang="it-IT" b="1" dirty="0">
                <a:solidFill>
                  <a:srgbClr val="393D3F"/>
                </a:solidFill>
              </a:rPr>
              <a:t>³He</a:t>
            </a:r>
            <a:r>
              <a:rPr b="1" i="0" dirty="0">
                <a:solidFill>
                  <a:srgbClr val="393D3F"/>
                </a:solidFill>
              </a:rPr>
              <a:t>,</a:t>
            </a:r>
            <a:r>
              <a:rPr lang="en-US" b="1" i="0" dirty="0">
                <a:solidFill>
                  <a:srgbClr val="393D3F"/>
                </a:solidFill>
              </a:rPr>
              <a:t>p</a:t>
            </a:r>
            <a:r>
              <a:rPr b="1" i="0" dirty="0">
                <a:solidFill>
                  <a:srgbClr val="393D3F"/>
                </a:solidFill>
              </a:rPr>
              <a:t>)</a:t>
            </a:r>
            <a:r>
              <a:rPr lang="it-IT" b="1" dirty="0">
                <a:solidFill>
                  <a:srgbClr val="393D3F"/>
                </a:solidFill>
              </a:rPr>
              <a:t>¹⁸F</a:t>
            </a:r>
            <a:r>
              <a:rPr b="0" i="0" dirty="0">
                <a:solidFill>
                  <a:srgbClr val="393D3F"/>
                </a:solidFill>
              </a:rPr>
              <a:t> in the same run → </a:t>
            </a:r>
            <a:r>
              <a:rPr b="1" i="0" dirty="0">
                <a:solidFill>
                  <a:srgbClr val="393D3F"/>
                </a:solidFill>
              </a:rPr>
              <a:t>in-situ calibration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22CAC7D-A813-5525-488C-B1D109597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9199" y="4564214"/>
            <a:ext cx="1729406" cy="172940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0D52391-D142-7BB2-135B-065AEB32929C}"/>
              </a:ext>
            </a:extLst>
          </p:cNvPr>
          <p:cNvSpPr txBox="1"/>
          <p:nvPr/>
        </p:nvSpPr>
        <p:spPr>
          <a:xfrm>
            <a:off x="7813000" y="5105751"/>
            <a:ext cx="1626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Elia Pilotto’s PhD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D8F70FB-D83D-9A75-B32D-97AAD4F1D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FE2092B-4DA1-8DFB-05E8-E0D285364958}"/>
              </a:ext>
            </a:extLst>
          </p:cNvPr>
          <p:cNvSpPr txBox="1"/>
          <p:nvPr/>
        </p:nvSpPr>
        <p:spPr>
          <a:xfrm>
            <a:off x="7595629" y="950380"/>
            <a:ext cx="374878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sz="2400" b="1" baseline="30000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  <a:r>
              <a:rPr lang="en-US" sz="2400" b="1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O(</a:t>
            </a:r>
            <a:r>
              <a:rPr lang="en-US" sz="2400" b="1" baseline="30000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  <a:r>
              <a:rPr lang="en-US" sz="2400" b="1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He,</a:t>
            </a:r>
            <a:r>
              <a:rPr lang="en-US" sz="2400" b="1" baseline="30000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  <a:r>
              <a:rPr lang="en-US" sz="2400" b="1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He)</a:t>
            </a:r>
            <a:r>
              <a:rPr lang="en-US" sz="2400" b="1" baseline="30000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  <a:r>
              <a:rPr lang="en-US" sz="2400" b="1" dirty="0">
                <a:solidFill>
                  <a:schemeClr val="tx1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O @ 50 MeV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Doppler Shift Attenuation Method</a:t>
            </a:r>
            <a:endParaRPr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17</a:t>
            </a:r>
          </a:p>
        </p:txBody>
      </p:sp>
      <p:pic>
        <p:nvPicPr>
          <p:cNvPr id="6" name="Picture 5" descr="dsam_sket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10" y="1158921"/>
            <a:ext cx="10833182" cy="475574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7090B27-928A-E476-7A49-CD070EEFD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AGATA </a:t>
            </a:r>
            <a:r>
              <a:rPr lang="en-US" b="1" dirty="0" err="1"/>
              <a:t>Lineshape</a:t>
            </a:r>
            <a:r>
              <a:rPr lang="en-US" b="1" dirty="0"/>
              <a:t> </a:t>
            </a:r>
            <a:r>
              <a:rPr b="1" dirty="0"/>
              <a:t>of the 6.79 MeV </a:t>
            </a:r>
            <a:r>
              <a:rPr b="1" dirty="0" err="1"/>
              <a:t>γ</a:t>
            </a:r>
            <a:r>
              <a:rPr b="1" dirty="0"/>
              <a:t>-ray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18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42F5F63-17B2-3B72-52D9-2C31C2768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0EBB72B-8D6B-EE43-B147-00058705F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485" y="1136633"/>
            <a:ext cx="7827471" cy="487453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40FF7-03FA-7AE2-0654-8137801BC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C22BA-A74B-C31C-B6BD-59834C715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AGATA </a:t>
            </a:r>
            <a:r>
              <a:rPr lang="en-US" b="1" dirty="0" err="1"/>
              <a:t>Lineshape</a:t>
            </a:r>
            <a:r>
              <a:rPr lang="en-US" b="1" dirty="0"/>
              <a:t> </a:t>
            </a:r>
            <a:r>
              <a:rPr b="1" dirty="0"/>
              <a:t>of the 6.79 MeV </a:t>
            </a:r>
            <a:r>
              <a:rPr b="1" dirty="0" err="1"/>
              <a:t>γ</a:t>
            </a:r>
            <a:r>
              <a:rPr b="1" dirty="0"/>
              <a:t>-ray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27F3C-11B4-AB11-BA77-370EEB58D1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766B39-8B5A-A2A9-83BD-0B87FE0B5CD3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2EA624-3B8F-CA66-6111-C3DECEB0D885}"/>
              </a:ext>
            </a:extLst>
          </p:cNvPr>
          <p:cNvSpPr txBox="1"/>
          <p:nvPr/>
        </p:nvSpPr>
        <p:spPr>
          <a:xfrm>
            <a:off x="8271164" y="1414166"/>
            <a:ext cx="3657600" cy="122988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Doppler correction with </a:t>
            </a:r>
            <a:r>
              <a:rPr b="1" i="0" dirty="0">
                <a:solidFill>
                  <a:srgbClr val="393D3F"/>
                </a:solidFill>
              </a:rPr>
              <a:t>β</a:t>
            </a:r>
            <a:r>
              <a:rPr b="1" i="0" baseline="-25000" dirty="0" err="1">
                <a:solidFill>
                  <a:srgbClr val="393D3F"/>
                </a:solidFill>
              </a:rPr>
              <a:t>reac</a:t>
            </a:r>
            <a:r>
              <a:rPr b="1" i="0" dirty="0">
                <a:solidFill>
                  <a:srgbClr val="393D3F"/>
                </a:solidFill>
              </a:rPr>
              <a:t> from the silicon detector</a:t>
            </a:r>
            <a:r>
              <a:rPr b="0" i="0" dirty="0">
                <a:solidFill>
                  <a:srgbClr val="393D3F"/>
                </a:solidFill>
              </a:rPr>
              <a:t> brings the 6791 keV line to the literature energy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FB481B4-658C-FF39-2CF3-3BFD2DC99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grpSp>
        <p:nvGrpSpPr>
          <p:cNvPr id="18" name="Gruppo 17">
            <a:extLst>
              <a:ext uri="{FF2B5EF4-FFF2-40B4-BE49-F238E27FC236}">
                <a16:creationId xmlns:a16="http://schemas.microsoft.com/office/drawing/2014/main" id="{14EFAB25-389D-25F7-11CB-FCF55CD0295C}"/>
              </a:ext>
            </a:extLst>
          </p:cNvPr>
          <p:cNvGrpSpPr/>
          <p:nvPr/>
        </p:nvGrpSpPr>
        <p:grpSpPr>
          <a:xfrm>
            <a:off x="8154763" y="2932659"/>
            <a:ext cx="4037237" cy="1309049"/>
            <a:chOff x="391081" y="1232577"/>
            <a:chExt cx="4037237" cy="130904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CasellaDiTesto 5">
                  <a:extLst>
                    <a:ext uri="{FF2B5EF4-FFF2-40B4-BE49-F238E27FC236}">
                      <a16:creationId xmlns:a16="http://schemas.microsoft.com/office/drawing/2014/main" id="{F2197701-38C5-50A4-67DE-6791D3A803CA}"/>
                    </a:ext>
                  </a:extLst>
                </p:cNvPr>
                <p:cNvSpPr txBox="1"/>
                <p:nvPr/>
              </p:nvSpPr>
              <p:spPr>
                <a:xfrm>
                  <a:off x="430471" y="1258655"/>
                  <a:ext cx="2940741" cy="8548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𝐸</m:t>
                        </m:r>
                        <m:r>
                          <a:rPr lang="en-US" sz="2400" b="0" i="1" baseline="-25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𝑜𝑏𝑠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=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𝐸</m:t>
                        </m:r>
                        <m:r>
                          <a:rPr lang="en-US" sz="2400" b="0" i="1" baseline="-25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𝛾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 </m:t>
                        </m:r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1 −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𝛽</m:t>
                                </m:r>
                                <m:r>
                                  <a:rPr lang="en-US" sz="2400" b="0" i="1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 </m:t>
                                </m:r>
                              </m:e>
                            </m:rad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  <m:t>1 −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  <m:t>𝛽</m:t>
                            </m:r>
                            <m:func>
                              <m:funcPr>
                                <m:ctrlPr>
                                  <a:rPr lang="en-US" sz="2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𝜃</m:t>
                                </m:r>
                              </m:e>
                            </m:func>
                          </m:den>
                        </m:f>
                      </m:oMath>
                    </m:oMathPara>
                  </a14:m>
                  <a:endParaRPr lang="en-US" sz="2400" b="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mc:Choice>
          <mc:Fallback>
            <p:sp>
              <p:nvSpPr>
                <p:cNvPr id="6" name="CasellaDiTesto 5">
                  <a:extLst>
                    <a:ext uri="{FF2B5EF4-FFF2-40B4-BE49-F238E27FC236}">
                      <a16:creationId xmlns:a16="http://schemas.microsoft.com/office/drawing/2014/main" id="{F2197701-38C5-50A4-67DE-6791D3A803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471" y="1258655"/>
                  <a:ext cx="2940741" cy="854849"/>
                </a:xfrm>
                <a:prstGeom prst="rect">
                  <a:avLst/>
                </a:prstGeom>
                <a:blipFill>
                  <a:blip r:embed="rId4"/>
                  <a:stretch>
                    <a:fillRect l="-1724" r="-1293"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Ovale 10">
              <a:extLst>
                <a:ext uri="{FF2B5EF4-FFF2-40B4-BE49-F238E27FC236}">
                  <a16:creationId xmlns:a16="http://schemas.microsoft.com/office/drawing/2014/main" id="{32E34D9B-CF48-B6DF-3B9F-1133244D71DC}"/>
                </a:ext>
              </a:extLst>
            </p:cNvPr>
            <p:cNvSpPr/>
            <p:nvPr/>
          </p:nvSpPr>
          <p:spPr>
            <a:xfrm>
              <a:off x="391081" y="1507036"/>
              <a:ext cx="657602" cy="511552"/>
            </a:xfrm>
            <a:prstGeom prst="ellipse">
              <a:avLst/>
            </a:prstGeom>
            <a:noFill/>
            <a:ln>
              <a:solidFill>
                <a:srgbClr val="FF7D0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424C8FA5-D807-4877-73E4-5B29DC9CA460}"/>
                </a:ext>
              </a:extLst>
            </p:cNvPr>
            <p:cNvSpPr txBox="1"/>
            <p:nvPr/>
          </p:nvSpPr>
          <p:spPr>
            <a:xfrm>
              <a:off x="3218729" y="1232577"/>
              <a:ext cx="118173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US" b="1">
                  <a:solidFill>
                    <a:srgbClr val="0070C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SAURON</a:t>
              </a:r>
            </a:p>
          </p:txBody>
        </p:sp>
        <p:sp>
          <p:nvSpPr>
            <p:cNvPr id="13" name="Ovale 12">
              <a:extLst>
                <a:ext uri="{FF2B5EF4-FFF2-40B4-BE49-F238E27FC236}">
                  <a16:creationId xmlns:a16="http://schemas.microsoft.com/office/drawing/2014/main" id="{DA077A3D-59A2-3FD5-ABF2-7E0708860FEA}"/>
                </a:ext>
              </a:extLst>
            </p:cNvPr>
            <p:cNvSpPr/>
            <p:nvPr/>
          </p:nvSpPr>
          <p:spPr>
            <a:xfrm>
              <a:off x="2685650" y="1321870"/>
              <a:ext cx="473186" cy="41101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14" name="Ovale 13">
              <a:extLst>
                <a:ext uri="{FF2B5EF4-FFF2-40B4-BE49-F238E27FC236}">
                  <a16:creationId xmlns:a16="http://schemas.microsoft.com/office/drawing/2014/main" id="{D7A90800-48E4-927A-05BF-7078D5B1E712}"/>
                </a:ext>
              </a:extLst>
            </p:cNvPr>
            <p:cNvSpPr/>
            <p:nvPr/>
          </p:nvSpPr>
          <p:spPr>
            <a:xfrm>
              <a:off x="2343677" y="1779266"/>
              <a:ext cx="295166" cy="369332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0A957AAC-D868-4FF6-22A8-5CABFD835E2E}"/>
                </a:ext>
              </a:extLst>
            </p:cNvPr>
            <p:cNvSpPr/>
            <p:nvPr/>
          </p:nvSpPr>
          <p:spPr>
            <a:xfrm>
              <a:off x="3066245" y="1779265"/>
              <a:ext cx="304968" cy="334239"/>
            </a:xfrm>
            <a:prstGeom prst="ellipse">
              <a:avLst/>
            </a:prstGeom>
            <a:noFill/>
            <a:ln>
              <a:solidFill>
                <a:srgbClr val="FF7D0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A0334844-45C8-ABE4-D1AB-42C2E4E6256F}"/>
                </a:ext>
              </a:extLst>
            </p:cNvPr>
            <p:cNvSpPr txBox="1"/>
            <p:nvPr/>
          </p:nvSpPr>
          <p:spPr>
            <a:xfrm>
              <a:off x="3458960" y="1710629"/>
              <a:ext cx="96935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i="1">
                  <a:solidFill>
                    <a:srgbClr val="FF7D0D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Mostly</a:t>
              </a:r>
              <a:r>
                <a:rPr lang="en-US" b="1">
                  <a:solidFill>
                    <a:srgbClr val="FF7D0D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AGATA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670FBC53-2303-A6B0-3D66-C9DA4C90A7BB}"/>
                </a:ext>
              </a:extLst>
            </p:cNvPr>
            <p:cNvSpPr txBox="1"/>
            <p:nvPr/>
          </p:nvSpPr>
          <p:spPr>
            <a:xfrm>
              <a:off x="2047976" y="2172294"/>
              <a:ext cx="118173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US" b="1">
                  <a:solidFill>
                    <a:srgbClr val="0070C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SAURON</a:t>
              </a:r>
            </a:p>
          </p:txBody>
        </p:sp>
      </p:grpSp>
      <p:pic>
        <p:nvPicPr>
          <p:cNvPr id="19" name="Picture 5" descr="nat_fig4_doppler.png">
            <a:extLst>
              <a:ext uri="{FF2B5EF4-FFF2-40B4-BE49-F238E27FC236}">
                <a16:creationId xmlns:a16="http://schemas.microsoft.com/office/drawing/2014/main" id="{CED0D52E-67F7-84A6-E9CA-82D4DB67D3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747" y="1151547"/>
            <a:ext cx="7680960" cy="48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85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49A5E-D2D5-FF00-AD99-B7C0766B6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39851-EAE0-56D3-8086-884496D8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AGATA </a:t>
            </a:r>
            <a:r>
              <a:rPr lang="en-US" b="1" dirty="0" err="1"/>
              <a:t>Lineshape</a:t>
            </a:r>
            <a:r>
              <a:rPr lang="en-US" b="1" dirty="0"/>
              <a:t> </a:t>
            </a:r>
            <a:r>
              <a:rPr b="1" dirty="0"/>
              <a:t>of the 6.79 MeV </a:t>
            </a:r>
            <a:r>
              <a:rPr b="1" dirty="0" err="1"/>
              <a:t>γ</a:t>
            </a:r>
            <a:r>
              <a:rPr b="1" dirty="0"/>
              <a:t>-ray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6DDAE-7BBA-F5D9-93A3-E045B7A2D9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95768F-3424-D12E-9E75-74C406ED52DF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18</a:t>
            </a:r>
          </a:p>
        </p:txBody>
      </p:sp>
      <p:pic>
        <p:nvPicPr>
          <p:cNvPr id="6" name="Picture 5" descr="nat_fig4_doppler.png">
            <a:extLst>
              <a:ext uri="{FF2B5EF4-FFF2-40B4-BE49-F238E27FC236}">
                <a16:creationId xmlns:a16="http://schemas.microsoft.com/office/drawing/2014/main" id="{A1D1638B-C596-36B9-2FAE-F0F7795AC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47" y="1151547"/>
            <a:ext cx="7680960" cy="487548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5BDEC56-6E98-759D-97D8-5420047AB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D52FF5FB-9711-0C8D-8476-D89B1F9B9E36}"/>
              </a:ext>
            </a:extLst>
          </p:cNvPr>
          <p:cNvGrpSpPr/>
          <p:nvPr/>
        </p:nvGrpSpPr>
        <p:grpSpPr>
          <a:xfrm>
            <a:off x="8086074" y="4780525"/>
            <a:ext cx="3984006" cy="1572569"/>
            <a:chOff x="8086074" y="4118416"/>
            <a:chExt cx="3984006" cy="1572569"/>
          </a:xfrm>
        </p:grpSpPr>
        <p:pic>
          <p:nvPicPr>
            <p:cNvPr id="8" name="Picture 16" descr="eq_deltabeta.png">
              <a:extLst>
                <a:ext uri="{FF2B5EF4-FFF2-40B4-BE49-F238E27FC236}">
                  <a16:creationId xmlns:a16="http://schemas.microsoft.com/office/drawing/2014/main" id="{DEF405B5-6937-F245-5299-01E55BA5E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98343" y="4118416"/>
              <a:ext cx="2559468" cy="765201"/>
            </a:xfrm>
            <a:prstGeom prst="rect">
              <a:avLst/>
            </a:prstGeom>
          </p:spPr>
        </p:pic>
        <p:pic>
          <p:nvPicPr>
            <p:cNvPr id="9" name="Picture 17" descr="eq_R.png">
              <a:extLst>
                <a:ext uri="{FF2B5EF4-FFF2-40B4-BE49-F238E27FC236}">
                  <a16:creationId xmlns:a16="http://schemas.microsoft.com/office/drawing/2014/main" id="{2F29555A-0484-A596-9350-541011D02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6074" y="4976671"/>
              <a:ext cx="3984006" cy="714314"/>
            </a:xfrm>
            <a:prstGeom prst="rect">
              <a:avLst/>
            </a:prstGeom>
          </p:spPr>
        </p:pic>
      </p:grp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82E6997-2531-96F7-608F-66BD1F2EDE43}"/>
              </a:ext>
            </a:extLst>
          </p:cNvPr>
          <p:cNvSpPr txBox="1"/>
          <p:nvPr/>
        </p:nvSpPr>
        <p:spPr>
          <a:xfrm>
            <a:off x="9024247" y="4353954"/>
            <a:ext cx="2327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New Approach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9ED8B5DD-809C-5039-C78F-A9656EA81CB8}"/>
              </a:ext>
            </a:extLst>
          </p:cNvPr>
          <p:cNvSpPr txBox="1"/>
          <p:nvPr/>
        </p:nvSpPr>
        <p:spPr>
          <a:xfrm>
            <a:off x="8271164" y="1414166"/>
            <a:ext cx="3657600" cy="122988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Doppler correction with </a:t>
            </a:r>
            <a:r>
              <a:rPr b="1" i="0" dirty="0">
                <a:solidFill>
                  <a:srgbClr val="393D3F"/>
                </a:solidFill>
              </a:rPr>
              <a:t>β</a:t>
            </a:r>
            <a:r>
              <a:rPr b="1" i="0" baseline="-25000" dirty="0" err="1">
                <a:solidFill>
                  <a:srgbClr val="393D3F"/>
                </a:solidFill>
              </a:rPr>
              <a:t>reac</a:t>
            </a:r>
            <a:r>
              <a:rPr b="1" i="0" dirty="0">
                <a:solidFill>
                  <a:srgbClr val="393D3F"/>
                </a:solidFill>
              </a:rPr>
              <a:t> from the silicon detector</a:t>
            </a:r>
            <a:r>
              <a:rPr b="0" i="0" dirty="0">
                <a:solidFill>
                  <a:srgbClr val="393D3F"/>
                </a:solidFill>
              </a:rPr>
              <a:t> brings the 6791 keV line to the literature energy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9E8B4DE2-6B9F-4CD3-BC54-15065CAFBEE8}"/>
              </a:ext>
            </a:extLst>
          </p:cNvPr>
          <p:cNvGrpSpPr/>
          <p:nvPr/>
        </p:nvGrpSpPr>
        <p:grpSpPr>
          <a:xfrm>
            <a:off x="8154763" y="2932659"/>
            <a:ext cx="4037237" cy="1309049"/>
            <a:chOff x="391081" y="1232577"/>
            <a:chExt cx="4037237" cy="1309049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CasellaDiTesto 13">
                  <a:extLst>
                    <a:ext uri="{FF2B5EF4-FFF2-40B4-BE49-F238E27FC236}">
                      <a16:creationId xmlns:a16="http://schemas.microsoft.com/office/drawing/2014/main" id="{0BE18A33-F71D-1303-7BC0-D6EAE6EF500A}"/>
                    </a:ext>
                  </a:extLst>
                </p:cNvPr>
                <p:cNvSpPr txBox="1"/>
                <p:nvPr/>
              </p:nvSpPr>
              <p:spPr>
                <a:xfrm>
                  <a:off x="430471" y="1258655"/>
                  <a:ext cx="2940741" cy="85484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𝐸</m:t>
                        </m:r>
                        <m:r>
                          <a:rPr lang="en-US" sz="2400" b="0" i="1" baseline="-25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𝑜𝑏𝑠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=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𝐸</m:t>
                        </m:r>
                        <m:r>
                          <a:rPr lang="en-US" sz="2400" b="0" i="1" baseline="-2500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𝛾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 </m:t>
                        </m:r>
                        <m:f>
                          <m:f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1 −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𝛽</m:t>
                                </m:r>
                                <m:r>
                                  <a:rPr lang="en-US" sz="2400" b="0" i="1" baseline="300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 </m:t>
                                </m:r>
                              </m:e>
                            </m:rad>
                          </m:num>
                          <m:den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  <m:t>1 −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  <m:t>𝛽</m:t>
                            </m:r>
                            <m:func>
                              <m:funcPr>
                                <m:ctrlPr>
                                  <a:rPr lang="en-US" sz="2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Helvetica Neue" panose="02000503000000020004" pitchFamily="2" charset="0"/>
                                    <a:cs typeface="Helvetica Neue" panose="02000503000000020004" pitchFamily="2" charset="0"/>
                                  </a:rPr>
                                  <m:t>𝜃</m:t>
                                </m:r>
                              </m:e>
                            </m:func>
                          </m:den>
                        </m:f>
                      </m:oMath>
                    </m:oMathPara>
                  </a14:m>
                  <a:endParaRPr lang="en-US" sz="2400" b="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mc:Choice>
          <mc:Fallback>
            <p:sp>
              <p:nvSpPr>
                <p:cNvPr id="14" name="CasellaDiTesto 13">
                  <a:extLst>
                    <a:ext uri="{FF2B5EF4-FFF2-40B4-BE49-F238E27FC236}">
                      <a16:creationId xmlns:a16="http://schemas.microsoft.com/office/drawing/2014/main" id="{0BE18A33-F71D-1303-7BC0-D6EAE6EF50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0471" y="1258655"/>
                  <a:ext cx="2940741" cy="854849"/>
                </a:xfrm>
                <a:prstGeom prst="rect">
                  <a:avLst/>
                </a:prstGeom>
                <a:blipFill>
                  <a:blip r:embed="rId7"/>
                  <a:stretch>
                    <a:fillRect l="-1724" r="-1293" b="-173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Ovale 14">
              <a:extLst>
                <a:ext uri="{FF2B5EF4-FFF2-40B4-BE49-F238E27FC236}">
                  <a16:creationId xmlns:a16="http://schemas.microsoft.com/office/drawing/2014/main" id="{FD869613-39AD-5A70-EFE0-A2A3EE2AB219}"/>
                </a:ext>
              </a:extLst>
            </p:cNvPr>
            <p:cNvSpPr/>
            <p:nvPr/>
          </p:nvSpPr>
          <p:spPr>
            <a:xfrm>
              <a:off x="391081" y="1507036"/>
              <a:ext cx="657602" cy="511552"/>
            </a:xfrm>
            <a:prstGeom prst="ellipse">
              <a:avLst/>
            </a:prstGeom>
            <a:noFill/>
            <a:ln>
              <a:solidFill>
                <a:srgbClr val="FF7D0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D46F0306-C019-6CC7-40E9-5D7872733B83}"/>
                </a:ext>
              </a:extLst>
            </p:cNvPr>
            <p:cNvSpPr txBox="1"/>
            <p:nvPr/>
          </p:nvSpPr>
          <p:spPr>
            <a:xfrm>
              <a:off x="3218729" y="1232577"/>
              <a:ext cx="118173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US" b="1">
                  <a:solidFill>
                    <a:srgbClr val="0070C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SAURON</a:t>
              </a:r>
            </a:p>
          </p:txBody>
        </p:sp>
        <p:sp>
          <p:nvSpPr>
            <p:cNvPr id="17" name="Ovale 16">
              <a:extLst>
                <a:ext uri="{FF2B5EF4-FFF2-40B4-BE49-F238E27FC236}">
                  <a16:creationId xmlns:a16="http://schemas.microsoft.com/office/drawing/2014/main" id="{8E0BA41C-9345-A01E-33C3-37E8DA827E75}"/>
                </a:ext>
              </a:extLst>
            </p:cNvPr>
            <p:cNvSpPr/>
            <p:nvPr/>
          </p:nvSpPr>
          <p:spPr>
            <a:xfrm>
              <a:off x="2685650" y="1321870"/>
              <a:ext cx="473186" cy="41101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18" name="Ovale 17">
              <a:extLst>
                <a:ext uri="{FF2B5EF4-FFF2-40B4-BE49-F238E27FC236}">
                  <a16:creationId xmlns:a16="http://schemas.microsoft.com/office/drawing/2014/main" id="{599464DE-F2DA-7C1F-BE96-02AB4A959B9A}"/>
                </a:ext>
              </a:extLst>
            </p:cNvPr>
            <p:cNvSpPr/>
            <p:nvPr/>
          </p:nvSpPr>
          <p:spPr>
            <a:xfrm>
              <a:off x="2343677" y="1779266"/>
              <a:ext cx="295166" cy="369332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19" name="Ovale 18">
              <a:extLst>
                <a:ext uri="{FF2B5EF4-FFF2-40B4-BE49-F238E27FC236}">
                  <a16:creationId xmlns:a16="http://schemas.microsoft.com/office/drawing/2014/main" id="{5985B61C-D7DC-7195-567D-32347612AD39}"/>
                </a:ext>
              </a:extLst>
            </p:cNvPr>
            <p:cNvSpPr/>
            <p:nvPr/>
          </p:nvSpPr>
          <p:spPr>
            <a:xfrm>
              <a:off x="3066245" y="1779265"/>
              <a:ext cx="304968" cy="334239"/>
            </a:xfrm>
            <a:prstGeom prst="ellipse">
              <a:avLst/>
            </a:prstGeom>
            <a:noFill/>
            <a:ln>
              <a:solidFill>
                <a:srgbClr val="FF7D0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7D0D"/>
                </a:solidFill>
              </a:endParaRP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ADF1D9CF-F787-5123-5507-CCDC7188412D}"/>
                </a:ext>
              </a:extLst>
            </p:cNvPr>
            <p:cNvSpPr txBox="1"/>
            <p:nvPr/>
          </p:nvSpPr>
          <p:spPr>
            <a:xfrm>
              <a:off x="3458960" y="1710629"/>
              <a:ext cx="96935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i="1">
                  <a:solidFill>
                    <a:srgbClr val="FF7D0D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Mostly</a:t>
              </a:r>
              <a:r>
                <a:rPr lang="en-US" b="1">
                  <a:solidFill>
                    <a:srgbClr val="FF7D0D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AGATA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F30C061E-56B3-84B7-4EBF-FFE784A8D95D}"/>
                </a:ext>
              </a:extLst>
            </p:cNvPr>
            <p:cNvSpPr txBox="1"/>
            <p:nvPr/>
          </p:nvSpPr>
          <p:spPr>
            <a:xfrm>
              <a:off x="2047976" y="2172294"/>
              <a:ext cx="118173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l"/>
              <a:r>
                <a:rPr lang="en-US" b="1">
                  <a:solidFill>
                    <a:srgbClr val="0070C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SAURON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9296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463CE-705E-10C6-8BAE-07634313C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AC9CB-DF52-D0AB-6515-C3044353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 Doppler Shift Attenuation Method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2E012-F7D2-733B-0C13-F795634CA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90C45D-2476-50B4-7FA3-48C63D72BFCB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17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C9AEBEA-560F-0314-E2C1-6DEEB6F092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pic>
        <p:nvPicPr>
          <p:cNvPr id="6" name="02_DSAM_DeltaBeta_method">
            <a:hlinkClick r:id="" action="ppaction://media"/>
            <a:extLst>
              <a:ext uri="{FF2B5EF4-FFF2-40B4-BE49-F238E27FC236}">
                <a16:creationId xmlns:a16="http://schemas.microsoft.com/office/drawing/2014/main" id="{4F2DE7D7-D34D-37B6-51CC-63080FE402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Why the wide angular coverage matters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19</a:t>
            </a:r>
          </a:p>
        </p:txBody>
      </p:sp>
      <p:pic>
        <p:nvPicPr>
          <p:cNvPr id="6" name="Picture 5" descr="nat_fig5a_104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06" y="914400"/>
            <a:ext cx="5444786" cy="4023360"/>
          </a:xfrm>
          <a:prstGeom prst="rect">
            <a:avLst/>
          </a:prstGeom>
        </p:spPr>
      </p:pic>
      <p:pic>
        <p:nvPicPr>
          <p:cNvPr id="7" name="Picture 6" descr="nat_fig5b_268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286" y="914400"/>
            <a:ext cx="5444786" cy="402336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462A5CE-FC13-1061-98B8-3AA143C73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A57F4-7B99-0F8C-587A-01A17A35A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63C65-99A3-EA75-AE27-3945C88EB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Why the wide angular coverage matters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AF302-807B-3D39-F30F-E10A7FA0A3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F098A-6113-ABBF-CE17-14B061F3ED56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19</a:t>
            </a:r>
          </a:p>
        </p:txBody>
      </p:sp>
      <p:pic>
        <p:nvPicPr>
          <p:cNvPr id="6" name="Picture 5" descr="nat_fig5a_1041.png">
            <a:extLst>
              <a:ext uri="{FF2B5EF4-FFF2-40B4-BE49-F238E27FC236}">
                <a16:creationId xmlns:a16="http://schemas.microsoft.com/office/drawing/2014/main" id="{AAAAC559-B35B-B201-A842-7720A5806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06" y="914400"/>
            <a:ext cx="5444786" cy="4023360"/>
          </a:xfrm>
          <a:prstGeom prst="rect">
            <a:avLst/>
          </a:prstGeom>
        </p:spPr>
      </p:pic>
      <p:pic>
        <p:nvPicPr>
          <p:cNvPr id="7" name="Picture 6" descr="nat_fig5b_2682.png">
            <a:extLst>
              <a:ext uri="{FF2B5EF4-FFF2-40B4-BE49-F238E27FC236}">
                <a16:creationId xmlns:a16="http://schemas.microsoft.com/office/drawing/2014/main" id="{1F01C3D0-E1A4-3880-D0E2-CAEA4A960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286" y="914400"/>
            <a:ext cx="5444786" cy="40233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B4A11F-7093-9682-5269-8C89D15A8B64}"/>
              </a:ext>
            </a:extLst>
          </p:cNvPr>
          <p:cNvSpPr txBox="1"/>
          <p:nvPr/>
        </p:nvSpPr>
        <p:spPr>
          <a:xfrm>
            <a:off x="249855" y="5257800"/>
            <a:ext cx="8860421" cy="73417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Systematics distort </a:t>
            </a:r>
            <a:r>
              <a:rPr b="1" i="0" dirty="0" err="1">
                <a:solidFill>
                  <a:srgbClr val="393D3F"/>
                </a:solidFill>
              </a:rPr>
              <a:t>Δ</a:t>
            </a:r>
            <a:r>
              <a:rPr b="1" i="0" dirty="0">
                <a:solidFill>
                  <a:srgbClr val="393D3F"/>
                </a:solidFill>
              </a:rPr>
              <a:t>β(</a:t>
            </a:r>
            <a:r>
              <a:rPr b="1" i="0" dirty="0" err="1">
                <a:solidFill>
                  <a:srgbClr val="393D3F"/>
                </a:solidFill>
              </a:rPr>
              <a:t>θ</a:t>
            </a:r>
            <a:r>
              <a:rPr b="1" i="0" dirty="0">
                <a:solidFill>
                  <a:srgbClr val="393D3F"/>
                </a:solidFill>
              </a:rPr>
              <a:t>)</a:t>
            </a:r>
            <a:r>
              <a:rPr b="0" i="0" dirty="0">
                <a:solidFill>
                  <a:srgbClr val="393D3F"/>
                </a:solidFill>
              </a:rPr>
              <a:t> </a:t>
            </a:r>
            <a:r>
              <a:rPr i="0" dirty="0" err="1">
                <a:solidFill>
                  <a:srgbClr val="393D3F"/>
                </a:solidFill>
              </a:rPr>
              <a:t>antisymmetrically</a:t>
            </a:r>
            <a:r>
              <a:rPr i="0" dirty="0">
                <a:solidFill>
                  <a:srgbClr val="393D3F"/>
                </a:solidFill>
              </a:rPr>
              <a:t> around 90°; </a:t>
            </a:r>
            <a:r>
              <a:rPr b="0" i="0" dirty="0">
                <a:solidFill>
                  <a:srgbClr val="393D3F"/>
                </a:solidFill>
              </a:rPr>
              <a:t>a true </a:t>
            </a: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 is a flat offset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AGATA 40°–160° → ΔE and </a:t>
            </a:r>
            <a:r>
              <a:rPr b="0" i="0" dirty="0" err="1">
                <a:solidFill>
                  <a:srgbClr val="393D3F"/>
                </a:solidFill>
              </a:rPr>
              <a:t>Δθ</a:t>
            </a:r>
            <a:r>
              <a:rPr b="0" i="0" dirty="0">
                <a:solidFill>
                  <a:srgbClr val="393D3F"/>
                </a:solidFill>
              </a:rPr>
              <a:t> fitted </a:t>
            </a:r>
            <a:r>
              <a:rPr b="1" i="0" dirty="0">
                <a:solidFill>
                  <a:srgbClr val="393D3F"/>
                </a:solidFill>
              </a:rPr>
              <a:t>simultaneously</a:t>
            </a:r>
            <a:r>
              <a:rPr b="0" i="0" dirty="0">
                <a:solidFill>
                  <a:srgbClr val="393D3F"/>
                </a:solidFill>
              </a:rPr>
              <a:t> with </a:t>
            </a: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β, and they decorrelate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DC0263C-0B39-5998-A519-203DF24E6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45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60775-2B0B-99AE-13ED-83B3C05CE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803E8-3D3F-1DD3-BF25-7C4F28A08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Why the wide angular coverage matters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D248A-4A7E-6190-201D-2CC018C378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6AEBAE-46D1-AB70-2898-04EE88BC6F49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19</a:t>
            </a:r>
          </a:p>
        </p:txBody>
      </p:sp>
      <p:pic>
        <p:nvPicPr>
          <p:cNvPr id="6" name="Picture 5" descr="nat_fig5a_1041.png">
            <a:extLst>
              <a:ext uri="{FF2B5EF4-FFF2-40B4-BE49-F238E27FC236}">
                <a16:creationId xmlns:a16="http://schemas.microsoft.com/office/drawing/2014/main" id="{33BB2C8D-F76A-020C-C179-AEE2F12EC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06" y="914400"/>
            <a:ext cx="5444786" cy="4023360"/>
          </a:xfrm>
          <a:prstGeom prst="rect">
            <a:avLst/>
          </a:prstGeom>
        </p:spPr>
      </p:pic>
      <p:pic>
        <p:nvPicPr>
          <p:cNvPr id="7" name="Picture 6" descr="nat_fig5b_2682.png">
            <a:extLst>
              <a:ext uri="{FF2B5EF4-FFF2-40B4-BE49-F238E27FC236}">
                <a16:creationId xmlns:a16="http://schemas.microsoft.com/office/drawing/2014/main" id="{D386EDCF-4A56-1702-A69B-A416EA119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286" y="914400"/>
            <a:ext cx="5444786" cy="4023360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FB42C83-C4C5-82EB-5EFB-B620A9F76259}"/>
              </a:ext>
            </a:extLst>
          </p:cNvPr>
          <p:cNvSpPr/>
          <p:nvPr/>
        </p:nvSpPr>
        <p:spPr>
          <a:xfrm>
            <a:off x="9226181" y="5121967"/>
            <a:ext cx="2843899" cy="1005840"/>
          </a:xfrm>
          <a:prstGeom prst="roundRect">
            <a:avLst>
              <a:gd name="adj" fmla="val 15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b="1" i="0" dirty="0">
                <a:solidFill>
                  <a:srgbClr val="FFFFFF"/>
                </a:solidFill>
              </a:rPr>
              <a:t>Bonus: in-beam </a:t>
            </a:r>
            <a:r>
              <a:rPr b="1" i="0" dirty="0" err="1">
                <a:solidFill>
                  <a:srgbClr val="FFFFFF"/>
                </a:solidFill>
              </a:rPr>
              <a:t>γ</a:t>
            </a:r>
            <a:r>
              <a:rPr lang="en-US" b="1" i="0" dirty="0">
                <a:solidFill>
                  <a:srgbClr val="FFFFFF"/>
                </a:solidFill>
              </a:rPr>
              <a:t>-ray</a:t>
            </a:r>
            <a:r>
              <a:rPr b="1" i="0" dirty="0">
                <a:solidFill>
                  <a:srgbClr val="FFFFFF"/>
                </a:solidFill>
              </a:rPr>
              <a:t> energies to ~</a:t>
            </a:r>
            <a:r>
              <a:rPr lang="en-US" b="1" i="0" dirty="0">
                <a:solidFill>
                  <a:srgbClr val="FFFFFF"/>
                </a:solidFill>
              </a:rPr>
              <a:t> </a:t>
            </a:r>
            <a:r>
              <a:rPr b="1" i="0" dirty="0">
                <a:solidFill>
                  <a:srgbClr val="FFFFFF"/>
                </a:solidFill>
              </a:rPr>
              <a:t>10 eV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C4E5093-F60B-9DA7-4458-2230D3158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3AFCE00E-7ED9-C1EC-F10B-72187203071D}"/>
              </a:ext>
            </a:extLst>
          </p:cNvPr>
          <p:cNvSpPr txBox="1"/>
          <p:nvPr/>
        </p:nvSpPr>
        <p:spPr>
          <a:xfrm>
            <a:off x="249855" y="5257800"/>
            <a:ext cx="8860421" cy="734175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Systematics distort </a:t>
            </a:r>
            <a:r>
              <a:rPr b="1" i="0" dirty="0" err="1">
                <a:solidFill>
                  <a:srgbClr val="393D3F"/>
                </a:solidFill>
              </a:rPr>
              <a:t>Δ</a:t>
            </a:r>
            <a:r>
              <a:rPr b="1" i="0" dirty="0">
                <a:solidFill>
                  <a:srgbClr val="393D3F"/>
                </a:solidFill>
              </a:rPr>
              <a:t>β(</a:t>
            </a:r>
            <a:r>
              <a:rPr b="1" i="0" dirty="0" err="1">
                <a:solidFill>
                  <a:srgbClr val="393D3F"/>
                </a:solidFill>
              </a:rPr>
              <a:t>θ</a:t>
            </a:r>
            <a:r>
              <a:rPr b="1" i="0" dirty="0">
                <a:solidFill>
                  <a:srgbClr val="393D3F"/>
                </a:solidFill>
              </a:rPr>
              <a:t>)</a:t>
            </a:r>
            <a:r>
              <a:rPr b="0" i="0" dirty="0">
                <a:solidFill>
                  <a:srgbClr val="393D3F"/>
                </a:solidFill>
              </a:rPr>
              <a:t> </a:t>
            </a:r>
            <a:r>
              <a:rPr i="0" dirty="0" err="1">
                <a:solidFill>
                  <a:srgbClr val="393D3F"/>
                </a:solidFill>
              </a:rPr>
              <a:t>antisymmetrically</a:t>
            </a:r>
            <a:r>
              <a:rPr i="0" dirty="0">
                <a:solidFill>
                  <a:srgbClr val="393D3F"/>
                </a:solidFill>
              </a:rPr>
              <a:t> around 90°; </a:t>
            </a:r>
            <a:r>
              <a:rPr b="0" i="0" dirty="0">
                <a:solidFill>
                  <a:srgbClr val="393D3F"/>
                </a:solidFill>
              </a:rPr>
              <a:t>a true </a:t>
            </a: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 is a flat offset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AGATA 40°–160° → ΔE and </a:t>
            </a:r>
            <a:r>
              <a:rPr b="0" i="0" dirty="0" err="1">
                <a:solidFill>
                  <a:srgbClr val="393D3F"/>
                </a:solidFill>
              </a:rPr>
              <a:t>Δθ</a:t>
            </a:r>
            <a:r>
              <a:rPr b="0" i="0" dirty="0">
                <a:solidFill>
                  <a:srgbClr val="393D3F"/>
                </a:solidFill>
              </a:rPr>
              <a:t> fitted </a:t>
            </a:r>
            <a:r>
              <a:rPr b="1" i="0" dirty="0">
                <a:solidFill>
                  <a:srgbClr val="393D3F"/>
                </a:solidFill>
              </a:rPr>
              <a:t>simultaneously</a:t>
            </a:r>
            <a:r>
              <a:rPr b="0" i="0" dirty="0">
                <a:solidFill>
                  <a:srgbClr val="393D3F"/>
                </a:solidFill>
              </a:rPr>
              <a:t> with </a:t>
            </a: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β, and they decorrelate</a:t>
            </a:r>
          </a:p>
        </p:txBody>
      </p:sp>
    </p:spTree>
    <p:extLst>
      <p:ext uri="{BB962C8B-B14F-4D97-AF65-F5344CB8AC3E}">
        <p14:creationId xmlns:p14="http://schemas.microsoft.com/office/powerpoint/2010/main" val="935123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lifetime fit</a:t>
            </a:r>
            <a:endParaRPr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5382" y="1912206"/>
            <a:ext cx="5059423" cy="2435218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 err="1">
                <a:solidFill>
                  <a:srgbClr val="393D3F"/>
                </a:solidFill>
              </a:rPr>
              <a:t>Δ</a:t>
            </a:r>
            <a:r>
              <a:rPr b="1" i="0" dirty="0">
                <a:solidFill>
                  <a:srgbClr val="393D3F"/>
                </a:solidFill>
              </a:rPr>
              <a:t>β vs literature </a:t>
            </a:r>
            <a:r>
              <a:rPr b="1" i="0" dirty="0" err="1">
                <a:solidFill>
                  <a:srgbClr val="393D3F"/>
                </a:solidFill>
              </a:rPr>
              <a:t>τ</a:t>
            </a:r>
            <a:r>
              <a:rPr b="0" i="0" dirty="0">
                <a:solidFill>
                  <a:srgbClr val="393D3F"/>
                </a:solidFill>
              </a:rPr>
              <a:t> for 8 ¹⁸F and 4 ¹⁵O states</a:t>
            </a:r>
            <a:endParaRPr lang="en-US" dirty="0">
              <a:solidFill>
                <a:srgbClr val="393D3F"/>
              </a:solidFill>
            </a:endParaRP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Bayesian linear fit: slope </a:t>
            </a:r>
            <a:r>
              <a:rPr b="1" i="0" dirty="0">
                <a:solidFill>
                  <a:srgbClr val="393D3F"/>
                </a:solidFill>
              </a:rPr>
              <a:t>(9.4 ± 0.2)·10⁻³ fs⁻¹</a:t>
            </a:r>
            <a:r>
              <a:rPr b="0" i="0" dirty="0">
                <a:solidFill>
                  <a:srgbClr val="393D3F"/>
                </a:solidFill>
              </a:rPr>
              <a:t> vs SRIM </a:t>
            </a:r>
            <a:r>
              <a:rPr b="1" i="0" dirty="0">
                <a:solidFill>
                  <a:srgbClr val="393D3F"/>
                </a:solidFill>
              </a:rPr>
              <a:t>(9.7 ± 0.3)·10⁻³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τ</a:t>
            </a:r>
            <a:r>
              <a:rPr b="1" i="0" baseline="-25000" dirty="0">
                <a:solidFill>
                  <a:srgbClr val="393D3F"/>
                </a:solidFill>
              </a:rPr>
              <a:t>6.17</a:t>
            </a:r>
            <a:r>
              <a:rPr b="0" i="0" dirty="0">
                <a:solidFill>
                  <a:srgbClr val="393D3F"/>
                </a:solidFill>
              </a:rPr>
              <a:t> and </a:t>
            </a:r>
            <a:r>
              <a:rPr b="1" i="0" dirty="0">
                <a:solidFill>
                  <a:srgbClr val="393D3F"/>
                </a:solidFill>
              </a:rPr>
              <a:t>τ</a:t>
            </a:r>
            <a:r>
              <a:rPr b="1" i="0" baseline="-25000" dirty="0">
                <a:solidFill>
                  <a:srgbClr val="393D3F"/>
                </a:solidFill>
              </a:rPr>
              <a:t>6.79</a:t>
            </a:r>
            <a:r>
              <a:rPr b="0" i="0" dirty="0">
                <a:solidFill>
                  <a:srgbClr val="393D3F"/>
                </a:solidFill>
              </a:rPr>
              <a:t> are free parameters (insets)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Checks: </a:t>
            </a:r>
            <a:r>
              <a:rPr b="1" i="0" dirty="0">
                <a:solidFill>
                  <a:srgbClr val="393D3F"/>
                </a:solidFill>
              </a:rPr>
              <a:t>two </a:t>
            </a:r>
            <a:r>
              <a:rPr b="1" i="0" dirty="0" err="1">
                <a:solidFill>
                  <a:srgbClr val="393D3F"/>
                </a:solidFill>
              </a:rPr>
              <a:t>γ</a:t>
            </a:r>
            <a:r>
              <a:rPr b="1" i="0" dirty="0">
                <a:solidFill>
                  <a:srgbClr val="393D3F"/>
                </a:solidFill>
              </a:rPr>
              <a:t>-rays </a:t>
            </a:r>
            <a:r>
              <a:rPr b="0" i="0" dirty="0">
                <a:solidFill>
                  <a:srgbClr val="393D3F"/>
                </a:solidFill>
              </a:rPr>
              <a:t>from one ¹⁸F level give the same </a:t>
            </a: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β; </a:t>
            </a:r>
            <a:r>
              <a:rPr b="1" i="0" dirty="0">
                <a:solidFill>
                  <a:srgbClr val="393D3F"/>
                </a:solidFill>
              </a:rPr>
              <a:t>feeding cascades </a:t>
            </a:r>
            <a:r>
              <a:rPr b="0" i="0" dirty="0">
                <a:solidFill>
                  <a:srgbClr val="393D3F"/>
                </a:solidFill>
              </a:rPr>
              <a:t>reproduce the intermediate lifetime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1C78F41-ED06-84F3-F2C6-A0ED5ECD2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" y="921357"/>
            <a:ext cx="6888739" cy="5305482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EB5F108-FD06-C33C-001D-46B35D81C1DC}"/>
              </a:ext>
            </a:extLst>
          </p:cNvPr>
          <p:cNvSpPr txBox="1"/>
          <p:nvPr/>
        </p:nvSpPr>
        <p:spPr>
          <a:xfrm>
            <a:off x="2243907" y="3428999"/>
            <a:ext cx="26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0000"/>
                  </a:schemeClr>
                </a:solidFill>
              </a:rPr>
              <a:t>PRELIMINARY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DB52823-9835-0319-EAE8-EE378EF8F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Bayesian R-matrix: f</a:t>
            </a:r>
            <a:r>
              <a:rPr b="1" dirty="0"/>
              <a:t>rom the 6.79 MeV width to S₁₁₄(0)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24800" y="2785751"/>
            <a:ext cx="4145280" cy="172387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2400" b="0" i="0" dirty="0">
                <a:solidFill>
                  <a:srgbClr val="393D3F"/>
                </a:solidFill>
              </a:rPr>
              <a:t>Seven capture data sets + </a:t>
            </a:r>
            <a:r>
              <a:rPr sz="2400" b="1" i="0" dirty="0">
                <a:solidFill>
                  <a:srgbClr val="393D3F"/>
                </a:solidFill>
              </a:rPr>
              <a:t>elastic scattering</a:t>
            </a:r>
            <a:r>
              <a:rPr sz="2400" b="0" i="0" dirty="0">
                <a:solidFill>
                  <a:srgbClr val="393D3F"/>
                </a:solidFill>
              </a:rPr>
              <a:t> </a:t>
            </a:r>
            <a:endParaRPr lang="en-US" sz="2400" dirty="0">
              <a:solidFill>
                <a:srgbClr val="393D3F"/>
              </a:solidFill>
            </a:endParaRP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2400" b="0" i="0" dirty="0">
                <a:solidFill>
                  <a:srgbClr val="393D3F"/>
                </a:solidFill>
              </a:rPr>
              <a:t>Priors: ANCs (transfer), ωγ</a:t>
            </a:r>
            <a:r>
              <a:rPr sz="2400" b="0" i="0" baseline="-25000" dirty="0">
                <a:solidFill>
                  <a:srgbClr val="393D3F"/>
                </a:solidFill>
              </a:rPr>
              <a:t>259</a:t>
            </a:r>
            <a:r>
              <a:rPr sz="2400" b="0" i="0" dirty="0">
                <a:solidFill>
                  <a:srgbClr val="393D3F"/>
                </a:solidFill>
              </a:rPr>
              <a:t> (SF III), </a:t>
            </a:r>
            <a:r>
              <a:rPr sz="2400" b="1" i="0" dirty="0">
                <a:solidFill>
                  <a:srgbClr val="393D3F"/>
                </a:solidFill>
              </a:rPr>
              <a:t>our Γ</a:t>
            </a:r>
            <a:r>
              <a:rPr sz="2400" b="1" i="0" baseline="-25000" dirty="0">
                <a:solidFill>
                  <a:srgbClr val="393D3F"/>
                </a:solidFill>
              </a:rPr>
              <a:t>6.79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237E1A1-0DF7-7AA4-05B1-D3C197465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" y="1137642"/>
            <a:ext cx="7609503" cy="502008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36A861F-0C91-25FC-750D-5D8E4D185379}"/>
              </a:ext>
            </a:extLst>
          </p:cNvPr>
          <p:cNvSpPr txBox="1"/>
          <p:nvPr/>
        </p:nvSpPr>
        <p:spPr>
          <a:xfrm rot="19515137">
            <a:off x="1450068" y="3167390"/>
            <a:ext cx="26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0000"/>
                  </a:schemeClr>
                </a:solidFill>
              </a:rPr>
              <a:t>PRELIMINARY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2C32EC8-1A7A-F40B-CCDD-A9B319833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Impact</a:t>
            </a:r>
            <a:endParaRPr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23</a:t>
            </a:r>
          </a:p>
        </p:txBody>
      </p:sp>
      <p:pic>
        <p:nvPicPr>
          <p:cNvPr id="6" name="Picture 5" descr="nat_fig3b_sgs.png"/>
          <p:cNvPicPr>
            <a:picLocks noChangeAspect="1"/>
          </p:cNvPicPr>
          <p:nvPr/>
        </p:nvPicPr>
        <p:blipFill>
          <a:blip r:embed="rId3"/>
          <a:srcRect l="3226"/>
          <a:stretch>
            <a:fillRect/>
          </a:stretch>
        </p:blipFill>
        <p:spPr>
          <a:xfrm>
            <a:off x="396240" y="1188720"/>
            <a:ext cx="4641061" cy="44805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760720" y="1005840"/>
            <a:ext cx="2926080" cy="1737360"/>
          </a:xfrm>
          <a:prstGeom prst="roundRect">
            <a:avLst>
              <a:gd name="adj" fmla="val 12000"/>
            </a:avLst>
          </a:prstGeom>
          <a:solidFill>
            <a:srgbClr val="6E73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400" b="1" i="0" dirty="0">
                <a:solidFill>
                  <a:srgbClr val="FFFFFF"/>
                </a:solidFill>
              </a:rPr>
              <a:t>8.4 %</a:t>
            </a:r>
          </a:p>
          <a:p>
            <a:pPr algn="ctr"/>
            <a:r>
              <a:rPr sz="1400" b="0" i="0" dirty="0">
                <a:solidFill>
                  <a:srgbClr val="FFFFFF"/>
                </a:solidFill>
              </a:rPr>
              <a:t>Solar Fusion III</a:t>
            </a:r>
          </a:p>
        </p:txBody>
      </p:sp>
      <p:sp>
        <p:nvSpPr>
          <p:cNvPr id="9" name="Right Arrow 8"/>
          <p:cNvSpPr/>
          <p:nvPr/>
        </p:nvSpPr>
        <p:spPr>
          <a:xfrm>
            <a:off x="8732520" y="1508760"/>
            <a:ext cx="457200" cy="731520"/>
          </a:xfrm>
          <a:prstGeom prst="rightArrow">
            <a:avLst/>
          </a:prstGeom>
          <a:solidFill>
            <a:srgbClr val="393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235440" y="1005840"/>
            <a:ext cx="2560320" cy="1737360"/>
          </a:xfrm>
          <a:prstGeom prst="roundRect">
            <a:avLst>
              <a:gd name="adj" fmla="val 12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400" b="1" i="0" dirty="0">
                <a:solidFill>
                  <a:srgbClr val="FFFFFF"/>
                </a:solidFill>
              </a:rPr>
              <a:t>3.4 %</a:t>
            </a:r>
          </a:p>
          <a:p>
            <a:pPr algn="ctr"/>
            <a:r>
              <a:rPr lang="en-US" sz="1400" dirty="0">
                <a:solidFill>
                  <a:srgbClr val="FFFFFF"/>
                </a:solidFill>
              </a:rPr>
              <a:t>T</a:t>
            </a:r>
            <a:r>
              <a:rPr sz="1400" b="0" i="0" dirty="0">
                <a:solidFill>
                  <a:srgbClr val="FFFFFF"/>
                </a:solidFill>
              </a:rPr>
              <a:t>his work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60720" y="2948070"/>
            <a:ext cx="6035040" cy="233262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The ¹⁴N(p,γ)¹⁵O rate </a:t>
            </a:r>
            <a:r>
              <a:rPr b="1" i="0" dirty="0">
                <a:solidFill>
                  <a:srgbClr val="393D3F"/>
                </a:solidFill>
              </a:rPr>
              <a:t>below every other nuclear input</a:t>
            </a:r>
            <a:r>
              <a:rPr b="0" i="0" dirty="0">
                <a:solidFill>
                  <a:srgbClr val="393D3F"/>
                </a:solidFill>
              </a:rPr>
              <a:t> of the standard solar model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Central value of Solar Fusion III confirmed; Chen et al. enhancement </a:t>
            </a:r>
            <a:r>
              <a:rPr b="1" i="0" dirty="0">
                <a:solidFill>
                  <a:srgbClr val="393D3F"/>
                </a:solidFill>
              </a:rPr>
              <a:t>not supported </a:t>
            </a:r>
            <a:r>
              <a:rPr b="0" i="0" dirty="0">
                <a:solidFill>
                  <a:srgbClr val="393D3F"/>
                </a:solidFill>
              </a:rPr>
              <a:t>once </a:t>
            </a:r>
            <a:r>
              <a:rPr b="0" i="0" dirty="0" err="1">
                <a:solidFill>
                  <a:srgbClr val="393D3F"/>
                </a:solidFill>
              </a:rPr>
              <a:t>Γ</a:t>
            </a:r>
            <a:r>
              <a:rPr b="0" i="0" dirty="0">
                <a:solidFill>
                  <a:srgbClr val="393D3F"/>
                </a:solidFill>
              </a:rPr>
              <a:t> and the scattering data are included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JUNO and SNO+</a:t>
            </a:r>
            <a:r>
              <a:rPr b="0" i="0" dirty="0">
                <a:solidFill>
                  <a:srgbClr val="393D3F"/>
                </a:solidFill>
              </a:rPr>
              <a:t> can extract the core metallicity limited only by their own precision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9E2BE2-F067-817D-4548-99BF72527B0F}"/>
              </a:ext>
            </a:extLst>
          </p:cNvPr>
          <p:cNvSpPr txBox="1"/>
          <p:nvPr/>
        </p:nvSpPr>
        <p:spPr>
          <a:xfrm rot="19089242">
            <a:off x="2198059" y="2682975"/>
            <a:ext cx="26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0000"/>
                  </a:schemeClr>
                </a:solidFill>
              </a:rPr>
              <a:t>PRELIMINARY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B359B92-7ACE-6727-C27E-640694E955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D7E81-FD5C-FCC9-4314-57AA71508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6FD7A-48E0-8F3C-1710-F30E75843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Impact</a:t>
            </a:r>
            <a:endParaRPr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1A8E3-4DF8-16A4-177C-D2F0067B98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21634D-4FE0-677A-A06D-D87C4CA55BF0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23</a:t>
            </a:r>
          </a:p>
        </p:txBody>
      </p:sp>
      <p:pic>
        <p:nvPicPr>
          <p:cNvPr id="6" name="Picture 5" descr="nat_fig3b_sgs.png">
            <a:extLst>
              <a:ext uri="{FF2B5EF4-FFF2-40B4-BE49-F238E27FC236}">
                <a16:creationId xmlns:a16="http://schemas.microsoft.com/office/drawing/2014/main" id="{EFC43301-28DB-61A0-7EBA-111045B803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26"/>
          <a:stretch>
            <a:fillRect/>
          </a:stretch>
        </p:blipFill>
        <p:spPr>
          <a:xfrm>
            <a:off x="396240" y="1188720"/>
            <a:ext cx="4641061" cy="448056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3904578-8514-3741-F781-49413EB27D06}"/>
              </a:ext>
            </a:extLst>
          </p:cNvPr>
          <p:cNvSpPr/>
          <p:nvPr/>
        </p:nvSpPr>
        <p:spPr>
          <a:xfrm>
            <a:off x="5760720" y="1005840"/>
            <a:ext cx="2926080" cy="1737360"/>
          </a:xfrm>
          <a:prstGeom prst="roundRect">
            <a:avLst>
              <a:gd name="adj" fmla="val 12000"/>
            </a:avLst>
          </a:prstGeom>
          <a:solidFill>
            <a:srgbClr val="6E73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400" b="1" i="0" dirty="0">
                <a:solidFill>
                  <a:srgbClr val="FFFFFF"/>
                </a:solidFill>
              </a:rPr>
              <a:t>8.4 %</a:t>
            </a:r>
          </a:p>
          <a:p>
            <a:pPr algn="ctr"/>
            <a:r>
              <a:rPr sz="1400" b="0" i="0" dirty="0">
                <a:solidFill>
                  <a:srgbClr val="FFFFFF"/>
                </a:solidFill>
              </a:rPr>
              <a:t>Solar Fusion III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584F1A50-F97A-F4FC-7C0B-DB112D1BF95A}"/>
              </a:ext>
            </a:extLst>
          </p:cNvPr>
          <p:cNvSpPr/>
          <p:nvPr/>
        </p:nvSpPr>
        <p:spPr>
          <a:xfrm>
            <a:off x="8732520" y="1508760"/>
            <a:ext cx="457200" cy="731520"/>
          </a:xfrm>
          <a:prstGeom prst="rightArrow">
            <a:avLst/>
          </a:prstGeom>
          <a:solidFill>
            <a:srgbClr val="393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0D64B07-BEE4-CF30-9683-AF3EF9CB761D}"/>
              </a:ext>
            </a:extLst>
          </p:cNvPr>
          <p:cNvSpPr/>
          <p:nvPr/>
        </p:nvSpPr>
        <p:spPr>
          <a:xfrm>
            <a:off x="9235440" y="1005840"/>
            <a:ext cx="2560320" cy="1737360"/>
          </a:xfrm>
          <a:prstGeom prst="roundRect">
            <a:avLst>
              <a:gd name="adj" fmla="val 12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400" b="1" i="0" dirty="0">
                <a:solidFill>
                  <a:srgbClr val="FFFFFF"/>
                </a:solidFill>
              </a:rPr>
              <a:t>3.4 %</a:t>
            </a:r>
          </a:p>
          <a:p>
            <a:pPr algn="ctr"/>
            <a:r>
              <a:rPr lang="en-US" sz="1400" dirty="0">
                <a:solidFill>
                  <a:srgbClr val="FFFFFF"/>
                </a:solidFill>
              </a:rPr>
              <a:t>T</a:t>
            </a:r>
            <a:r>
              <a:rPr sz="1400" b="0" i="0" dirty="0">
                <a:solidFill>
                  <a:srgbClr val="FFFFFF"/>
                </a:solidFill>
              </a:rPr>
              <a:t>his 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7329FB-6830-6EA4-035A-8855265D46DF}"/>
              </a:ext>
            </a:extLst>
          </p:cNvPr>
          <p:cNvSpPr txBox="1"/>
          <p:nvPr/>
        </p:nvSpPr>
        <p:spPr>
          <a:xfrm>
            <a:off x="5760720" y="2948070"/>
            <a:ext cx="6035040" cy="233262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The ¹⁴N(p,γ)¹⁵O rate </a:t>
            </a:r>
            <a:r>
              <a:rPr b="1" i="0" dirty="0">
                <a:solidFill>
                  <a:srgbClr val="393D3F"/>
                </a:solidFill>
              </a:rPr>
              <a:t>below every other nuclear input</a:t>
            </a:r>
            <a:r>
              <a:rPr b="0" i="0" dirty="0">
                <a:solidFill>
                  <a:srgbClr val="393D3F"/>
                </a:solidFill>
              </a:rPr>
              <a:t> of the standard solar model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Central value of Solar Fusion III confirmed; Chen et al. enhancement </a:t>
            </a:r>
            <a:r>
              <a:rPr b="1" i="0" dirty="0">
                <a:solidFill>
                  <a:srgbClr val="393D3F"/>
                </a:solidFill>
              </a:rPr>
              <a:t>not supported </a:t>
            </a:r>
            <a:r>
              <a:rPr b="0" i="0" dirty="0">
                <a:solidFill>
                  <a:srgbClr val="393D3F"/>
                </a:solidFill>
              </a:rPr>
              <a:t>once </a:t>
            </a:r>
            <a:r>
              <a:rPr b="0" i="0" dirty="0" err="1">
                <a:solidFill>
                  <a:srgbClr val="393D3F"/>
                </a:solidFill>
              </a:rPr>
              <a:t>Γ</a:t>
            </a:r>
            <a:r>
              <a:rPr b="0" i="0" dirty="0">
                <a:solidFill>
                  <a:srgbClr val="393D3F"/>
                </a:solidFill>
              </a:rPr>
              <a:t> and the scattering data are included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JUNO and SNO+</a:t>
            </a:r>
            <a:r>
              <a:rPr b="0" i="0" dirty="0">
                <a:solidFill>
                  <a:srgbClr val="393D3F"/>
                </a:solidFill>
              </a:rPr>
              <a:t> can extract the core metallicity limited only by their own precision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243B32D-F6BA-9CE5-9ABF-26C2C426EABF}"/>
              </a:ext>
            </a:extLst>
          </p:cNvPr>
          <p:cNvSpPr/>
          <p:nvPr/>
        </p:nvSpPr>
        <p:spPr>
          <a:xfrm>
            <a:off x="5760720" y="5394960"/>
            <a:ext cx="6035040" cy="868680"/>
          </a:xfrm>
          <a:prstGeom prst="roundRect">
            <a:avLst>
              <a:gd name="adj" fmla="val 15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b="1" i="0" dirty="0">
                <a:solidFill>
                  <a:srgbClr val="FFFFFF"/>
                </a:solidFill>
              </a:rPr>
              <a:t>Next: </a:t>
            </a:r>
            <a:r>
              <a:rPr lang="en-US" b="1" i="0" dirty="0">
                <a:solidFill>
                  <a:srgbClr val="FFFFFF"/>
                </a:solidFill>
              </a:rPr>
              <a:t>Bellotti IBF</a:t>
            </a:r>
            <a:r>
              <a:rPr b="1" i="0" dirty="0">
                <a:solidFill>
                  <a:srgbClr val="FFFFFF"/>
                </a:solidFill>
              </a:rPr>
              <a:t> and SOCIAL data in the same Bayesian framework</a:t>
            </a:r>
            <a:r>
              <a:rPr lang="en-US" b="1" i="0" dirty="0">
                <a:solidFill>
                  <a:srgbClr val="FFFFFF"/>
                </a:solidFill>
              </a:rPr>
              <a:t> (work in progress)</a:t>
            </a:r>
            <a:endParaRPr b="1" i="0" dirty="0">
              <a:solidFill>
                <a:srgbClr val="FFFFFF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B2DA82C-8DD0-34F1-146A-D9731C9E200D}"/>
              </a:ext>
            </a:extLst>
          </p:cNvPr>
          <p:cNvSpPr txBox="1"/>
          <p:nvPr/>
        </p:nvSpPr>
        <p:spPr>
          <a:xfrm rot="19089242">
            <a:off x="2198059" y="2682975"/>
            <a:ext cx="26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0000"/>
                  </a:schemeClr>
                </a:solidFill>
              </a:rPr>
              <a:t>PRELIMINARY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011B520-16BA-CF08-6B32-EF820CC74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433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Summary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24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1" y="1424036"/>
            <a:ext cx="3611880" cy="4572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600" b="1" i="0" dirty="0">
                <a:solidFill>
                  <a:srgbClr val="FFFFFF"/>
                </a:solidFill>
              </a:rPr>
              <a:t>LUNA — </a:t>
            </a:r>
            <a:r>
              <a:rPr lang="en-US" sz="1600" b="1" i="0" dirty="0">
                <a:solidFill>
                  <a:srgbClr val="FFFFFF"/>
                </a:solidFill>
              </a:rPr>
              <a:t>D</a:t>
            </a:r>
            <a:r>
              <a:rPr sz="1600" b="1" i="0" dirty="0">
                <a:solidFill>
                  <a:srgbClr val="FFFFFF"/>
                </a:solidFill>
              </a:rPr>
              <a:t>irect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1" y="1881236"/>
            <a:ext cx="3611880" cy="192890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1" y="1972676"/>
            <a:ext cx="3611880" cy="133254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lang="en-US" b="0" i="0" dirty="0">
                <a:solidFill>
                  <a:srgbClr val="393D3F"/>
                </a:solidFill>
              </a:rPr>
              <a:t>Bellotti IBF</a:t>
            </a:r>
            <a:r>
              <a:rPr b="0" i="0" dirty="0">
                <a:solidFill>
                  <a:srgbClr val="393D3F"/>
                </a:solidFill>
              </a:rPr>
              <a:t>: </a:t>
            </a:r>
            <a:r>
              <a:rPr b="1" i="0" dirty="0">
                <a:solidFill>
                  <a:srgbClr val="393D3F"/>
                </a:solidFill>
              </a:rPr>
              <a:t>angular distributions</a:t>
            </a:r>
            <a:r>
              <a:rPr b="0" i="0" dirty="0">
                <a:solidFill>
                  <a:srgbClr val="393D3F"/>
                </a:solidFill>
              </a:rPr>
              <a:t> </a:t>
            </a:r>
            <a:r>
              <a:rPr lang="en-US" b="0" i="0" dirty="0">
                <a:solidFill>
                  <a:srgbClr val="393D3F"/>
                </a:solidFill>
              </a:rPr>
              <a:t>for all transitions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SOCIAL: ground state </a:t>
            </a:r>
            <a:r>
              <a:rPr b="1" i="0" dirty="0">
                <a:solidFill>
                  <a:srgbClr val="393D3F"/>
                </a:solidFill>
              </a:rPr>
              <a:t>down to 120 keV</a:t>
            </a:r>
          </a:p>
        </p:txBody>
      </p:sp>
      <p:sp>
        <p:nvSpPr>
          <p:cNvPr id="9" name="Rectangle 8"/>
          <p:cNvSpPr/>
          <p:nvPr/>
        </p:nvSpPr>
        <p:spPr>
          <a:xfrm>
            <a:off x="4251961" y="1424036"/>
            <a:ext cx="3611880" cy="45720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600" b="1" i="0" dirty="0">
                <a:solidFill>
                  <a:srgbClr val="FFFFFF"/>
                </a:solidFill>
              </a:rPr>
              <a:t>AGATA — </a:t>
            </a:r>
            <a:r>
              <a:rPr lang="en-US" sz="1600" b="1" i="0" dirty="0">
                <a:solidFill>
                  <a:srgbClr val="FFFFFF"/>
                </a:solidFill>
              </a:rPr>
              <a:t>I</a:t>
            </a:r>
            <a:r>
              <a:rPr sz="1600" b="1" i="0" dirty="0">
                <a:solidFill>
                  <a:srgbClr val="FFFFFF"/>
                </a:solidFill>
              </a:rPr>
              <a:t>ndirect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51961" y="1881236"/>
            <a:ext cx="3611880" cy="192890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51961" y="1972676"/>
            <a:ext cx="3611880" cy="133248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Event-by-event </a:t>
            </a: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 = β</a:t>
            </a:r>
            <a:r>
              <a:rPr b="0" i="0" baseline="-25000" dirty="0" err="1">
                <a:solidFill>
                  <a:srgbClr val="393D3F"/>
                </a:solidFill>
              </a:rPr>
              <a:t>reac</a:t>
            </a:r>
            <a:r>
              <a:rPr b="0" i="0" dirty="0">
                <a:solidFill>
                  <a:srgbClr val="393D3F"/>
                </a:solidFill>
              </a:rPr>
              <a:t> − β</a:t>
            </a:r>
            <a:r>
              <a:rPr b="0" i="0" baseline="-25000" dirty="0" err="1">
                <a:solidFill>
                  <a:srgbClr val="393D3F"/>
                </a:solidFill>
              </a:rPr>
              <a:t>emis</a:t>
            </a:r>
            <a:r>
              <a:rPr b="0" i="0" dirty="0">
                <a:solidFill>
                  <a:srgbClr val="393D3F"/>
                </a:solidFill>
              </a:rPr>
              <a:t> ∝ </a:t>
            </a:r>
            <a:r>
              <a:rPr b="0" i="0" dirty="0" err="1">
                <a:solidFill>
                  <a:srgbClr val="393D3F"/>
                </a:solidFill>
              </a:rPr>
              <a:t>τ</a:t>
            </a:r>
            <a:endParaRPr b="0" i="0" dirty="0">
              <a:solidFill>
                <a:srgbClr val="393D3F"/>
              </a:solidFill>
            </a:endParaRP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τ</a:t>
            </a:r>
            <a:r>
              <a:rPr b="1" i="0" baseline="-25000" dirty="0">
                <a:solidFill>
                  <a:srgbClr val="393D3F"/>
                </a:solidFill>
              </a:rPr>
              <a:t>6.79</a:t>
            </a:r>
            <a:r>
              <a:rPr b="1" i="0" dirty="0">
                <a:solidFill>
                  <a:srgbClr val="393D3F"/>
                </a:solidFill>
              </a:rPr>
              <a:t> = 0.3 ± 0.2 fs</a:t>
            </a:r>
            <a:r>
              <a:rPr b="0" i="0" dirty="0">
                <a:solidFill>
                  <a:srgbClr val="393D3F"/>
                </a:solidFill>
              </a:rPr>
              <a:t>: shortest nuclear lifetime measured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1" y="1424036"/>
            <a:ext cx="3749039" cy="457200"/>
          </a:xfrm>
          <a:prstGeom prst="rect">
            <a:avLst/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</a:rPr>
              <a:t>Impact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1" y="1881236"/>
            <a:ext cx="3749039" cy="192890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46721" y="1972676"/>
            <a:ext cx="3749039" cy="1435073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S</a:t>
            </a:r>
            <a:r>
              <a:rPr b="1" i="0" baseline="-25000" dirty="0">
                <a:solidFill>
                  <a:srgbClr val="393D3F"/>
                </a:solidFill>
              </a:rPr>
              <a:t>114</a:t>
            </a:r>
            <a:r>
              <a:rPr b="1" i="0" dirty="0">
                <a:solidFill>
                  <a:srgbClr val="393D3F"/>
                </a:solidFill>
              </a:rPr>
              <a:t>(0) = 1.76 ± 0.06 keV b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Uncertainty 8.4 % → 3.4 %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CNO neutrinos: nuclear physics no longer the limit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1" y="4635807"/>
            <a:ext cx="11338560" cy="1005840"/>
          </a:xfrm>
          <a:prstGeom prst="roundRect">
            <a:avLst>
              <a:gd name="adj" fmla="val 15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</a:rPr>
              <a:t>Direct underground data and indirect structure information are not alternatives: the few-percent S</a:t>
            </a:r>
            <a:r>
              <a:rPr sz="2400" b="1" i="0" baseline="-25000" dirty="0">
                <a:solidFill>
                  <a:srgbClr val="FFFFFF"/>
                </a:solidFill>
              </a:rPr>
              <a:t>114</a:t>
            </a:r>
            <a:r>
              <a:rPr sz="2400" b="1" i="0" dirty="0">
                <a:solidFill>
                  <a:srgbClr val="FFFFFF"/>
                </a:solidFill>
              </a:rPr>
              <a:t>(0) needs both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5A369EA-AC35-69D4-F839-0119FC3F1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pd_seal.png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7863840" y="2743200"/>
            <a:ext cx="4206240" cy="4206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194560"/>
            <a:ext cx="10515600" cy="14630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4000" b="1" i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277239"/>
            <a:ext cx="10515600" cy="38036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2000" b="0" i="0" dirty="0">
                <a:solidFill>
                  <a:srgbClr val="F3D7D8"/>
                </a:solidFill>
              </a:rPr>
              <a:t>LUNA Collaboration  •  AGATA Collaboration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532BEC7-47C3-9D52-DFAA-C20107130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291" y="4161115"/>
            <a:ext cx="1517915" cy="205551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A0B8C7C-DA7C-7775-7F25-C6E275621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4076641"/>
            <a:ext cx="2231475" cy="213998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C94F146-26AD-662D-8928-C95B40F10B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4515" y="4233527"/>
            <a:ext cx="2005893" cy="198309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pd_seal.png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7863840" y="2743200"/>
            <a:ext cx="4206240" cy="4206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2194560"/>
            <a:ext cx="10515600" cy="146304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sz="4000" b="1" i="0">
                <a:solidFill>
                  <a:srgbClr val="FFFFFF"/>
                </a:solidFill>
              </a:rPr>
              <a:t>Backup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Backup — ³He targets in gold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27</a:t>
            </a:r>
          </a:p>
        </p:txBody>
      </p:sp>
      <p:pic>
        <p:nvPicPr>
          <p:cNvPr id="6" name="Picture 5" descr="target_phot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47403"/>
            <a:ext cx="5486400" cy="2660072"/>
          </a:xfrm>
          <a:prstGeom prst="rect">
            <a:avLst/>
          </a:prstGeom>
        </p:spPr>
      </p:pic>
      <p:pic>
        <p:nvPicPr>
          <p:cNvPr id="7" name="Picture 6" descr="thermal_s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0" y="918815"/>
            <a:ext cx="5486400" cy="29172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4114800"/>
            <a:ext cx="11338560" cy="21031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500" b="0" i="0">
                <a:solidFill>
                  <a:srgbClr val="393D3F"/>
                </a:solidFill>
              </a:rPr>
              <a:t>Implanted (HZDR Dresden, ≈4.7·10¹⁷ at/cm²) and sputtered (CNA Seville, ≈2.2·10¹⁸ at/cm²) ³He in Au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500" b="0" i="0">
                <a:solidFill>
                  <a:srgbClr val="393D3F"/>
                </a:solidFill>
              </a:rPr>
              <a:t>Characterised by NRA and ERDA; depth profiles enter the recoil-velocity reconstruction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500" b="0" i="0">
                <a:solidFill>
                  <a:srgbClr val="393D3F"/>
                </a:solidFill>
              </a:rPr>
              <a:t>Au stopping power (SRIM, 3 % prior) enters only as the slope of the Δβ–τ relation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Backup — AGATA corrections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28</a:t>
            </a:r>
          </a:p>
        </p:txBody>
      </p:sp>
      <p:pic>
        <p:nvPicPr>
          <p:cNvPr id="6" name="Picture 5" descr="charge_trapp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24090"/>
            <a:ext cx="3291840" cy="2083739"/>
          </a:xfrm>
          <a:prstGeom prst="rect">
            <a:avLst/>
          </a:prstGeom>
        </p:spPr>
      </p:pic>
      <p:pic>
        <p:nvPicPr>
          <p:cNvPr id="7" name="Picture 6" descr="nd_before_af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139" y="914400"/>
            <a:ext cx="3131720" cy="2103120"/>
          </a:xfrm>
          <a:prstGeom prst="rect">
            <a:avLst/>
          </a:prstGeom>
        </p:spPr>
      </p:pic>
      <p:pic>
        <p:nvPicPr>
          <p:cNvPr id="8" name="Picture 7" descr="psa_signal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255975"/>
            <a:ext cx="4114800" cy="1419968"/>
          </a:xfrm>
          <a:prstGeom prst="rect">
            <a:avLst/>
          </a:prstGeom>
        </p:spPr>
      </p:pic>
      <p:pic>
        <p:nvPicPr>
          <p:cNvPr id="9" name="Picture 8" descr="gain_befo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294518"/>
            <a:ext cx="3657599" cy="2372083"/>
          </a:xfrm>
          <a:prstGeom prst="rect">
            <a:avLst/>
          </a:prstGeom>
        </p:spPr>
      </p:pic>
      <p:pic>
        <p:nvPicPr>
          <p:cNvPr id="10" name="Picture 9" descr="gain_aft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0" y="3306257"/>
            <a:ext cx="3657600" cy="23486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38160" y="3291840"/>
            <a:ext cx="3657600" cy="2743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400" b="0" i="0">
                <a:solidFill>
                  <a:srgbClr val="393D3F"/>
                </a:solidFill>
              </a:rPr>
              <a:t>Charge trapping corrected event by event with the PSA position (adaptive grid search)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400" b="0" i="0">
                <a:solidFill>
                  <a:srgbClr val="393D3F"/>
                </a:solidFill>
              </a:rPr>
              <a:t>Temperature-driven gain oscillations corrected with the cross-correlation method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sz="1400" b="0" i="0">
                <a:solidFill>
                  <a:srgbClr val="393D3F"/>
                </a:solidFill>
              </a:rPr>
              <a:t>FWHM 3.5 keV at 2.2 MeV over 7 days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Backup — </a:t>
            </a:r>
            <a:r>
              <a:rPr b="1" dirty="0" err="1"/>
              <a:t>Δ</a:t>
            </a:r>
            <a:r>
              <a:rPr b="1" dirty="0"/>
              <a:t>β extraction step by step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29</a:t>
            </a:r>
          </a:p>
        </p:txBody>
      </p:sp>
      <p:pic>
        <p:nvPicPr>
          <p:cNvPr id="6" name="Picture 5" descr="sauron_ps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162996"/>
            <a:ext cx="2743200" cy="1788806"/>
          </a:xfrm>
          <a:prstGeom prst="rect">
            <a:avLst/>
          </a:prstGeom>
        </p:spPr>
      </p:pic>
      <p:pic>
        <p:nvPicPr>
          <p:cNvPr id="7" name="Picture 6" descr="dbeta_hi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39" y="981787"/>
            <a:ext cx="2743200" cy="2151225"/>
          </a:xfrm>
          <a:prstGeom prst="rect">
            <a:avLst/>
          </a:prstGeom>
        </p:spPr>
      </p:pic>
      <p:pic>
        <p:nvPicPr>
          <p:cNvPr id="8" name="Picture 7" descr="dbeta_by_ang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914400"/>
            <a:ext cx="2286000" cy="2286000"/>
          </a:xfrm>
          <a:prstGeom prst="rect">
            <a:avLst/>
          </a:prstGeom>
        </p:spPr>
      </p:pic>
      <p:pic>
        <p:nvPicPr>
          <p:cNvPr id="9" name="Picture 8" descr="corner_77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7047" y="914400"/>
            <a:ext cx="2277105" cy="2286000"/>
          </a:xfrm>
          <a:prstGeom prst="rect">
            <a:avLst/>
          </a:prstGeom>
        </p:spPr>
      </p:pic>
      <p:pic>
        <p:nvPicPr>
          <p:cNvPr id="10" name="Picture 9" descr="sim_linear_thesi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8892" y="3423174"/>
            <a:ext cx="3781189" cy="2834640"/>
          </a:xfrm>
          <a:prstGeom prst="rect">
            <a:avLst/>
          </a:prstGeom>
        </p:spPr>
      </p:pic>
      <p:pic>
        <p:nvPicPr>
          <p:cNvPr id="11" name="Picture 10" descr="dbeta_vs_theta_77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080" y="3240043"/>
            <a:ext cx="3970502" cy="297787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1C3F-70DA-F942-4092-9DC87F9C8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8CD9-8CFE-ADCF-6C43-C533E5BE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NEW Doppler Shift Attenuation Method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FCBAA-A5D3-6418-867E-9DE8D06F69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8F53D3-5642-4324-BEC0-4FA3D1972182}"/>
              </a:ext>
            </a:extLst>
          </p:cNvPr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17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18D6EC-BEAF-4826-1DD5-1F0F9DDC8A76}"/>
              </a:ext>
            </a:extLst>
          </p:cNvPr>
          <p:cNvSpPr/>
          <p:nvPr/>
        </p:nvSpPr>
        <p:spPr>
          <a:xfrm>
            <a:off x="6126480" y="914400"/>
            <a:ext cx="5669280" cy="384048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</a:rPr>
              <a:t>1.  β</a:t>
            </a:r>
            <a:r>
              <a:rPr sz="1600" b="1" i="0" baseline="-25000">
                <a:solidFill>
                  <a:srgbClr val="FFFFFF"/>
                </a:solidFill>
              </a:rPr>
              <a:t>reac</a:t>
            </a:r>
            <a:r>
              <a:rPr sz="1600" b="1" i="0">
                <a:solidFill>
                  <a:srgbClr val="FFFFFF"/>
                </a:solidFill>
              </a:rPr>
              <a:t> — start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1758DE-05AE-7657-BF0D-DEBFEBA6B4F1}"/>
              </a:ext>
            </a:extLst>
          </p:cNvPr>
          <p:cNvSpPr/>
          <p:nvPr/>
        </p:nvSpPr>
        <p:spPr>
          <a:xfrm>
            <a:off x="6126480" y="1298448"/>
            <a:ext cx="5669280" cy="7498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71A2C0-C5D2-11BC-4389-AE543C1D17CC}"/>
              </a:ext>
            </a:extLst>
          </p:cNvPr>
          <p:cNvSpPr txBox="1"/>
          <p:nvPr/>
        </p:nvSpPr>
        <p:spPr>
          <a:xfrm>
            <a:off x="6217920" y="1361927"/>
            <a:ext cx="5486400" cy="64113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b="0" i="0" dirty="0">
                <a:solidFill>
                  <a:srgbClr val="393D3F"/>
                </a:solidFill>
              </a:rPr>
              <a:t>from the </a:t>
            </a:r>
            <a:r>
              <a:rPr b="1" i="0" dirty="0">
                <a:solidFill>
                  <a:srgbClr val="393D3F"/>
                </a:solidFill>
              </a:rPr>
              <a:t>α energy and angle</a:t>
            </a:r>
            <a:r>
              <a:rPr b="0" i="0" dirty="0">
                <a:solidFill>
                  <a:srgbClr val="393D3F"/>
                </a:solidFill>
              </a:rPr>
              <a:t>: two-body kinematics + energy loss in the target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F1473-892C-FAEE-10B2-8D13798A198B}"/>
              </a:ext>
            </a:extLst>
          </p:cNvPr>
          <p:cNvSpPr/>
          <p:nvPr/>
        </p:nvSpPr>
        <p:spPr>
          <a:xfrm>
            <a:off x="6126480" y="2121408"/>
            <a:ext cx="5669280" cy="384048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</a:rPr>
              <a:t>2.  β</a:t>
            </a:r>
            <a:r>
              <a:rPr sz="1600" b="1" i="0" baseline="-25000">
                <a:solidFill>
                  <a:srgbClr val="FFFFFF"/>
                </a:solidFill>
              </a:rPr>
              <a:t>emis</a:t>
            </a:r>
            <a:r>
              <a:rPr sz="1600" b="1" i="0">
                <a:solidFill>
                  <a:srgbClr val="FFFFFF"/>
                </a:solidFill>
              </a:rPr>
              <a:t> — stop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D8449E-4271-B21D-DEB5-D1458293920E}"/>
              </a:ext>
            </a:extLst>
          </p:cNvPr>
          <p:cNvSpPr/>
          <p:nvPr/>
        </p:nvSpPr>
        <p:spPr>
          <a:xfrm>
            <a:off x="6126480" y="2505456"/>
            <a:ext cx="5669280" cy="7498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230C8E-7C6B-2312-9C94-F481A4C7ABAB}"/>
              </a:ext>
            </a:extLst>
          </p:cNvPr>
          <p:cNvSpPr txBox="1"/>
          <p:nvPr/>
        </p:nvSpPr>
        <p:spPr>
          <a:xfrm>
            <a:off x="6217920" y="2568935"/>
            <a:ext cx="5486400" cy="64113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b="0" i="0" dirty="0">
                <a:solidFill>
                  <a:srgbClr val="393D3F"/>
                </a:solidFill>
              </a:rPr>
              <a:t>from </a:t>
            </a:r>
            <a:r>
              <a:rPr b="1" i="0" dirty="0" err="1">
                <a:solidFill>
                  <a:srgbClr val="393D3F"/>
                </a:solidFill>
              </a:rPr>
              <a:t>E</a:t>
            </a:r>
            <a:r>
              <a:rPr b="1" i="0" baseline="-25000" dirty="0" err="1">
                <a:solidFill>
                  <a:srgbClr val="393D3F"/>
                </a:solidFill>
              </a:rPr>
              <a:t>γ</a:t>
            </a:r>
            <a:r>
              <a:rPr b="1" i="0" dirty="0">
                <a:solidFill>
                  <a:srgbClr val="393D3F"/>
                </a:solidFill>
              </a:rPr>
              <a:t> and </a:t>
            </a:r>
            <a:r>
              <a:rPr b="1" i="0" dirty="0" err="1">
                <a:solidFill>
                  <a:srgbClr val="393D3F"/>
                </a:solidFill>
              </a:rPr>
              <a:t>θ</a:t>
            </a:r>
            <a:r>
              <a:rPr b="1" i="0" baseline="-25000" dirty="0" err="1">
                <a:solidFill>
                  <a:srgbClr val="393D3F"/>
                </a:solidFill>
              </a:rPr>
              <a:t>γ</a:t>
            </a:r>
            <a:r>
              <a:rPr b="1" i="0" dirty="0">
                <a:solidFill>
                  <a:srgbClr val="393D3F"/>
                </a:solidFill>
              </a:rPr>
              <a:t> in AGATA</a:t>
            </a:r>
            <a:r>
              <a:rPr b="0" i="0" dirty="0">
                <a:solidFill>
                  <a:srgbClr val="393D3F"/>
                </a:solidFill>
              </a:rPr>
              <a:t>, inverting the Doppler formula for the known E</a:t>
            </a:r>
            <a:r>
              <a:rPr b="0" i="0" baseline="-25000" dirty="0">
                <a:solidFill>
                  <a:srgbClr val="393D3F"/>
                </a:solidFill>
              </a:rPr>
              <a:t>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666CF2-73BF-6312-C18A-2328B6B271FA}"/>
              </a:ext>
            </a:extLst>
          </p:cNvPr>
          <p:cNvSpPr/>
          <p:nvPr/>
        </p:nvSpPr>
        <p:spPr>
          <a:xfrm>
            <a:off x="6126480" y="3328416"/>
            <a:ext cx="5669280" cy="384048"/>
          </a:xfrm>
          <a:prstGeom prst="rect">
            <a:avLst/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algn="ctr"/>
            <a:r>
              <a:rPr sz="1600" b="1" i="0">
                <a:solidFill>
                  <a:srgbClr val="FFFFFF"/>
                </a:solidFill>
              </a:rPr>
              <a:t>3.  Δβ = β</a:t>
            </a:r>
            <a:r>
              <a:rPr sz="1600" b="1" i="0" baseline="-25000">
                <a:solidFill>
                  <a:srgbClr val="FFFFFF"/>
                </a:solidFill>
              </a:rPr>
              <a:t>reac</a:t>
            </a:r>
            <a:r>
              <a:rPr sz="1600" b="1" i="0">
                <a:solidFill>
                  <a:srgbClr val="FFFFFF"/>
                </a:solidFill>
              </a:rPr>
              <a:t> − β</a:t>
            </a:r>
            <a:r>
              <a:rPr sz="1600" b="1" i="0" baseline="-25000">
                <a:solidFill>
                  <a:srgbClr val="FFFFFF"/>
                </a:solidFill>
              </a:rPr>
              <a:t>emis</a:t>
            </a:r>
            <a:r>
              <a:rPr sz="1600" b="1" i="0">
                <a:solidFill>
                  <a:srgbClr val="FFFFFF"/>
                </a:solidFill>
              </a:rPr>
              <a:t> ∝ τ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7E3D4E-E911-3F8C-1319-458795C11150}"/>
              </a:ext>
            </a:extLst>
          </p:cNvPr>
          <p:cNvSpPr/>
          <p:nvPr/>
        </p:nvSpPr>
        <p:spPr>
          <a:xfrm>
            <a:off x="6126480" y="3712464"/>
            <a:ext cx="5669280" cy="7498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8885E8-4080-8F8B-F833-F637239277FF}"/>
              </a:ext>
            </a:extLst>
          </p:cNvPr>
          <p:cNvSpPr txBox="1"/>
          <p:nvPr/>
        </p:nvSpPr>
        <p:spPr>
          <a:xfrm>
            <a:off x="6217920" y="3775943"/>
            <a:ext cx="5486400" cy="641138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marL="0" indent="0">
              <a:lnSpc>
                <a:spcPct val="110000"/>
              </a:lnSpc>
              <a:spcAft>
                <a:spcPts val="400"/>
              </a:spcAft>
              <a:buNone/>
            </a:pPr>
            <a:r>
              <a:rPr b="1" i="0" dirty="0">
                <a:solidFill>
                  <a:srgbClr val="393D3F"/>
                </a:solidFill>
              </a:rPr>
              <a:t>velocity lost during the lifetime</a:t>
            </a:r>
            <a:r>
              <a:rPr b="0" i="0" dirty="0">
                <a:solidFill>
                  <a:srgbClr val="393D3F"/>
                </a:solidFill>
              </a:rPr>
              <a:t>; slope from the stopping power (SRIM)</a:t>
            </a:r>
          </a:p>
        </p:txBody>
      </p:sp>
      <p:pic>
        <p:nvPicPr>
          <p:cNvPr id="17" name="Picture 16" descr="eq_deltabeta.png">
            <a:extLst>
              <a:ext uri="{FF2B5EF4-FFF2-40B4-BE49-F238E27FC236}">
                <a16:creationId xmlns:a16="http://schemas.microsoft.com/office/drawing/2014/main" id="{2AEB3E96-F483-990E-3C3A-0B7E106BA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9226" y="3590764"/>
            <a:ext cx="2559468" cy="765201"/>
          </a:xfrm>
          <a:prstGeom prst="rect">
            <a:avLst/>
          </a:prstGeom>
        </p:spPr>
      </p:pic>
      <p:pic>
        <p:nvPicPr>
          <p:cNvPr id="18" name="Picture 17" descr="eq_R.png">
            <a:extLst>
              <a:ext uri="{FF2B5EF4-FFF2-40B4-BE49-F238E27FC236}">
                <a16:creationId xmlns:a16="http://schemas.microsoft.com/office/drawing/2014/main" id="{F06F8F27-6264-8A5A-4D63-634E0268D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957" y="4449019"/>
            <a:ext cx="3984006" cy="71431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39FB0A9-A959-42DB-E610-4861102A4494}"/>
              </a:ext>
            </a:extLst>
          </p:cNvPr>
          <p:cNvSpPr txBox="1"/>
          <p:nvPr/>
        </p:nvSpPr>
        <p:spPr>
          <a:xfrm>
            <a:off x="548640" y="5448028"/>
            <a:ext cx="11061732" cy="741229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The </a:t>
            </a:r>
            <a:r>
              <a:rPr b="1" i="0" dirty="0">
                <a:solidFill>
                  <a:srgbClr val="393D3F"/>
                </a:solidFill>
              </a:rPr>
              <a:t>centroid</a:t>
            </a:r>
            <a:r>
              <a:rPr b="0" i="0" dirty="0">
                <a:solidFill>
                  <a:srgbClr val="393D3F"/>
                </a:solidFill>
              </a:rPr>
              <a:t> of the </a:t>
            </a: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 distribution carries </a:t>
            </a:r>
            <a:r>
              <a:rPr b="0" i="0" dirty="0" err="1">
                <a:solidFill>
                  <a:srgbClr val="393D3F"/>
                </a:solidFill>
              </a:rPr>
              <a:t>τ</a:t>
            </a:r>
            <a:r>
              <a:rPr b="0" i="0" dirty="0">
                <a:solidFill>
                  <a:srgbClr val="393D3F"/>
                </a:solidFill>
              </a:rPr>
              <a:t>; its width is only resolution → no line-shape or feeding model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 err="1">
                <a:solidFill>
                  <a:srgbClr val="393D3F"/>
                </a:solidFill>
              </a:rPr>
              <a:t>Δ</a:t>
            </a:r>
            <a:r>
              <a:rPr b="0" i="0" dirty="0">
                <a:solidFill>
                  <a:srgbClr val="393D3F"/>
                </a:solidFill>
              </a:rPr>
              <a:t>β ≈ 10⁻⁴ for </a:t>
            </a:r>
            <a:r>
              <a:rPr b="0" i="0" dirty="0" err="1">
                <a:solidFill>
                  <a:srgbClr val="393D3F"/>
                </a:solidFill>
              </a:rPr>
              <a:t>τ</a:t>
            </a:r>
            <a:r>
              <a:rPr b="0" i="0" dirty="0">
                <a:solidFill>
                  <a:srgbClr val="393D3F"/>
                </a:solidFill>
              </a:rPr>
              <a:t> = 1 fs → ~</a:t>
            </a:r>
            <a:r>
              <a:rPr lang="en-US" b="0" i="0" dirty="0">
                <a:solidFill>
                  <a:srgbClr val="393D3F"/>
                </a:solidFill>
              </a:rPr>
              <a:t> </a:t>
            </a:r>
            <a:r>
              <a:rPr b="0" i="0" dirty="0">
                <a:solidFill>
                  <a:srgbClr val="393D3F"/>
                </a:solidFill>
              </a:rPr>
              <a:t>0.1° angle</a:t>
            </a:r>
            <a:r>
              <a:rPr lang="en-US" b="0" i="0" dirty="0">
                <a:solidFill>
                  <a:srgbClr val="393D3F"/>
                </a:solidFill>
              </a:rPr>
              <a:t> resolution needed</a:t>
            </a:r>
            <a:r>
              <a:rPr b="0" i="0" dirty="0">
                <a:solidFill>
                  <a:srgbClr val="393D3F"/>
                </a:solidFill>
              </a:rPr>
              <a:t>: </a:t>
            </a:r>
            <a:r>
              <a:rPr b="1" i="0" dirty="0">
                <a:solidFill>
                  <a:srgbClr val="393D3F"/>
                </a:solidFill>
              </a:rPr>
              <a:t>only a tracking array can do it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AB11ECC-7069-4079-B0CC-8D9C85160A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F14EDA15-9F09-1FE2-963C-8753FE0F1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142" y="816776"/>
            <a:ext cx="4525893" cy="282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5470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Backup — All lifetimes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30</a:t>
            </a:r>
          </a:p>
        </p:txBody>
      </p:sp>
      <p:pic>
        <p:nvPicPr>
          <p:cNvPr id="6" name="Picture 5" descr="nat_tabl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80" y="914400"/>
            <a:ext cx="5483839" cy="5303520"/>
          </a:xfrm>
          <a:prstGeom prst="rect">
            <a:avLst/>
          </a:prstGeom>
        </p:spPr>
      </p:pic>
      <p:pic>
        <p:nvPicPr>
          <p:cNvPr id="7" name="Picture 6" descr="final_fit_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683" y="1516698"/>
            <a:ext cx="5530174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</a:t>
            </a:r>
            <a:r>
              <a:rPr b="1" dirty="0"/>
              <a:t>he shortest nuclear lifetime ever measured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21</a:t>
            </a:r>
          </a:p>
        </p:txBody>
      </p:sp>
      <p:pic>
        <p:nvPicPr>
          <p:cNvPr id="6" name="Picture 5" descr="lifetime_comparis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61615"/>
            <a:ext cx="5760720" cy="410483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583680" y="1288164"/>
            <a:ext cx="5212080" cy="1396853"/>
          </a:xfrm>
          <a:prstGeom prst="roundRect">
            <a:avLst>
              <a:gd name="adj" fmla="val 12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400" b="1" i="0" dirty="0">
                <a:solidFill>
                  <a:srgbClr val="FFFFFF"/>
                </a:solidFill>
              </a:rPr>
              <a:t>τ</a:t>
            </a:r>
            <a:r>
              <a:rPr sz="3400" b="1" i="0" baseline="-25000" dirty="0">
                <a:solidFill>
                  <a:srgbClr val="FFFFFF"/>
                </a:solidFill>
              </a:rPr>
              <a:t>6.79</a:t>
            </a:r>
            <a:r>
              <a:rPr sz="3400" b="1" i="0" dirty="0">
                <a:solidFill>
                  <a:srgbClr val="FFFFFF"/>
                </a:solidFill>
              </a:rPr>
              <a:t> = 0.3 ± 0.2 fs</a:t>
            </a:r>
          </a:p>
          <a:p>
            <a:pPr algn="ctr">
              <a:spcBef>
                <a:spcPts val="800"/>
              </a:spcBef>
            </a:pPr>
            <a:r>
              <a:rPr lang="en-US" dirty="0">
                <a:solidFill>
                  <a:srgbClr val="FFFFFF"/>
                </a:solidFill>
              </a:rPr>
              <a:t>T</a:t>
            </a:r>
            <a:r>
              <a:rPr b="0" i="0" dirty="0">
                <a:solidFill>
                  <a:srgbClr val="FFFFFF"/>
                </a:solidFill>
              </a:rPr>
              <a:t>he most stringent constraint to date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0" y="2936882"/>
            <a:ext cx="5212080" cy="1097280"/>
          </a:xfrm>
          <a:prstGeom prst="roundRect">
            <a:avLst>
              <a:gd name="adj" fmla="val 12000"/>
            </a:avLst>
          </a:prstGeom>
          <a:solidFill>
            <a:srgbClr val="393D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3400" b="1" i="0" dirty="0">
                <a:solidFill>
                  <a:srgbClr val="FFFFFF"/>
                </a:solidFill>
              </a:rPr>
              <a:t>τ</a:t>
            </a:r>
            <a:r>
              <a:rPr sz="3400" b="1" i="0" baseline="-25000" dirty="0">
                <a:solidFill>
                  <a:srgbClr val="FFFFFF"/>
                </a:solidFill>
              </a:rPr>
              <a:t>6.17</a:t>
            </a:r>
            <a:r>
              <a:rPr sz="3400" b="1" i="0" dirty="0">
                <a:solidFill>
                  <a:srgbClr val="FFFFFF"/>
                </a:solidFill>
              </a:rPr>
              <a:t> = 0.8 ± 0.3 fs</a:t>
            </a:r>
          </a:p>
          <a:p>
            <a:pPr algn="ctr">
              <a:spcBef>
                <a:spcPts val="800"/>
              </a:spcBef>
            </a:pPr>
            <a:r>
              <a:rPr lang="en-US" dirty="0">
                <a:solidFill>
                  <a:srgbClr val="FFFFFF"/>
                </a:solidFill>
              </a:rPr>
              <a:t>C</a:t>
            </a:r>
            <a:r>
              <a:rPr b="0" i="0" dirty="0">
                <a:solidFill>
                  <a:srgbClr val="FFFFFF"/>
                </a:solidFill>
              </a:rPr>
              <a:t>onsistent with the literature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4584499"/>
            <a:ext cx="5486400" cy="133248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0" i="0" dirty="0">
                <a:solidFill>
                  <a:srgbClr val="393D3F"/>
                </a:solidFill>
              </a:rPr>
              <a:t>Excludes the long lifetimes </a:t>
            </a:r>
            <a:r>
              <a:rPr lang="en-US" b="0" i="0" dirty="0">
                <a:solidFill>
                  <a:srgbClr val="393D3F"/>
                </a:solidFill>
              </a:rPr>
              <a:t>and provide strongest constraint on the </a:t>
            </a:r>
            <a:r>
              <a:rPr lang="en-US" b="1" i="0" dirty="0">
                <a:solidFill>
                  <a:srgbClr val="393D3F"/>
                </a:solidFill>
              </a:rPr>
              <a:t>subthreshold width</a:t>
            </a:r>
          </a:p>
          <a:p>
            <a:pPr marL="256032" indent="-256032">
              <a:lnSpc>
                <a:spcPct val="108000"/>
              </a:lnSpc>
              <a:spcAft>
                <a:spcPts val="800"/>
              </a:spcAft>
              <a:buChar char="•"/>
            </a:pPr>
            <a:r>
              <a:rPr b="1" i="0" dirty="0">
                <a:solidFill>
                  <a:srgbClr val="393D3F"/>
                </a:solidFill>
              </a:rPr>
              <a:t>Seven ¹⁸F</a:t>
            </a:r>
            <a:r>
              <a:rPr b="0" i="0" dirty="0">
                <a:solidFill>
                  <a:srgbClr val="393D3F"/>
                </a:solidFill>
              </a:rPr>
              <a:t> and </a:t>
            </a:r>
            <a:r>
              <a:rPr b="1" i="0" dirty="0">
                <a:solidFill>
                  <a:srgbClr val="393D3F"/>
                </a:solidFill>
              </a:rPr>
              <a:t>two more ¹⁵O </a:t>
            </a:r>
            <a:r>
              <a:rPr b="0" i="0" dirty="0">
                <a:solidFill>
                  <a:srgbClr val="393D3F"/>
                </a:solidFill>
              </a:rPr>
              <a:t>lifetimes improved on the way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6904" y="5327680"/>
            <a:ext cx="5671016" cy="934224"/>
          </a:xfrm>
          <a:prstGeom prst="roundRect">
            <a:avLst>
              <a:gd name="adj" fmla="val 15000"/>
            </a:avLst>
          </a:prstGeom>
          <a:solidFill>
            <a:srgbClr val="AA00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400" b="1" i="0" dirty="0">
                <a:solidFill>
                  <a:srgbClr val="FFFFFF"/>
                </a:solidFill>
              </a:rPr>
              <a:t>Sub-femtosecond regime reached with a </a:t>
            </a:r>
            <a:r>
              <a:rPr sz="2400" b="1" i="0" dirty="0" err="1">
                <a:solidFill>
                  <a:srgbClr val="FFFFFF"/>
                </a:solidFill>
              </a:rPr>
              <a:t>γ</a:t>
            </a:r>
            <a:r>
              <a:rPr sz="2400" b="1" i="0" dirty="0">
                <a:solidFill>
                  <a:srgbClr val="FFFFFF"/>
                </a:solidFill>
              </a:rPr>
              <a:t>-ray tracking array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DCFDF1-A329-2826-0886-0452FE9FB3F9}"/>
              </a:ext>
            </a:extLst>
          </p:cNvPr>
          <p:cNvSpPr txBox="1"/>
          <p:nvPr/>
        </p:nvSpPr>
        <p:spPr>
          <a:xfrm>
            <a:off x="2336504" y="1604532"/>
            <a:ext cx="2644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90000"/>
                  </a:schemeClr>
                </a:solidFill>
              </a:rPr>
              <a:t>PRELIMINARY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88DAC3F-7C22-7A47-A82B-6AD9C8208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020" y="-11576"/>
            <a:ext cx="512772" cy="694379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Backup — Alternative R-matrix fits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J. Skowronski  |  Università di Padova &amp; INFN Padova  |  NPA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0" y="6473952"/>
            <a:ext cx="73152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r">
              <a:lnSpc>
                <a:spcPct val="110000"/>
              </a:lnSpc>
              <a:spcAft>
                <a:spcPts val="400"/>
              </a:spcAft>
              <a:buNone/>
            </a:pPr>
            <a:r>
              <a:rPr sz="1000" b="0" i="0">
                <a:solidFill>
                  <a:srgbClr val="6E7376"/>
                </a:solidFill>
              </a:rPr>
              <a:t>31</a:t>
            </a:r>
          </a:p>
        </p:txBody>
      </p:sp>
      <p:pic>
        <p:nvPicPr>
          <p:cNvPr id="6" name="Picture 5" descr="rmatrix_imbrian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914400"/>
            <a:ext cx="3840480" cy="2743200"/>
          </a:xfrm>
          <a:prstGeom prst="rect">
            <a:avLst/>
          </a:prstGeom>
        </p:spPr>
      </p:pic>
      <p:pic>
        <p:nvPicPr>
          <p:cNvPr id="7" name="Picture 6" descr="rmatrix_ch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914400"/>
            <a:ext cx="3840480" cy="2743200"/>
          </a:xfrm>
          <a:prstGeom prst="rect">
            <a:avLst/>
          </a:prstGeom>
        </p:spPr>
      </p:pic>
      <p:pic>
        <p:nvPicPr>
          <p:cNvPr id="8" name="Picture 7" descr="chen_s114_comparis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187714"/>
            <a:ext cx="3840480" cy="2196571"/>
          </a:xfrm>
          <a:prstGeom prst="rect">
            <a:avLst/>
          </a:prstGeom>
        </p:spPr>
      </p:pic>
      <p:pic>
        <p:nvPicPr>
          <p:cNvPr id="9" name="Picture 8" descr="elastic_ch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92" y="3840480"/>
            <a:ext cx="5138015" cy="2286000"/>
          </a:xfrm>
          <a:prstGeom prst="rect">
            <a:avLst/>
          </a:prstGeom>
        </p:spPr>
      </p:pic>
      <p:pic>
        <p:nvPicPr>
          <p:cNvPr id="10" name="Picture 9" descr="elastic_ou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3552" y="3840480"/>
            <a:ext cx="5138015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5760" y="6126480"/>
            <a:ext cx="11521440" cy="274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marL="0" indent="0" algn="ctr">
              <a:lnSpc>
                <a:spcPct val="110000"/>
              </a:lnSpc>
              <a:spcAft>
                <a:spcPts val="400"/>
              </a:spcAft>
              <a:buNone/>
            </a:pPr>
            <a:r>
              <a:rPr sz="1200" b="0" i="1">
                <a:solidFill>
                  <a:srgbClr val="6E7376"/>
                </a:solidFill>
              </a:rPr>
              <a:t>Chen et al. parameters do not reproduce the 2.2 MeV region of the elastic scattering (left); fit including scattering (right)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UNIPD">
      <a:dk1>
        <a:srgbClr val="393D3F"/>
      </a:dk1>
      <a:lt1>
        <a:srgbClr val="FAFAFA"/>
      </a:lt1>
      <a:dk2>
        <a:srgbClr val="2D3531"/>
      </a:dk2>
      <a:lt2>
        <a:srgbClr val="E8E8E8"/>
      </a:lt2>
      <a:accent1>
        <a:srgbClr val="AA0004"/>
      </a:accent1>
      <a:accent2>
        <a:srgbClr val="850205"/>
      </a:accent2>
      <a:accent3>
        <a:srgbClr val="7D8CA3"/>
      </a:accent3>
      <a:accent4>
        <a:srgbClr val="9CCBBA"/>
      </a:accent4>
      <a:accent5>
        <a:srgbClr val="9C858D"/>
      </a:accent5>
      <a:accent6>
        <a:srgbClr val="535643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i Office">
  <a:themeElements>
    <a:clrScheme name="UNIPD">
      <a:dk1>
        <a:srgbClr val="393D3F"/>
      </a:dk1>
      <a:lt1>
        <a:srgbClr val="FAFAFA"/>
      </a:lt1>
      <a:dk2>
        <a:srgbClr val="2D3531"/>
      </a:dk2>
      <a:lt2>
        <a:srgbClr val="E8E8E8"/>
      </a:lt2>
      <a:accent1>
        <a:srgbClr val="AA0004"/>
      </a:accent1>
      <a:accent2>
        <a:srgbClr val="850205"/>
      </a:accent2>
      <a:accent3>
        <a:srgbClr val="7D8CA3"/>
      </a:accent3>
      <a:accent4>
        <a:srgbClr val="9CCBBA"/>
      </a:accent4>
      <a:accent5>
        <a:srgbClr val="9C858D"/>
      </a:accent5>
      <a:accent6>
        <a:srgbClr val="535643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7830</TotalTime>
  <Words>4896</Words>
  <Application>Microsoft Macintosh PowerPoint</Application>
  <PresentationFormat>Widescreen</PresentationFormat>
  <Paragraphs>287</Paragraphs>
  <Slides>42</Slides>
  <Notes>36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42</vt:i4>
      </vt:variant>
    </vt:vector>
  </HeadingPairs>
  <TitlesOfParts>
    <vt:vector size="50" baseType="lpstr">
      <vt:lpstr>Aptos</vt:lpstr>
      <vt:lpstr>Arial</vt:lpstr>
      <vt:lpstr>Calibri</vt:lpstr>
      <vt:lpstr>Cambria</vt:lpstr>
      <vt:lpstr>Cambria Math</vt:lpstr>
      <vt:lpstr>Helvetica Neue</vt:lpstr>
      <vt:lpstr>Tema di Office</vt:lpstr>
      <vt:lpstr>1_Tema di Office</vt:lpstr>
      <vt:lpstr>Presentazione standard di PowerPoint</vt:lpstr>
      <vt:lpstr>¹⁴N(p,γ)¹⁵O: the bottleneck of the CNO cycle</vt:lpstr>
      <vt:lpstr>¹⁴N(p,γ)¹⁵O: the bottleneck of the CNO cycle</vt:lpstr>
      <vt:lpstr>CNO neutrinos: a probe limited by nuclear physics</vt:lpstr>
      <vt:lpstr>CNO neutrinos: a probe limited by nuclear physics</vt:lpstr>
      <vt:lpstr>One state controls the extrapolation: ¹⁵O at 6.79 MeV</vt:lpstr>
      <vt:lpstr>One state controls the extrapolation: ¹⁵O at 6.79 MeV</vt:lpstr>
      <vt:lpstr>One state controls the extrapolation: ¹⁵O at 6.79 MeV</vt:lpstr>
      <vt:lpstr>Presentazione standard di PowerPoint</vt:lpstr>
      <vt:lpstr>LUNA</vt:lpstr>
      <vt:lpstr>Generation 1 — Imbriani et al. (2005)</vt:lpstr>
      <vt:lpstr>Generations 2 and Generation 3</vt:lpstr>
      <vt:lpstr>Generation 2 — Bellotti IBF Measurement</vt:lpstr>
      <vt:lpstr>Presentazione standard di PowerPoint</vt:lpstr>
      <vt:lpstr>What matters below 200 keV</vt:lpstr>
      <vt:lpstr>The 6.79 MeV lifetime</vt:lpstr>
      <vt:lpstr>AGATA Array</vt:lpstr>
      <vt:lpstr>AGATA Array</vt:lpstr>
      <vt:lpstr>AGATA Array</vt:lpstr>
      <vt:lpstr>AGATA Campaign at LNL</vt:lpstr>
      <vt:lpstr>Doppler Shift Attenuation Method</vt:lpstr>
      <vt:lpstr>AGATA Lineshape of the 6.79 MeV γ-ray</vt:lpstr>
      <vt:lpstr>AGATA Lineshape of the 6.79 MeV γ-ray</vt:lpstr>
      <vt:lpstr>AGATA Lineshape of the 6.79 MeV γ-ray</vt:lpstr>
      <vt:lpstr>NEW Doppler Shift Attenuation Method</vt:lpstr>
      <vt:lpstr>Why the wide angular coverage matters</vt:lpstr>
      <vt:lpstr>Why the wide angular coverage matters</vt:lpstr>
      <vt:lpstr>Why the wide angular coverage matters</vt:lpstr>
      <vt:lpstr>The lifetime fit</vt:lpstr>
      <vt:lpstr>Bayesian R-matrix: from the 6.79 MeV width to S₁₁₄(0)</vt:lpstr>
      <vt:lpstr>Impact</vt:lpstr>
      <vt:lpstr>Impact</vt:lpstr>
      <vt:lpstr>Summary</vt:lpstr>
      <vt:lpstr>Presentazione standard di PowerPoint</vt:lpstr>
      <vt:lpstr>Presentazione standard di PowerPoint</vt:lpstr>
      <vt:lpstr>Backup — ³He targets in gold</vt:lpstr>
      <vt:lpstr>Backup — AGATA corrections</vt:lpstr>
      <vt:lpstr>Backup — Δβ extraction step by step</vt:lpstr>
      <vt:lpstr>NEW Doppler Shift Attenuation Method</vt:lpstr>
      <vt:lpstr>Backup — All lifetimes</vt:lpstr>
      <vt:lpstr>The shortest nuclear lifetime ever measured</vt:lpstr>
      <vt:lpstr>Backup — Alternative R-matrix fits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Università di Padova</dc:creator>
  <cp:keywords/>
  <dc:description/>
  <cp:lastModifiedBy>Skowronski Jakub</cp:lastModifiedBy>
  <cp:revision>87</cp:revision>
  <cp:lastPrinted>2026-01-16T08:30:39Z</cp:lastPrinted>
  <dcterms:created xsi:type="dcterms:W3CDTF">2025-11-24T07:42:24Z</dcterms:created>
  <dcterms:modified xsi:type="dcterms:W3CDTF">2026-09-09T18:11:56Z</dcterms:modified>
  <cp:category/>
</cp:coreProperties>
</file>