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8" r:id="rId3"/>
    <p:sldId id="259" r:id="rId4"/>
    <p:sldId id="261" r:id="rId5"/>
    <p:sldId id="260" r:id="rId6"/>
    <p:sldId id="257" r:id="rId7"/>
    <p:sldId id="263" r:id="rId8"/>
    <p:sldId id="719" r:id="rId9"/>
    <p:sldId id="722" r:id="rId10"/>
    <p:sldId id="720" r:id="rId11"/>
    <p:sldId id="838" r:id="rId12"/>
    <p:sldId id="837" r:id="rId13"/>
    <p:sldId id="264" r:id="rId14"/>
    <p:sldId id="266" r:id="rId15"/>
    <p:sldId id="284" r:id="rId16"/>
    <p:sldId id="267" r:id="rId17"/>
    <p:sldId id="277" r:id="rId18"/>
    <p:sldId id="278" r:id="rId19"/>
    <p:sldId id="839" r:id="rId20"/>
    <p:sldId id="840" r:id="rId21"/>
    <p:sldId id="843" r:id="rId22"/>
    <p:sldId id="844" r:id="rId23"/>
    <p:sldId id="28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8660"/>
    <a:srgbClr val="58C29D"/>
    <a:srgbClr val="76D6FF"/>
    <a:srgbClr val="FF40FF"/>
    <a:srgbClr val="00FDFF"/>
    <a:srgbClr val="FF7E79"/>
    <a:srgbClr val="FF9300"/>
    <a:srgbClr val="FF2600"/>
    <a:srgbClr val="58C285"/>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65778"/>
  </p:normalViewPr>
  <p:slideViewPr>
    <p:cSldViewPr snapToGrid="0" snapToObjects="1">
      <p:cViewPr varScale="1">
        <p:scale>
          <a:sx n="104" d="100"/>
          <a:sy n="104" d="100"/>
        </p:scale>
        <p:origin x="2608" y="200"/>
      </p:cViewPr>
      <p:guideLst>
        <p:guide orient="horz" pos="2160"/>
        <p:guide pos="2880"/>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14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Thank you to the organizers for the invitation. It is a pleasure to be here. Today I will discuss how isotopic anomalies in </a:t>
            </a:r>
            <a:r>
              <a:rPr lang="en-US" dirty="0" err="1"/>
              <a:t>presolar</a:t>
            </a:r>
            <a:r>
              <a:rPr lang="en-US" dirty="0"/>
              <a:t> grains can be used </a:t>
            </a:r>
            <a:r>
              <a:rPr lang="en-US" altLang="zh-CN" dirty="0"/>
              <a:t>to</a:t>
            </a:r>
            <a:r>
              <a:rPr lang="zh-CN" altLang="en-US" dirty="0"/>
              <a:t> </a:t>
            </a:r>
            <a:r>
              <a:rPr lang="en-US" altLang="zh-CN" dirty="0"/>
              <a:t>test</a:t>
            </a:r>
            <a:r>
              <a:rPr lang="zh-CN" altLang="en-US" dirty="0"/>
              <a:t> </a:t>
            </a:r>
            <a:r>
              <a:rPr lang="en-US" dirty="0"/>
              <a:t>stellar nucleosynthesis. </a:t>
            </a:r>
            <a:r>
              <a:rPr lang="en-US" altLang="zh-CN" dirty="0" err="1"/>
              <a:t>Presolar</a:t>
            </a:r>
            <a:r>
              <a:rPr lang="zh-CN" altLang="en-US" dirty="0"/>
              <a:t> </a:t>
            </a:r>
            <a:r>
              <a:rPr lang="en-US" altLang="zh-CN" dirty="0"/>
              <a:t>grains</a:t>
            </a:r>
            <a:r>
              <a:rPr lang="en-US" dirty="0"/>
              <a:t> are microscopic samples, but they preserve information that is difficult to obtain in any other way. I will focus on three examples from AGB stars, and then briefly show two additional applications. The main message is that grain measurements, stellar models, and nuclear data must all work together.</a:t>
            </a:r>
            <a:endParaRPr lang="en-US" altLang="zh-CN"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err="1"/>
              <a:t>Presolar</a:t>
            </a:r>
            <a:r>
              <a:rPr lang="en-US" dirty="0"/>
              <a:t> grains are exactly what the name says. They formed before the Solar System. They condensed in stellar winds or supernova ejecta, traveled through the interstellar medium, and were later incorporated into meteorites. A small fraction survived all of this processing. We can now extract these grains and analyze them one by one</a:t>
            </a:r>
            <a:r>
              <a:rPr lang="zh-CN" altLang="en-US" dirty="0"/>
              <a:t> </a:t>
            </a:r>
            <a:r>
              <a:rPr lang="en-US" altLang="zh-CN" dirty="0"/>
              <a:t>in</a:t>
            </a:r>
            <a:r>
              <a:rPr lang="zh-CN" altLang="en-US" dirty="0"/>
              <a:t> </a:t>
            </a:r>
            <a:r>
              <a:rPr lang="en-US" altLang="zh-CN" dirty="0"/>
              <a:t>the</a:t>
            </a:r>
            <a:r>
              <a:rPr lang="zh-CN" altLang="en-US" dirty="0"/>
              <a:t> </a:t>
            </a:r>
            <a:r>
              <a:rPr lang="en-US" altLang="zh-CN" dirty="0"/>
              <a:t>laboratory</a:t>
            </a:r>
            <a:r>
              <a:rPr lang="en-US" dirty="0"/>
              <a:t>. The grain shown here is only about one micron across. Their isotope ratios can differ from solar composition by orders of magnitude. This is very different from most bulk Solar System materials, where isotope variations are small. Because we measure one grain at a time, the large signatures are not averaged together. So each grain gives us a direct sample of material from an individual star or stellar explosion.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Before showing the isotope data, I want to make one useful distinction. The chemical composition of a grain determines which mineral forms. It depends on the gas composition, pressure, and temperature during condensation. The isotopic composition is different. It precisely records the stellar material from which the grain condensed. So mineralogy tells us about dust formation, while isotopes let us test stellar nucleosynthesis. </a:t>
            </a:r>
            <a:r>
              <a:rPr lang="en-US" altLang="zh-CN" dirty="0"/>
              <a:t>This</a:t>
            </a:r>
            <a:r>
              <a:rPr lang="zh-CN" altLang="en-US" dirty="0"/>
              <a:t> </a:t>
            </a:r>
            <a:r>
              <a:rPr lang="en-US" altLang="zh-CN" dirty="0"/>
              <a:t>is</a:t>
            </a:r>
            <a:r>
              <a:rPr lang="zh-CN" altLang="en-US" dirty="0"/>
              <a:t> </a:t>
            </a:r>
            <a:r>
              <a:rPr lang="en-US" altLang="zh-CN" dirty="0"/>
              <a:t>why</a:t>
            </a:r>
            <a:r>
              <a:rPr lang="zh-CN" altLang="en-US" dirty="0"/>
              <a:t> </a:t>
            </a:r>
            <a:r>
              <a:rPr lang="en-US" altLang="zh-CN" dirty="0"/>
              <a:t>we</a:t>
            </a:r>
            <a:r>
              <a:rPr lang="en-US" dirty="0"/>
              <a:t> will rely on isotope ratios to compare the grains with stellar models</a:t>
            </a:r>
            <a:r>
              <a:rPr lang="zh-CN" altLang="en-US" dirty="0"/>
              <a:t> </a:t>
            </a:r>
            <a:r>
              <a:rPr lang="en-US" altLang="zh-CN" dirty="0"/>
              <a:t>to</a:t>
            </a:r>
            <a:r>
              <a:rPr lang="zh-CN" altLang="en-US" dirty="0"/>
              <a:t> </a:t>
            </a:r>
            <a:r>
              <a:rPr lang="en-US" altLang="zh-CN" dirty="0"/>
              <a:t>provide</a:t>
            </a:r>
            <a:r>
              <a:rPr lang="zh-CN" altLang="en-US" dirty="0"/>
              <a:t> </a:t>
            </a:r>
            <a:r>
              <a:rPr lang="en-US" altLang="zh-CN" dirty="0"/>
              <a:t>accurate</a:t>
            </a:r>
            <a:r>
              <a:rPr lang="zh-CN" altLang="en-US" dirty="0"/>
              <a:t> </a:t>
            </a:r>
            <a:r>
              <a:rPr lang="en-US" altLang="zh-CN" dirty="0"/>
              <a:t>constraints.</a:t>
            </a:r>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obtain </a:t>
            </a:r>
            <a:r>
              <a:rPr lang="en-US" altLang="zh-CN" dirty="0"/>
              <a:t>isotope</a:t>
            </a:r>
            <a:r>
              <a:rPr lang="en-US" dirty="0"/>
              <a:t> data with two complementary types of instruments. </a:t>
            </a:r>
            <a:r>
              <a:rPr lang="en-US" dirty="0" err="1"/>
              <a:t>NanoSIMS</a:t>
            </a:r>
            <a:r>
              <a:rPr lang="en-US" dirty="0"/>
              <a:t> provides isotope images at 100 nm spatial resolution. This is important because imaging allows us to exclude surface contamination during data reduction, and this is essential to extract the real stellar signature. We’ll see such an example later. For heavy elements such as Mo, we use resonance ionization mass spectrometry, </a:t>
            </a:r>
            <a:r>
              <a:rPr lang="en-US" altLang="zh-CN" dirty="0"/>
              <a:t>such</a:t>
            </a:r>
            <a:r>
              <a:rPr lang="zh-CN" altLang="en-US" dirty="0"/>
              <a:t> </a:t>
            </a:r>
            <a:r>
              <a:rPr lang="en-US" altLang="zh-CN" dirty="0"/>
              <a:t>as</a:t>
            </a:r>
            <a:r>
              <a:rPr lang="zh-CN" altLang="en-US" dirty="0"/>
              <a:t> </a:t>
            </a:r>
            <a:r>
              <a:rPr lang="en-US" dirty="0"/>
              <a:t>the CHILI instrument at Chicago. In this case, resonant lasers ionize the element of interest selectively. The high ionization efficiency makes trace-element measurements possible in single grains. Together, the two techniques give us multielement isotope records from single </a:t>
            </a:r>
            <a:r>
              <a:rPr lang="en-US" dirty="0" err="1"/>
              <a:t>presolar</a:t>
            </a:r>
            <a:r>
              <a:rPr lang="en-US" dirty="0"/>
              <a:t> grains.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err="1"/>
              <a:t>Presolar</a:t>
            </a:r>
            <a:r>
              <a:rPr lang="en-US" dirty="0"/>
              <a:t> grains include many minerals, but two stellar sources dominate. Carbon-rich grains, especially silicon carbide, mainly formed around AGB stars. Oxides and silicates formed in oxygen-rich gas and came from both evolved stars and supernovae. The carbon-to-oxygen ratio therefore controls which minerals can condense. Today I will focus mainly on </a:t>
            </a:r>
            <a:r>
              <a:rPr lang="en-US" dirty="0" err="1"/>
              <a:t>SiC</a:t>
            </a:r>
            <a:r>
              <a:rPr lang="en-US" dirty="0"/>
              <a:t> grains from AGB stars. </a:t>
            </a:r>
            <a:r>
              <a:rPr lang="en-US" dirty="0" err="1"/>
              <a:t>SiC</a:t>
            </a:r>
            <a:r>
              <a:rPr lang="en-US" dirty="0"/>
              <a:t> can be chemically separated from meteorites and enriched in the laboratory. It has also been studied for a very wide range of isotopes. </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715310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Let me first be clear about the </a:t>
            </a:r>
            <a:r>
              <a:rPr lang="en-US" altLang="zh-CN" dirty="0"/>
              <a:t>main</a:t>
            </a:r>
            <a:r>
              <a:rPr lang="zh-CN" altLang="en-US" dirty="0"/>
              <a:t> </a:t>
            </a:r>
            <a:r>
              <a:rPr lang="en-US" dirty="0"/>
              <a:t>scope. The next three topics are all about AGB </a:t>
            </a:r>
            <a:r>
              <a:rPr lang="en-US" dirty="0" err="1"/>
              <a:t>SiC</a:t>
            </a:r>
            <a:r>
              <a:rPr lang="en-US" dirty="0"/>
              <a:t> grains and the s-process. They are not three unrelated case studies. They all rely on </a:t>
            </a:r>
            <a:r>
              <a:rPr lang="en-US" altLang="zh-CN" dirty="0"/>
              <a:t>AGB</a:t>
            </a:r>
            <a:r>
              <a:rPr lang="zh-CN" altLang="en-US" dirty="0"/>
              <a:t> </a:t>
            </a:r>
            <a:r>
              <a:rPr lang="en-US" dirty="0"/>
              <a:t>grains and the same nucleosynthesis process, but they reveal three different limitations on our previous interpretation. I will </a:t>
            </a:r>
            <a:r>
              <a:rPr lang="en-US" altLang="zh-CN" dirty="0"/>
              <a:t>show</a:t>
            </a:r>
            <a:r>
              <a:rPr lang="zh-CN" altLang="en-US" dirty="0"/>
              <a:t> </a:t>
            </a:r>
            <a:r>
              <a:rPr lang="en-US" altLang="zh-CN" dirty="0"/>
              <a:t>data-model</a:t>
            </a:r>
            <a:r>
              <a:rPr lang="zh-CN" altLang="en-US" dirty="0"/>
              <a:t> </a:t>
            </a:r>
            <a:r>
              <a:rPr lang="en-US" altLang="zh-CN" dirty="0"/>
              <a:t>discrepancies</a:t>
            </a:r>
            <a:r>
              <a:rPr lang="zh-CN" altLang="en-US" dirty="0"/>
              <a:t> </a:t>
            </a:r>
            <a:r>
              <a:rPr lang="en-US" altLang="zh-CN" dirty="0"/>
              <a:t>using</a:t>
            </a:r>
            <a:r>
              <a:rPr lang="zh-CN" altLang="en-US" dirty="0"/>
              <a:t> </a:t>
            </a:r>
            <a:r>
              <a:rPr lang="en-US" dirty="0"/>
              <a:t>nickel-64, niobium-94, and the s-process Mo isotopes. Together, these examples show how measurements, modeling, and nuclear physics can play different roles in resolving a data-model disagreement. This is why </a:t>
            </a:r>
            <a:r>
              <a:rPr lang="en-US" dirty="0" err="1"/>
              <a:t>cosmochemists</a:t>
            </a:r>
            <a:r>
              <a:rPr lang="en-US" dirty="0"/>
              <a:t>, astrophysicists, and nuclear physicists need to work together.</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3327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 will begin with the measurement problem. Nickel is only a trace element in </a:t>
            </a:r>
            <a:r>
              <a:rPr lang="en-US" dirty="0" err="1"/>
              <a:t>SiC.</a:t>
            </a:r>
            <a:r>
              <a:rPr lang="en-US" dirty="0"/>
              <a:t> Therefore, even a small amount of solar nickel can strongly change the measured isotope ratios. The question is whether the measured nickel is truly inside the grain.</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the previously reported data-model discrepancy. Before discussing </a:t>
            </a:r>
            <a:r>
              <a:rPr lang="en-US" altLang="zh-CN" dirty="0"/>
              <a:t>the</a:t>
            </a:r>
            <a:r>
              <a:rPr lang="zh-CN" altLang="en-US" dirty="0"/>
              <a:t> </a:t>
            </a:r>
            <a:r>
              <a:rPr lang="en-US" altLang="zh-CN" dirty="0"/>
              <a:t>plot</a:t>
            </a:r>
            <a:r>
              <a:rPr lang="en-US" dirty="0"/>
              <a:t>, let me explain how to read the models, because we’ll see many similar plots throughout the talk. The axes show isotope deviations from solar composition at zero. Each model begins with </a:t>
            </a:r>
            <a:r>
              <a:rPr lang="en-US" altLang="zh-CN" dirty="0"/>
              <a:t>the</a:t>
            </a:r>
            <a:r>
              <a:rPr lang="zh-CN" altLang="en-US" dirty="0"/>
              <a:t> </a:t>
            </a:r>
            <a:r>
              <a:rPr lang="en-US" altLang="zh-CN" dirty="0"/>
              <a:t>solar</a:t>
            </a:r>
            <a:r>
              <a:rPr lang="zh-CN" altLang="en-US" dirty="0"/>
              <a:t> </a:t>
            </a:r>
            <a:r>
              <a:rPr lang="en-US" altLang="zh-CN" dirty="0"/>
              <a:t>isotopic</a:t>
            </a:r>
            <a:r>
              <a:rPr lang="zh-CN" altLang="en-US" dirty="0"/>
              <a:t> </a:t>
            </a:r>
            <a:r>
              <a:rPr lang="en-US" dirty="0"/>
              <a:t>composition. As the AGB star evolves, material produced by the s-process is repeatedly dredged up from the interior into the envelope. The envelope therefore becomes more enriched in s-process products and also in carbon. Along each colored model track, the symbols show C-rich envelope compositions after different dredge-up episodes. As the symbols represent the carbon-rich phase, when carbon exceeds oxygen and </a:t>
            </a:r>
            <a:r>
              <a:rPr lang="en-US" dirty="0" err="1"/>
              <a:t>SiC</a:t>
            </a:r>
            <a:r>
              <a:rPr lang="en-US" dirty="0"/>
              <a:t> dust is expected to condense. These</a:t>
            </a:r>
            <a:r>
              <a:rPr lang="zh-CN" altLang="en-US" dirty="0"/>
              <a:t> </a:t>
            </a:r>
            <a:r>
              <a:rPr lang="en-US" altLang="zh-CN" dirty="0"/>
              <a:t>symbols</a:t>
            </a:r>
            <a:r>
              <a:rPr lang="en-US" dirty="0"/>
              <a:t> are the model </a:t>
            </a:r>
            <a:r>
              <a:rPr lang="en-US" altLang="zh-CN" dirty="0"/>
              <a:t>predictions</a:t>
            </a:r>
            <a:r>
              <a:rPr lang="en-US" dirty="0"/>
              <a:t> that should be compared with the grains. The literature grain data are shown </a:t>
            </a:r>
            <a:r>
              <a:rPr lang="en-US" altLang="zh-CN" dirty="0"/>
              <a:t>as</a:t>
            </a:r>
            <a:r>
              <a:rPr lang="zh-CN" altLang="en-US" dirty="0"/>
              <a:t> </a:t>
            </a:r>
            <a:r>
              <a:rPr lang="en-US" altLang="zh-CN" dirty="0"/>
              <a:t>open</a:t>
            </a:r>
            <a:r>
              <a:rPr lang="zh-CN" altLang="en-US" dirty="0"/>
              <a:t> </a:t>
            </a:r>
            <a:r>
              <a:rPr lang="en-US" altLang="zh-CN" dirty="0"/>
              <a:t>circles. And many of the data points overlap</a:t>
            </a:r>
            <a:r>
              <a:rPr lang="zh-CN" altLang="en-US" dirty="0"/>
              <a:t> </a:t>
            </a:r>
            <a:r>
              <a:rPr lang="en-US" altLang="zh-CN" dirty="0"/>
              <a:t>with</a:t>
            </a:r>
            <a:r>
              <a:rPr lang="zh-CN" altLang="en-US" dirty="0"/>
              <a:t> </a:t>
            </a:r>
            <a:r>
              <a:rPr lang="en-US" altLang="zh-CN" dirty="0"/>
              <a:t>the</a:t>
            </a:r>
            <a:r>
              <a:rPr lang="zh-CN" altLang="en-US" dirty="0"/>
              <a:t> </a:t>
            </a:r>
            <a:r>
              <a:rPr lang="en-US" altLang="zh-CN" dirty="0"/>
              <a:t>O-rich</a:t>
            </a:r>
            <a:r>
              <a:rPr lang="zh-CN" altLang="en-US" dirty="0"/>
              <a:t> </a:t>
            </a:r>
            <a:r>
              <a:rPr lang="en-US" dirty="0"/>
              <a:t>phase during which </a:t>
            </a:r>
            <a:r>
              <a:rPr lang="en-US" dirty="0" err="1"/>
              <a:t>SiC</a:t>
            </a:r>
            <a:r>
              <a:rPr lang="en-US" dirty="0"/>
              <a:t> formation is forbidden</a:t>
            </a:r>
            <a:r>
              <a:rPr lang="en-US" altLang="zh-CN" dirty="0"/>
              <a:t>.</a:t>
            </a:r>
            <a:r>
              <a:rPr lang="zh-CN" altLang="en-US" dirty="0"/>
              <a:t> </a:t>
            </a:r>
            <a:endParaRPr lang="en-US" altLang="zh-CN"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a:t>
            </a:r>
            <a:r>
              <a:rPr lang="en-US" altLang="zh-CN" dirty="0"/>
              <a:t>e</a:t>
            </a:r>
            <a:r>
              <a:rPr lang="en-US" dirty="0"/>
              <a:t> late </a:t>
            </a:r>
            <a:r>
              <a:rPr lang="en-US" altLang="zh-CN" dirty="0"/>
              <a:t>C-rich</a:t>
            </a:r>
            <a:r>
              <a:rPr lang="zh-CN" altLang="en-US" dirty="0"/>
              <a:t> </a:t>
            </a:r>
            <a:r>
              <a:rPr lang="en-US" dirty="0"/>
              <a:t>phase is also important because the mass-loss rate increases with time. So at the last several thermal pulses, the star loses most of its envelope material, and </a:t>
            </a:r>
            <a:r>
              <a:rPr lang="en-US" dirty="0" err="1"/>
              <a:t>SiC</a:t>
            </a:r>
            <a:r>
              <a:rPr lang="en-US" dirty="0"/>
              <a:t> dust formation becomes most efficient near the end of AGB evolution. </a:t>
            </a:r>
          </a:p>
          <a:p>
            <a:endParaRPr lang="en-US" dirty="0"/>
          </a:p>
          <a:p>
            <a:endParaRPr lang="en-US" dirty="0"/>
          </a:p>
          <a:p>
            <a:r>
              <a:rPr lang="en-US" dirty="0"/>
              <a:t>[Click] We can use the mass loss rate to produce the probability distribution on the right. It predicts that most grains should have values between 600 and 1200 per mil, but </a:t>
            </a:r>
            <a:r>
              <a:rPr lang="en-US" altLang="zh-CN" dirty="0"/>
              <a:t>a</a:t>
            </a:r>
            <a:r>
              <a:rPr lang="zh-CN" altLang="en-US" dirty="0"/>
              <a:t> </a:t>
            </a:r>
            <a:r>
              <a:rPr lang="en-US" altLang="zh-CN" dirty="0"/>
              <a:t>high</a:t>
            </a:r>
            <a:r>
              <a:rPr lang="zh-CN" altLang="en-US" dirty="0"/>
              <a:t> </a:t>
            </a:r>
            <a:r>
              <a:rPr lang="en-US" altLang="zh-CN" dirty="0"/>
              <a:t>fraction</a:t>
            </a:r>
            <a:r>
              <a:rPr lang="zh-CN" altLang="en-US" dirty="0"/>
              <a:t> </a:t>
            </a:r>
            <a:r>
              <a:rPr lang="en-US" altLang="zh-CN" dirty="0"/>
              <a:t>of</a:t>
            </a:r>
            <a:r>
              <a:rPr lang="zh-CN" altLang="en-US" dirty="0"/>
              <a:t> </a:t>
            </a:r>
            <a:r>
              <a:rPr lang="en-US" dirty="0"/>
              <a:t>the literature </a:t>
            </a:r>
            <a:r>
              <a:rPr lang="en-US" altLang="zh-CN" dirty="0"/>
              <a:t>grains</a:t>
            </a:r>
            <a:r>
              <a:rPr lang="zh-CN" altLang="en-US" dirty="0"/>
              <a:t> </a:t>
            </a:r>
            <a:r>
              <a:rPr lang="en-US" altLang="zh-CN" dirty="0"/>
              <a:t>lies</a:t>
            </a:r>
            <a:r>
              <a:rPr lang="zh-CN" altLang="en-US" dirty="0"/>
              <a:t> </a:t>
            </a:r>
            <a:r>
              <a:rPr lang="en-US" dirty="0"/>
              <a:t>below this range. </a:t>
            </a:r>
            <a:r>
              <a:rPr lang="en-US" altLang="zh-CN" dirty="0"/>
              <a:t>The</a:t>
            </a:r>
            <a:r>
              <a:rPr lang="zh-CN" altLang="en-US" dirty="0"/>
              <a:t> </a:t>
            </a:r>
            <a:r>
              <a:rPr lang="en-US" altLang="zh-CN" dirty="0"/>
              <a:t>data-model</a:t>
            </a:r>
            <a:r>
              <a:rPr lang="zh-CN" altLang="en-US" dirty="0"/>
              <a:t> </a:t>
            </a:r>
            <a:r>
              <a:rPr lang="en-US" altLang="zh-CN" dirty="0"/>
              <a:t>discrepancy</a:t>
            </a:r>
            <a:r>
              <a:rPr lang="zh-CN" altLang="en-US" dirty="0"/>
              <a:t> </a:t>
            </a:r>
            <a:r>
              <a:rPr lang="en-US" altLang="zh-CN" dirty="0"/>
              <a:t>motivated</a:t>
            </a:r>
            <a:r>
              <a:rPr lang="zh-CN" altLang="en-US" dirty="0"/>
              <a:t> </a:t>
            </a:r>
            <a:r>
              <a:rPr lang="en-US" altLang="zh-CN" dirty="0"/>
              <a:t>this</a:t>
            </a:r>
            <a:r>
              <a:rPr lang="en-US" dirty="0"/>
              <a:t> </a:t>
            </a:r>
            <a:r>
              <a:rPr lang="en-US" dirty="0" err="1"/>
              <a:t>n_TOF</a:t>
            </a:r>
            <a:r>
              <a:rPr lang="en-US" dirty="0"/>
              <a:t> measurement of 64Ni(</a:t>
            </a:r>
            <a:r>
              <a:rPr lang="en-US" dirty="0" err="1"/>
              <a:t>n,g</a:t>
            </a:r>
            <a:r>
              <a:rPr lang="en-US" dirty="0"/>
              <a:t>) rate. But the new rate did not remove the discrepancy. This led us to ask whether the grain data were affected by contamination.</a:t>
            </a:r>
          </a:p>
        </p:txBody>
      </p:sp>
      <p:sp>
        <p:nvSpPr>
          <p:cNvPr id="4" name="Slide Number Placeholder 3"/>
          <p:cNvSpPr>
            <a:spLocks noGrp="1"/>
          </p:cNvSpPr>
          <p:nvPr>
            <p:ph type="sldNum" sz="quarter" idx="5"/>
          </p:nvPr>
        </p:nvSpPr>
        <p:spPr/>
        <p:txBody>
          <a:bodyPr/>
          <a:lstStyle/>
          <a:p>
            <a:fld id="{81080A4F-CEFD-7744-8B78-6FAE951D5666}" type="slidenum">
              <a:rPr lang="en-US" smtClean="0"/>
              <a:t>8</a:t>
            </a:fld>
            <a:endParaRPr lang="en-US"/>
          </a:p>
        </p:txBody>
      </p:sp>
    </p:spTree>
    <p:extLst>
      <p:ext uri="{BB962C8B-B14F-4D97-AF65-F5344CB8AC3E}">
        <p14:creationId xmlns:p14="http://schemas.microsoft.com/office/powerpoint/2010/main" val="579240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90638-FD81-127B-2F53-D69BBD457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38753-5AB9-C5DF-78E8-C16C24407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37EB78-3831-632E-8901-53D020DA910B}"/>
              </a:ext>
            </a:extLst>
          </p:cNvPr>
          <p:cNvSpPr>
            <a:spLocks noGrp="1"/>
          </p:cNvSpPr>
          <p:nvPr>
            <p:ph type="body" idx="1"/>
          </p:nvPr>
        </p:nvSpPr>
        <p:spPr/>
        <p:txBody>
          <a:bodyPr/>
          <a:lstStyle/>
          <a:p>
            <a:r>
              <a:rPr lang="en-US" altLang="zh-CN" dirty="0"/>
              <a:t>The</a:t>
            </a:r>
            <a:r>
              <a:rPr lang="zh-CN" altLang="en-US" dirty="0"/>
              <a:t> </a:t>
            </a:r>
            <a:r>
              <a:rPr lang="en-US" altLang="zh-CN" dirty="0"/>
              <a:t>previous</a:t>
            </a:r>
            <a:r>
              <a:rPr lang="zh-CN" altLang="en-US" dirty="0"/>
              <a:t> </a:t>
            </a:r>
            <a:r>
              <a:rPr lang="en-US" altLang="zh-CN" dirty="0"/>
              <a:t>Ni</a:t>
            </a:r>
            <a:r>
              <a:rPr lang="zh-CN" altLang="en-US" dirty="0"/>
              <a:t> </a:t>
            </a:r>
            <a:r>
              <a:rPr lang="en-US" altLang="zh-CN" dirty="0"/>
              <a:t>isotope</a:t>
            </a:r>
            <a:r>
              <a:rPr lang="zh-CN" altLang="en-US" dirty="0"/>
              <a:t> </a:t>
            </a:r>
            <a:r>
              <a:rPr lang="en-US" altLang="zh-CN" dirty="0"/>
              <a:t>data</a:t>
            </a:r>
            <a:r>
              <a:rPr lang="zh-CN" altLang="en-US" dirty="0"/>
              <a:t> </a:t>
            </a:r>
            <a:r>
              <a:rPr lang="en-US" altLang="zh-CN" dirty="0"/>
              <a:t>were</a:t>
            </a:r>
            <a:r>
              <a:rPr lang="zh-CN" altLang="en-US" dirty="0"/>
              <a:t> </a:t>
            </a:r>
            <a:r>
              <a:rPr lang="en-US" altLang="zh-CN" dirty="0"/>
              <a:t>collected</a:t>
            </a:r>
            <a:r>
              <a:rPr lang="zh-CN" altLang="en-US" dirty="0"/>
              <a:t> </a:t>
            </a:r>
            <a:r>
              <a:rPr lang="en-US" altLang="zh-CN" dirty="0"/>
              <a:t>using</a:t>
            </a:r>
            <a:r>
              <a:rPr lang="zh-CN" altLang="en-US" dirty="0"/>
              <a:t> </a:t>
            </a:r>
            <a:r>
              <a:rPr lang="en-US" altLang="zh-CN" dirty="0"/>
              <a:t>the CHILI instrument</a:t>
            </a:r>
            <a:r>
              <a:rPr lang="zh-CN" altLang="en-US" dirty="0"/>
              <a:t> </a:t>
            </a:r>
            <a:r>
              <a:rPr lang="en-US" altLang="zh-CN" dirty="0"/>
              <a:t>that</a:t>
            </a:r>
            <a:r>
              <a:rPr lang="zh-CN" altLang="en-US" dirty="0"/>
              <a:t> </a:t>
            </a:r>
            <a:r>
              <a:rPr lang="en-US" altLang="zh-CN" dirty="0"/>
              <a:t>is resonance ionization mass spectrometer and has</a:t>
            </a:r>
            <a:r>
              <a:rPr lang="zh-CN" altLang="en-US" dirty="0"/>
              <a:t> </a:t>
            </a:r>
            <a:r>
              <a:rPr lang="en-US" altLang="zh-CN" dirty="0"/>
              <a:t>no</a:t>
            </a:r>
            <a:r>
              <a:rPr lang="zh-CN" altLang="en-US" dirty="0"/>
              <a:t> </a:t>
            </a:r>
            <a:r>
              <a:rPr lang="en-US" altLang="zh-CN" dirty="0"/>
              <a:t>imaging</a:t>
            </a:r>
            <a:r>
              <a:rPr lang="zh-CN" altLang="en-US" dirty="0"/>
              <a:t> </a:t>
            </a:r>
            <a:r>
              <a:rPr lang="en-US" altLang="zh-CN" dirty="0"/>
              <a:t>capability.</a:t>
            </a:r>
            <a:r>
              <a:rPr lang="zh-CN" altLang="en-US" dirty="0"/>
              <a:t> </a:t>
            </a:r>
            <a:r>
              <a:rPr lang="en-US" altLang="zh-CN" dirty="0"/>
              <a:t>The</a:t>
            </a:r>
            <a:r>
              <a:rPr lang="zh-CN" altLang="en-US" dirty="0"/>
              <a:t> </a:t>
            </a:r>
            <a:r>
              <a:rPr lang="en-US" altLang="zh-CN" dirty="0"/>
              <a:t>h</a:t>
            </a:r>
            <a:r>
              <a:rPr lang="en-US" dirty="0"/>
              <a:t>igh-resolution </a:t>
            </a:r>
            <a:r>
              <a:rPr lang="en-US" altLang="zh-CN" dirty="0" err="1"/>
              <a:t>NanoSIMS</a:t>
            </a:r>
            <a:r>
              <a:rPr lang="zh-CN" altLang="en-US" dirty="0"/>
              <a:t> </a:t>
            </a:r>
            <a:r>
              <a:rPr lang="en-US" dirty="0"/>
              <a:t>isotope images </a:t>
            </a:r>
            <a:r>
              <a:rPr lang="en-US" altLang="zh-CN" dirty="0"/>
              <a:t>shown</a:t>
            </a:r>
            <a:r>
              <a:rPr lang="zh-CN" altLang="en-US" dirty="0"/>
              <a:t> </a:t>
            </a:r>
            <a:r>
              <a:rPr lang="en-US" altLang="zh-CN" dirty="0"/>
              <a:t>here</a:t>
            </a:r>
            <a:r>
              <a:rPr lang="zh-CN" altLang="en-US" dirty="0"/>
              <a:t> </a:t>
            </a:r>
            <a:r>
              <a:rPr lang="en-US" dirty="0"/>
              <a:t>let us test con</a:t>
            </a:r>
            <a:r>
              <a:rPr lang="en-US" altLang="zh-CN" dirty="0"/>
              <a:t>tamination</a:t>
            </a:r>
            <a:r>
              <a:rPr lang="en-US" dirty="0"/>
              <a:t> directly. The silicon image defines the </a:t>
            </a:r>
            <a:r>
              <a:rPr lang="en-US" dirty="0" err="1"/>
              <a:t>SiC</a:t>
            </a:r>
            <a:r>
              <a:rPr lang="en-US" dirty="0"/>
              <a:t> grain. We then compare it with the iron and nickel images</a:t>
            </a:r>
            <a:r>
              <a:rPr lang="zh-CN" altLang="en-US" dirty="0"/>
              <a:t> </a:t>
            </a:r>
            <a:r>
              <a:rPr lang="en-US" altLang="zh-CN" dirty="0"/>
              <a:t>as</a:t>
            </a:r>
            <a:r>
              <a:rPr lang="zh-CN" altLang="en-US" dirty="0"/>
              <a:t> </a:t>
            </a:r>
            <a:r>
              <a:rPr lang="en-US" dirty="0"/>
              <a:t>Fe and Ni share similar chemical behavior. In this case, most of the </a:t>
            </a:r>
            <a:r>
              <a:rPr lang="en-US" altLang="zh-CN" dirty="0"/>
              <a:t>Fe</a:t>
            </a:r>
            <a:r>
              <a:rPr lang="zh-CN" altLang="en-US" dirty="0"/>
              <a:t> </a:t>
            </a:r>
            <a:r>
              <a:rPr lang="en-US" altLang="zh-CN" dirty="0"/>
              <a:t>and</a:t>
            </a:r>
            <a:r>
              <a:rPr lang="zh-CN" altLang="en-US" dirty="0"/>
              <a:t> </a:t>
            </a:r>
            <a:r>
              <a:rPr lang="en-US" dirty="0"/>
              <a:t>nickel signal</a:t>
            </a:r>
            <a:r>
              <a:rPr lang="en-US" altLang="zh-CN" dirty="0"/>
              <a:t>s</a:t>
            </a:r>
            <a:r>
              <a:rPr lang="zh-CN" altLang="en-US" dirty="0"/>
              <a:t> </a:t>
            </a:r>
            <a:r>
              <a:rPr lang="en-US" altLang="zh-CN" dirty="0"/>
              <a:t>sit at </a:t>
            </a:r>
            <a:r>
              <a:rPr lang="en-US" dirty="0"/>
              <a:t>the grain edge. A simple analogy is a mud bath. Obviously, we know this person is coated with mud, both because she is sitting in a mud bath and because humans are intrinsically mud-free. Most of the mud stays on the skin, but some dissolved elements can enter the outermost layers. The same thing happened to this grain. It was bathed in solar material in its host meteorite for almost 4.5 billion years. </a:t>
            </a:r>
            <a:r>
              <a:rPr lang="en-US" altLang="zh-CN" dirty="0"/>
              <a:t>As</a:t>
            </a:r>
            <a:r>
              <a:rPr lang="zh-CN" altLang="en-US" dirty="0"/>
              <a:t> </a:t>
            </a:r>
            <a:r>
              <a:rPr lang="en-US" altLang="zh-CN" dirty="0"/>
              <a:t>the</a:t>
            </a:r>
            <a:r>
              <a:rPr lang="zh-CN" altLang="en-US" dirty="0"/>
              <a:t> </a:t>
            </a:r>
            <a:r>
              <a:rPr lang="en-US" altLang="zh-CN" dirty="0"/>
              <a:t>grain’s</a:t>
            </a:r>
            <a:r>
              <a:rPr lang="en-US" dirty="0"/>
              <a:t> nickel </a:t>
            </a:r>
            <a:r>
              <a:rPr lang="en-US" altLang="zh-CN" dirty="0"/>
              <a:t>signal</a:t>
            </a:r>
            <a:r>
              <a:rPr lang="zh-CN" altLang="en-US" dirty="0"/>
              <a:t> </a:t>
            </a:r>
            <a:r>
              <a:rPr lang="en-US" dirty="0"/>
              <a:t>is </a:t>
            </a:r>
            <a:r>
              <a:rPr lang="en-US" altLang="zh-CN" dirty="0"/>
              <a:t>dominated</a:t>
            </a:r>
            <a:r>
              <a:rPr lang="zh-CN" altLang="en-US" dirty="0"/>
              <a:t> </a:t>
            </a:r>
            <a:r>
              <a:rPr lang="en-US" altLang="zh-CN" dirty="0"/>
              <a:t>by</a:t>
            </a:r>
            <a:r>
              <a:rPr lang="zh-CN" altLang="en-US" dirty="0"/>
              <a:t> </a:t>
            </a:r>
            <a:r>
              <a:rPr lang="en-US" altLang="zh-CN" dirty="0"/>
              <a:t>external</a:t>
            </a:r>
            <a:r>
              <a:rPr lang="zh-CN" altLang="en-US" dirty="0"/>
              <a:t> </a:t>
            </a:r>
            <a:r>
              <a:rPr lang="en-US" dirty="0"/>
              <a:t>contamination with little intrinsic signals, </a:t>
            </a:r>
            <a:r>
              <a:rPr lang="en-US" altLang="zh-CN" dirty="0"/>
              <a:t>demonstrated by its close</a:t>
            </a:r>
            <a:r>
              <a:rPr lang="zh-CN" altLang="en-US" dirty="0"/>
              <a:t> </a:t>
            </a:r>
            <a:r>
              <a:rPr lang="en-US" altLang="zh-CN" dirty="0"/>
              <a:t>to</a:t>
            </a:r>
            <a:r>
              <a:rPr lang="zh-CN" altLang="en-US" dirty="0"/>
              <a:t> </a:t>
            </a:r>
            <a:r>
              <a:rPr lang="en-US" altLang="zh-CN" dirty="0"/>
              <a:t>solar</a:t>
            </a:r>
            <a:r>
              <a:rPr lang="zh-CN" altLang="en-US" dirty="0"/>
              <a:t> </a:t>
            </a:r>
            <a:r>
              <a:rPr lang="en-US" altLang="zh-CN" dirty="0"/>
              <a:t>Ni</a:t>
            </a:r>
            <a:r>
              <a:rPr lang="zh-CN" altLang="en-US" dirty="0"/>
              <a:t> </a:t>
            </a:r>
            <a:r>
              <a:rPr lang="en-US" altLang="zh-CN" dirty="0"/>
              <a:t>isotopic</a:t>
            </a:r>
            <a:r>
              <a:rPr lang="zh-CN" altLang="en-US" dirty="0"/>
              <a:t> </a:t>
            </a:r>
            <a:r>
              <a:rPr lang="en-US" altLang="zh-CN" dirty="0"/>
              <a:t>composition, this</a:t>
            </a:r>
            <a:r>
              <a:rPr lang="zh-CN" altLang="en-US" dirty="0"/>
              <a:t> </a:t>
            </a:r>
            <a:r>
              <a:rPr lang="en-US" altLang="zh-CN" dirty="0"/>
              <a:t>is</a:t>
            </a:r>
            <a:r>
              <a:rPr lang="zh-CN" altLang="en-US" dirty="0"/>
              <a:t> </a:t>
            </a:r>
            <a:r>
              <a:rPr lang="en-US" altLang="zh-CN" dirty="0"/>
              <a:t>a</a:t>
            </a:r>
            <a:r>
              <a:rPr lang="zh-CN" altLang="en-US" dirty="0"/>
              <a:t> </a:t>
            </a:r>
            <a:r>
              <a:rPr lang="en-US" altLang="zh-CN" dirty="0"/>
              <a:t>case</a:t>
            </a:r>
            <a:r>
              <a:rPr lang="zh-CN" altLang="en-US" dirty="0"/>
              <a:t> </a:t>
            </a:r>
            <a:r>
              <a:rPr lang="en-US" altLang="zh-CN" dirty="0"/>
              <a:t>when</a:t>
            </a:r>
            <a:r>
              <a:rPr lang="zh-CN" altLang="en-US" dirty="0"/>
              <a:t> </a:t>
            </a:r>
            <a:r>
              <a:rPr lang="en-US" altLang="zh-CN" dirty="0"/>
              <a:t>we</a:t>
            </a:r>
            <a:r>
              <a:rPr lang="zh-CN" altLang="en-US" dirty="0"/>
              <a:t> </a:t>
            </a:r>
            <a:r>
              <a:rPr lang="en-US" altLang="zh-CN" dirty="0"/>
              <a:t>need</a:t>
            </a:r>
            <a:r>
              <a:rPr lang="zh-CN" altLang="en-US" dirty="0"/>
              <a:t> </a:t>
            </a:r>
            <a:r>
              <a:rPr lang="en-US" altLang="zh-CN" dirty="0"/>
              <a:t>to</a:t>
            </a:r>
            <a:r>
              <a:rPr lang="zh-CN" altLang="en-US" dirty="0"/>
              <a:t> </a:t>
            </a:r>
            <a:r>
              <a:rPr lang="en-US" altLang="zh-CN" dirty="0"/>
              <a:t>discard</a:t>
            </a:r>
            <a:r>
              <a:rPr lang="zh-CN" altLang="en-US" dirty="0"/>
              <a:t> </a:t>
            </a:r>
            <a:r>
              <a:rPr lang="en-US" altLang="zh-CN" dirty="0"/>
              <a:t>the</a:t>
            </a:r>
            <a:r>
              <a:rPr lang="zh-CN" altLang="en-US" dirty="0"/>
              <a:t> </a:t>
            </a:r>
            <a:r>
              <a:rPr lang="en-US" altLang="zh-CN" dirty="0"/>
              <a:t>data</a:t>
            </a:r>
            <a:r>
              <a:rPr lang="en-US" dirty="0"/>
              <a:t>. </a:t>
            </a:r>
          </a:p>
          <a:p>
            <a:endParaRPr lang="en-US" dirty="0"/>
          </a:p>
          <a:p>
            <a:r>
              <a:rPr lang="en-US" dirty="0"/>
              <a:t>[Click] </a:t>
            </a:r>
            <a:r>
              <a:rPr lang="en-US" altLang="zh-CN" dirty="0"/>
              <a:t>T</a:t>
            </a:r>
            <a:r>
              <a:rPr lang="en-US" dirty="0"/>
              <a:t>he lower panel </a:t>
            </a:r>
            <a:r>
              <a:rPr lang="en-US" altLang="zh-CN" dirty="0"/>
              <a:t>shows</a:t>
            </a:r>
            <a:r>
              <a:rPr lang="zh-CN" altLang="en-US" dirty="0"/>
              <a:t> </a:t>
            </a:r>
            <a:r>
              <a:rPr lang="en-US" altLang="zh-CN" dirty="0"/>
              <a:t>another</a:t>
            </a:r>
            <a:r>
              <a:rPr lang="zh-CN" altLang="en-US" dirty="0"/>
              <a:t> </a:t>
            </a:r>
            <a:r>
              <a:rPr lang="en-US" altLang="zh-CN" dirty="0" err="1"/>
              <a:t>SiC</a:t>
            </a:r>
            <a:r>
              <a:rPr lang="zh-CN" altLang="en-US" dirty="0"/>
              <a:t> </a:t>
            </a:r>
            <a:r>
              <a:rPr lang="en-US" altLang="zh-CN" dirty="0"/>
              <a:t>grain.</a:t>
            </a:r>
            <a:r>
              <a:rPr lang="zh-CN" altLang="en-US" dirty="0"/>
              <a:t> </a:t>
            </a:r>
            <a:r>
              <a:rPr lang="en-US" altLang="zh-CN" dirty="0"/>
              <a:t>In</a:t>
            </a:r>
            <a:r>
              <a:rPr lang="zh-CN" altLang="en-US" dirty="0"/>
              <a:t> </a:t>
            </a:r>
            <a:r>
              <a:rPr lang="en-US" altLang="zh-CN" dirty="0"/>
              <a:t>this</a:t>
            </a:r>
            <a:r>
              <a:rPr lang="zh-CN" altLang="en-US" dirty="0"/>
              <a:t> </a:t>
            </a:r>
            <a:r>
              <a:rPr lang="en-US" altLang="zh-CN" dirty="0"/>
              <a:t>case,</a:t>
            </a:r>
            <a:r>
              <a:rPr lang="zh-CN" altLang="en-US" dirty="0"/>
              <a:t> </a:t>
            </a:r>
            <a:r>
              <a:rPr lang="en-US" altLang="zh-CN" dirty="0"/>
              <a:t>although</a:t>
            </a:r>
            <a:r>
              <a:rPr lang="zh-CN" altLang="en-US" dirty="0"/>
              <a:t> </a:t>
            </a:r>
            <a:r>
              <a:rPr lang="en-US" altLang="zh-CN" dirty="0"/>
              <a:t>the</a:t>
            </a:r>
            <a:r>
              <a:rPr lang="zh-CN" altLang="en-US" dirty="0"/>
              <a:t> </a:t>
            </a:r>
            <a:r>
              <a:rPr lang="en-US" altLang="zh-CN" dirty="0"/>
              <a:t>grain</a:t>
            </a:r>
            <a:r>
              <a:rPr lang="zh-CN" altLang="en-US" dirty="0"/>
              <a:t> </a:t>
            </a:r>
            <a:r>
              <a:rPr lang="en-US" altLang="zh-CN" dirty="0"/>
              <a:t>surface</a:t>
            </a:r>
            <a:r>
              <a:rPr lang="zh-CN" altLang="en-US" dirty="0"/>
              <a:t> </a:t>
            </a:r>
            <a:r>
              <a:rPr lang="en-US" altLang="zh-CN" dirty="0"/>
              <a:t>is</a:t>
            </a:r>
            <a:r>
              <a:rPr lang="zh-CN" altLang="en-US" dirty="0"/>
              <a:t> </a:t>
            </a:r>
            <a:r>
              <a:rPr lang="en-US" altLang="zh-CN" dirty="0"/>
              <a:t>still</a:t>
            </a:r>
            <a:r>
              <a:rPr lang="zh-CN" altLang="en-US" dirty="0"/>
              <a:t> </a:t>
            </a:r>
            <a:r>
              <a:rPr lang="en-US" altLang="zh-CN" dirty="0"/>
              <a:t>coated</a:t>
            </a:r>
            <a:r>
              <a:rPr lang="zh-CN" altLang="en-US" dirty="0"/>
              <a:t> </a:t>
            </a:r>
            <a:r>
              <a:rPr lang="en-US" altLang="zh-CN" dirty="0"/>
              <a:t>with</a:t>
            </a:r>
            <a:r>
              <a:rPr lang="zh-CN" altLang="en-US" dirty="0"/>
              <a:t> </a:t>
            </a:r>
            <a:r>
              <a:rPr lang="en-US" altLang="zh-CN" dirty="0"/>
              <a:t>Ni</a:t>
            </a:r>
            <a:r>
              <a:rPr lang="zh-CN" altLang="en-US" dirty="0"/>
              <a:t> </a:t>
            </a:r>
            <a:r>
              <a:rPr lang="en-US" altLang="zh-CN" dirty="0"/>
              <a:t>contamination,</a:t>
            </a:r>
            <a:r>
              <a:rPr lang="zh-CN" altLang="en-US" dirty="0"/>
              <a:t> </a:t>
            </a:r>
            <a:r>
              <a:rPr lang="en-US" altLang="zh-CN" dirty="0"/>
              <a:t>the</a:t>
            </a:r>
            <a:r>
              <a:rPr lang="zh-CN" altLang="en-US" dirty="0"/>
              <a:t> </a:t>
            </a:r>
            <a:r>
              <a:rPr lang="en-US" altLang="zh-CN" dirty="0"/>
              <a:t>grain</a:t>
            </a:r>
            <a:r>
              <a:rPr lang="zh-CN" altLang="en-US" dirty="0"/>
              <a:t> </a:t>
            </a:r>
            <a:r>
              <a:rPr lang="en-US" altLang="zh-CN" dirty="0"/>
              <a:t>interior</a:t>
            </a:r>
            <a:r>
              <a:rPr lang="zh-CN" altLang="en-US" dirty="0"/>
              <a:t> </a:t>
            </a:r>
            <a:r>
              <a:rPr lang="en-US" altLang="zh-CN" dirty="0"/>
              <a:t>also</a:t>
            </a:r>
            <a:r>
              <a:rPr lang="zh-CN" altLang="en-US" dirty="0"/>
              <a:t> </a:t>
            </a:r>
            <a:r>
              <a:rPr lang="en-US" altLang="zh-CN" dirty="0"/>
              <a:t>contains</a:t>
            </a:r>
            <a:r>
              <a:rPr lang="zh-CN" altLang="en-US" dirty="0"/>
              <a:t> </a:t>
            </a:r>
            <a:r>
              <a:rPr lang="en-US" altLang="zh-CN" dirty="0"/>
              <a:t>substantial</a:t>
            </a:r>
            <a:r>
              <a:rPr lang="zh-CN" altLang="en-US" dirty="0"/>
              <a:t> </a:t>
            </a:r>
            <a:r>
              <a:rPr lang="en-US" altLang="zh-CN" dirty="0"/>
              <a:t>Ni</a:t>
            </a:r>
            <a:r>
              <a:rPr lang="zh-CN" altLang="en-US" dirty="0"/>
              <a:t> </a:t>
            </a:r>
            <a:r>
              <a:rPr lang="en-US" altLang="zh-CN" dirty="0"/>
              <a:t>signals</a:t>
            </a:r>
            <a:r>
              <a:rPr lang="en-US" dirty="0"/>
              <a:t>. We can define the grain region carefully </a:t>
            </a:r>
            <a:r>
              <a:rPr lang="en-US" altLang="zh-CN" dirty="0"/>
              <a:t>by</a:t>
            </a:r>
            <a:r>
              <a:rPr lang="zh-CN" altLang="en-US" dirty="0"/>
              <a:t> </a:t>
            </a:r>
            <a:r>
              <a:rPr lang="en-US" altLang="zh-CN" dirty="0"/>
              <a:t>maximizing</a:t>
            </a:r>
            <a:r>
              <a:rPr lang="zh-CN" altLang="en-US" dirty="0"/>
              <a:t> </a:t>
            </a:r>
            <a:r>
              <a:rPr lang="en-US" altLang="zh-CN" dirty="0"/>
              <a:t>the</a:t>
            </a:r>
            <a:r>
              <a:rPr lang="zh-CN" altLang="en-US" dirty="0"/>
              <a:t> </a:t>
            </a:r>
            <a:r>
              <a:rPr lang="en-US" altLang="zh-CN" dirty="0"/>
              <a:t>Ni</a:t>
            </a:r>
            <a:r>
              <a:rPr lang="zh-CN" altLang="en-US" dirty="0"/>
              <a:t> </a:t>
            </a:r>
            <a:r>
              <a:rPr lang="en-US" altLang="zh-CN" dirty="0"/>
              <a:t>isotopic</a:t>
            </a:r>
            <a:r>
              <a:rPr lang="zh-CN" altLang="en-US" dirty="0"/>
              <a:t> </a:t>
            </a:r>
            <a:r>
              <a:rPr lang="en-US" altLang="zh-CN" dirty="0"/>
              <a:t>anomaly</a:t>
            </a:r>
            <a:r>
              <a:rPr lang="zh-CN" altLang="en-US" dirty="0"/>
              <a:t> </a:t>
            </a:r>
            <a:r>
              <a:rPr lang="en-US" altLang="zh-CN" dirty="0"/>
              <a:t>and</a:t>
            </a:r>
            <a:r>
              <a:rPr lang="zh-CN" altLang="en-US" dirty="0"/>
              <a:t> </a:t>
            </a:r>
            <a:r>
              <a:rPr lang="en-US" altLang="zh-CN" dirty="0"/>
              <a:t>thus</a:t>
            </a:r>
            <a:r>
              <a:rPr lang="zh-CN" altLang="en-US" dirty="0"/>
              <a:t> </a:t>
            </a:r>
            <a:r>
              <a:rPr lang="en-US" altLang="zh-CN" dirty="0"/>
              <a:t>suppressing</a:t>
            </a:r>
            <a:r>
              <a:rPr lang="zh-CN" altLang="en-US" dirty="0"/>
              <a:t> </a:t>
            </a:r>
            <a:r>
              <a:rPr lang="en-US" altLang="zh-CN" dirty="0"/>
              <a:t>contamination</a:t>
            </a:r>
            <a:r>
              <a:rPr lang="en-US" dirty="0"/>
              <a:t>. The two examples tell us that this spatial information is essential. A single bulk number would not tell us whether the nickel is intrinsic.</a:t>
            </a:r>
          </a:p>
        </p:txBody>
      </p:sp>
      <p:sp>
        <p:nvSpPr>
          <p:cNvPr id="4" name="Slide Number Placeholder 3">
            <a:extLst>
              <a:ext uri="{FF2B5EF4-FFF2-40B4-BE49-F238E27FC236}">
                <a16:creationId xmlns:a16="http://schemas.microsoft.com/office/drawing/2014/main" id="{C6504FAE-65B5-7428-7CFD-3CDDDED808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80A4F-CEFD-7744-8B78-6FAE951D56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436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a:t>
            </a:r>
            <a:r>
              <a:rPr lang="en-US" dirty="0" err="1"/>
              <a:t>NanoSIMS</a:t>
            </a:r>
            <a:r>
              <a:rPr lang="en-US" dirty="0"/>
              <a:t> imaging results change the picture completely. The new data, shown in orange, extend to much larger nickel-64 enrichments and follow the AGB model tracks. These high values are exactly what we expect from the later, carbon-rich part of the AGB evolution. </a:t>
            </a:r>
          </a:p>
          <a:p>
            <a:endParaRPr lang="en-US" dirty="0"/>
          </a:p>
          <a:p>
            <a:r>
              <a:rPr lang="en-US" dirty="0"/>
              <a:t>[Click] The probability distribution </a:t>
            </a:r>
            <a:r>
              <a:rPr lang="en-US" altLang="zh-CN" dirty="0"/>
              <a:t>illustrates</a:t>
            </a:r>
            <a:r>
              <a:rPr lang="zh-CN" altLang="en-US" dirty="0"/>
              <a:t> </a:t>
            </a:r>
            <a:r>
              <a:rPr lang="en-US" altLang="zh-CN" dirty="0"/>
              <a:t>this</a:t>
            </a:r>
            <a:r>
              <a:rPr lang="zh-CN" altLang="en-US" dirty="0"/>
              <a:t> </a:t>
            </a:r>
            <a:r>
              <a:rPr lang="en-US" altLang="zh-CN" dirty="0"/>
              <a:t>point</a:t>
            </a:r>
            <a:r>
              <a:rPr lang="zh-CN" altLang="en-US" dirty="0"/>
              <a:t> </a:t>
            </a:r>
            <a:r>
              <a:rPr lang="en-US" altLang="zh-CN" dirty="0"/>
              <a:t>more</a:t>
            </a:r>
            <a:r>
              <a:rPr lang="zh-CN" altLang="en-US" dirty="0"/>
              <a:t> </a:t>
            </a:r>
            <a:r>
              <a:rPr lang="en-US" altLang="zh-CN" dirty="0"/>
              <a:t>clearly</a:t>
            </a:r>
            <a:r>
              <a:rPr lang="en-US" dirty="0"/>
              <a:t>. The new grain distribution </a:t>
            </a:r>
            <a:r>
              <a:rPr lang="en-US" altLang="zh-CN" dirty="0"/>
              <a:t>in</a:t>
            </a:r>
            <a:r>
              <a:rPr lang="zh-CN" altLang="en-US" dirty="0"/>
              <a:t> </a:t>
            </a:r>
            <a:r>
              <a:rPr lang="en-US" altLang="zh-CN" dirty="0"/>
              <a:t>orange</a:t>
            </a:r>
            <a:r>
              <a:rPr lang="zh-CN" altLang="en-US" dirty="0"/>
              <a:t> </a:t>
            </a:r>
            <a:r>
              <a:rPr lang="en-US" dirty="0"/>
              <a:t>now peaks in the same region where the model predicts that </a:t>
            </a:r>
            <a:r>
              <a:rPr lang="en-US" dirty="0" err="1"/>
              <a:t>SiC</a:t>
            </a:r>
            <a:r>
              <a:rPr lang="en-US" dirty="0"/>
              <a:t> formation is most likely. So neither the stellar models nor the nuclear input was the problem. The</a:t>
            </a:r>
            <a:r>
              <a:rPr lang="zh-CN" altLang="en-US" dirty="0"/>
              <a:t> </a:t>
            </a:r>
            <a:r>
              <a:rPr lang="en-US" altLang="zh-CN" dirty="0"/>
              <a:t>previous</a:t>
            </a:r>
            <a:r>
              <a:rPr lang="zh-CN" altLang="en-US" dirty="0"/>
              <a:t> </a:t>
            </a:r>
            <a:r>
              <a:rPr lang="en-US" altLang="zh-CN" dirty="0"/>
              <a:t>RIMS</a:t>
            </a:r>
            <a:r>
              <a:rPr lang="zh-CN" altLang="en-US" dirty="0"/>
              <a:t> </a:t>
            </a:r>
            <a:r>
              <a:rPr lang="en-US" dirty="0"/>
              <a:t>measurements were shifted toward solar composition by contamination. This is a good example of how a small analytical effect can look like a major problem in stellar or nuclear physics.</a:t>
            </a:r>
          </a:p>
        </p:txBody>
      </p:sp>
      <p:sp>
        <p:nvSpPr>
          <p:cNvPr id="4" name="Slide Number Placeholder 3"/>
          <p:cNvSpPr>
            <a:spLocks noGrp="1"/>
          </p:cNvSpPr>
          <p:nvPr>
            <p:ph type="sldNum" sz="quarter" idx="5"/>
          </p:nvPr>
        </p:nvSpPr>
        <p:spPr/>
        <p:txBody>
          <a:bodyPr/>
          <a:lstStyle/>
          <a:p>
            <a:fld id="{81080A4F-CEFD-7744-8B78-6FAE951D5666}" type="slidenum">
              <a:rPr lang="en-US" smtClean="0"/>
              <a:t>10</a:t>
            </a:fld>
            <a:endParaRPr lang="en-US"/>
          </a:p>
        </p:txBody>
      </p:sp>
    </p:spTree>
    <p:extLst>
      <p:ext uri="{BB962C8B-B14F-4D97-AF65-F5344CB8AC3E}">
        <p14:creationId xmlns:p14="http://schemas.microsoft.com/office/powerpoint/2010/main" val="907622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5C817-805A-0EF8-3C43-4545F9B50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BB8C0-0995-566E-1B8E-09A0128127D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D4E3BB1-FE23-9269-0230-E77A742CCE41}"/>
              </a:ext>
            </a:extLst>
          </p:cNvPr>
          <p:cNvSpPr>
            <a:spLocks noGrp="1"/>
          </p:cNvSpPr>
          <p:nvPr>
            <p:ph type="body" sz="quarter" idx="3"/>
          </p:nvPr>
        </p:nvSpPr>
        <p:spPr/>
        <p:txBody>
          <a:bodyPr/>
          <a:lstStyle/>
          <a:p>
            <a:r>
              <a:rPr lang="en-US" dirty="0"/>
              <a:t>The first takeaway is simple. The discrepancy came from nickel contamination, not from the </a:t>
            </a:r>
            <a:r>
              <a:rPr lang="en-US" altLang="zh-CN" dirty="0"/>
              <a:t>nuclear</a:t>
            </a:r>
            <a:r>
              <a:rPr lang="zh-CN" altLang="en-US" dirty="0"/>
              <a:t> </a:t>
            </a:r>
            <a:r>
              <a:rPr lang="en-US" altLang="zh-CN" dirty="0"/>
              <a:t>inputs</a:t>
            </a:r>
            <a:r>
              <a:rPr lang="zh-CN" altLang="en-US" dirty="0"/>
              <a:t> </a:t>
            </a:r>
            <a:r>
              <a:rPr lang="en-US" altLang="zh-CN" dirty="0"/>
              <a:t>or</a:t>
            </a:r>
            <a:r>
              <a:rPr lang="zh-CN" altLang="en-US" dirty="0"/>
              <a:t> </a:t>
            </a:r>
            <a:r>
              <a:rPr lang="en-US" altLang="zh-CN" dirty="0"/>
              <a:t>stellar</a:t>
            </a:r>
            <a:r>
              <a:rPr lang="zh-CN" altLang="en-US" dirty="0"/>
              <a:t> </a:t>
            </a:r>
            <a:r>
              <a:rPr lang="en-US" altLang="zh-CN" dirty="0"/>
              <a:t>modeling</a:t>
            </a:r>
            <a:r>
              <a:rPr lang="en-US" dirty="0"/>
              <a:t>. Before using a grain-model mismatch to question the physics, we must first make sure that we have recovered the intrinsic grain composition. </a:t>
            </a:r>
          </a:p>
        </p:txBody>
      </p:sp>
      <p:sp>
        <p:nvSpPr>
          <p:cNvPr id="4" name="Slide Number Placeholder 3">
            <a:extLst>
              <a:ext uri="{FF2B5EF4-FFF2-40B4-BE49-F238E27FC236}">
                <a16:creationId xmlns:a16="http://schemas.microsoft.com/office/drawing/2014/main" id="{2F880BBF-29DD-2337-574E-5BCFBC906DC0}"/>
              </a:ext>
            </a:extLst>
          </p:cNvPr>
          <p:cNvSpPr>
            <a:spLocks noGrp="1"/>
          </p:cNvSpPr>
          <p:nvPr>
            <p:ph type="sldNum" sz="quarter" idx="5"/>
          </p:nvPr>
        </p:nvSpPr>
        <p:spPr/>
      </p:sp>
    </p:spTree>
    <p:extLst>
      <p:ext uri="{BB962C8B-B14F-4D97-AF65-F5344CB8AC3E}">
        <p14:creationId xmlns:p14="http://schemas.microsoft.com/office/powerpoint/2010/main" val="937627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1482F-8134-0DE4-0952-B52B4A86B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0207E-6469-B480-D478-C3540197EEE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7AD4319-B08A-85E4-AD75-D7D8BBFD70AD}"/>
              </a:ext>
            </a:extLst>
          </p:cNvPr>
          <p:cNvSpPr>
            <a:spLocks noGrp="1"/>
          </p:cNvSpPr>
          <p:nvPr>
            <p:ph type="body" sz="quarter" idx="3"/>
          </p:nvPr>
        </p:nvSpPr>
        <p:spPr/>
        <p:txBody>
          <a:bodyPr/>
          <a:lstStyle/>
          <a:p>
            <a:r>
              <a:rPr lang="en-US" dirty="0"/>
              <a:t>The second example involves niobium-94. Here the analytical data are not the main issue. The key uncertainty is how the stellar model treats a beta-decay rate that changes strongly with temperature.</a:t>
            </a:r>
          </a:p>
        </p:txBody>
      </p:sp>
      <p:sp>
        <p:nvSpPr>
          <p:cNvPr id="4" name="Slide Number Placeholder 3">
            <a:extLst>
              <a:ext uri="{FF2B5EF4-FFF2-40B4-BE49-F238E27FC236}">
                <a16:creationId xmlns:a16="http://schemas.microsoft.com/office/drawing/2014/main" id="{F75DA8F6-B64E-DE00-845C-391B83B08EDC}"/>
              </a:ext>
            </a:extLst>
          </p:cNvPr>
          <p:cNvSpPr>
            <a:spLocks noGrp="1"/>
          </p:cNvSpPr>
          <p:nvPr>
            <p:ph type="sldNum" sz="quarter" idx="5"/>
          </p:nvPr>
        </p:nvSpPr>
        <p:spPr/>
      </p:sp>
    </p:spTree>
    <p:extLst>
      <p:ext uri="{BB962C8B-B14F-4D97-AF65-F5344CB8AC3E}">
        <p14:creationId xmlns:p14="http://schemas.microsoft.com/office/powerpoint/2010/main" val="742987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Niobium-94 lies at a branch point along the s-process path. It can capture a neutron and move to niobium-95, or it can beta decay and produce molybdenum-94. So although 94Mo is traditionally considered as a pure p-process isotope, it can indeed be produced by the s-process. The competition between these two channels controls how much molybdenum-94 is produced. This makes the grain data sensitive to both nuclear inputs and stellar conditions. </a:t>
            </a:r>
          </a:p>
          <a:p>
            <a:endParaRPr lang="en-US" dirty="0"/>
          </a:p>
          <a:p>
            <a:r>
              <a:rPr lang="en-US" dirty="0"/>
              <a:t>[Click] The plot compares AGB grain data with </a:t>
            </a:r>
            <a:r>
              <a:rPr lang="en-US" altLang="zh-CN" dirty="0"/>
              <a:t>two</a:t>
            </a:r>
            <a:r>
              <a:rPr lang="en-US" dirty="0"/>
              <a:t> postprocessing AGB models. Postprocessing is a common way to reduce the computational cost of stellar nucleosynthesis calculations. The stellar evolution is first calculated using only the reactions needed to model energy generation. The resulting temperature, density, and mixing histories are then used in a separate calculation with the full nuclear network. This approach is efficient, but strongly temperature-dependent rates must be handled carefully.</a:t>
            </a:r>
            <a:r>
              <a:rPr lang="zh-CN" altLang="en-US" dirty="0"/>
              <a:t> </a:t>
            </a:r>
            <a:r>
              <a:rPr lang="en-US" dirty="0"/>
              <a:t>The model curves fall below most of the grains. These grains close to the solar composition are probably affected by contamination, but this cannot explain the main disagreement at the more anomalous compositions</a:t>
            </a:r>
            <a:r>
              <a:rPr lang="en-US" altLang="zh-CN" dirty="0"/>
              <a:t>,</a:t>
            </a:r>
            <a:r>
              <a:rPr lang="zh-CN" altLang="en-US" dirty="0"/>
              <a:t> </a:t>
            </a:r>
            <a:r>
              <a:rPr lang="en-US" altLang="zh-CN" dirty="0"/>
              <a:t>pointing</a:t>
            </a:r>
            <a:r>
              <a:rPr lang="zh-CN" altLang="en-US" dirty="0"/>
              <a:t> </a:t>
            </a:r>
            <a:r>
              <a:rPr lang="en-US" altLang="zh-CN" dirty="0"/>
              <a:t>to</a:t>
            </a:r>
            <a:r>
              <a:rPr lang="zh-CN" altLang="en-US" dirty="0"/>
              <a:t> </a:t>
            </a:r>
            <a:r>
              <a:rPr lang="en-US" altLang="zh-CN" dirty="0"/>
              <a:t>uncertainties</a:t>
            </a:r>
            <a:r>
              <a:rPr lang="zh-CN" altLang="en-US" dirty="0"/>
              <a:t> </a:t>
            </a:r>
            <a:r>
              <a:rPr lang="en-US" altLang="zh-CN" dirty="0"/>
              <a:t>in</a:t>
            </a:r>
            <a:r>
              <a:rPr lang="zh-CN" altLang="en-US" dirty="0"/>
              <a:t> </a:t>
            </a:r>
            <a:r>
              <a:rPr lang="en-US" altLang="zh-CN" dirty="0"/>
              <a:t>the</a:t>
            </a:r>
            <a:r>
              <a:rPr lang="zh-CN" altLang="en-US" dirty="0"/>
              <a:t> </a:t>
            </a:r>
            <a:r>
              <a:rPr lang="en-US" altLang="zh-CN" dirty="0"/>
              <a:t>predicted</a:t>
            </a:r>
            <a:r>
              <a:rPr lang="zh-CN" altLang="en-US" dirty="0"/>
              <a:t> </a:t>
            </a:r>
            <a:r>
              <a:rPr lang="en-US" altLang="zh-CN" dirty="0"/>
              <a:t>s-process</a:t>
            </a:r>
            <a:r>
              <a:rPr lang="zh-CN" altLang="en-US" dirty="0"/>
              <a:t> </a:t>
            </a:r>
            <a:r>
              <a:rPr lang="en-US" altLang="zh-CN" dirty="0"/>
              <a:t>production.</a:t>
            </a:r>
            <a:r>
              <a:rPr lang="en-US" dirty="0"/>
              <a:t> </a:t>
            </a:r>
          </a:p>
          <a:p>
            <a:endParaRPr lang="en-US" dirty="0"/>
          </a:p>
          <a:p>
            <a:r>
              <a:rPr lang="en-US" dirty="0"/>
              <a:t>[Click] </a:t>
            </a:r>
            <a:r>
              <a:rPr lang="en-US" altLang="zh-CN" dirty="0"/>
              <a:t>This</a:t>
            </a:r>
            <a:r>
              <a:rPr lang="zh-CN" altLang="en-US" dirty="0"/>
              <a:t> </a:t>
            </a:r>
            <a:r>
              <a:rPr lang="en-US" altLang="zh-CN" dirty="0"/>
              <a:t>motivated</a:t>
            </a:r>
            <a:r>
              <a:rPr lang="zh-CN" altLang="en-US" dirty="0"/>
              <a:t> </a:t>
            </a:r>
            <a:r>
              <a:rPr lang="en-US" altLang="zh-CN" dirty="0"/>
              <a:t>investigation</a:t>
            </a:r>
            <a:r>
              <a:rPr lang="zh-CN" altLang="en-US" dirty="0"/>
              <a:t> </a:t>
            </a:r>
            <a:r>
              <a:rPr lang="en-US" altLang="zh-CN" dirty="0"/>
              <a:t>of</a:t>
            </a:r>
            <a:r>
              <a:rPr lang="zh-CN" altLang="en-US" dirty="0"/>
              <a:t> </a:t>
            </a:r>
            <a:r>
              <a:rPr lang="en-US" altLang="zh-CN" dirty="0"/>
              <a:t>the</a:t>
            </a:r>
            <a:r>
              <a:rPr lang="zh-CN" altLang="en-US" dirty="0"/>
              <a:t> </a:t>
            </a:r>
            <a:r>
              <a:rPr lang="en-US" altLang="zh-CN" dirty="0"/>
              <a:t>relevant</a:t>
            </a:r>
            <a:r>
              <a:rPr lang="zh-CN" altLang="en-US" dirty="0"/>
              <a:t> </a:t>
            </a:r>
            <a:r>
              <a:rPr lang="en-US" altLang="zh-CN" dirty="0"/>
              <a:t>neutron</a:t>
            </a:r>
            <a:r>
              <a:rPr lang="zh-CN" altLang="en-US" dirty="0"/>
              <a:t> </a:t>
            </a:r>
            <a:r>
              <a:rPr lang="en-US" altLang="zh-CN" dirty="0"/>
              <a:t>capture</a:t>
            </a:r>
            <a:r>
              <a:rPr lang="zh-CN" altLang="en-US" dirty="0"/>
              <a:t> </a:t>
            </a:r>
            <a:r>
              <a:rPr lang="en-US" altLang="zh-CN" dirty="0"/>
              <a:t>rates.</a:t>
            </a:r>
            <a:r>
              <a:rPr lang="zh-CN" altLang="en-US" dirty="0"/>
              <a:t> </a:t>
            </a:r>
            <a:r>
              <a:rPr lang="en-US" altLang="zh-CN" dirty="0"/>
              <a:t>And</a:t>
            </a:r>
            <a:r>
              <a:rPr lang="zh-CN" altLang="en-US" dirty="0"/>
              <a:t> </a:t>
            </a:r>
            <a:r>
              <a:rPr lang="en-US" altLang="zh-CN" dirty="0"/>
              <a:t>these</a:t>
            </a:r>
            <a:r>
              <a:rPr lang="zh-CN" altLang="en-US" dirty="0"/>
              <a:t> </a:t>
            </a:r>
            <a:r>
              <a:rPr lang="en-US" altLang="zh-CN" dirty="0"/>
              <a:t>two measurements suggest</a:t>
            </a:r>
            <a:r>
              <a:rPr lang="zh-CN" altLang="en-US" dirty="0"/>
              <a:t> </a:t>
            </a:r>
            <a:r>
              <a:rPr lang="en-US" altLang="zh-CN" dirty="0"/>
              <a:t>that</a:t>
            </a:r>
            <a:r>
              <a:rPr lang="zh-CN" altLang="en-US" dirty="0"/>
              <a:t> </a:t>
            </a:r>
            <a:r>
              <a:rPr lang="en-US" altLang="zh-CN" dirty="0"/>
              <a:t>the</a:t>
            </a:r>
            <a:r>
              <a:rPr lang="zh-CN" altLang="en-US" dirty="0"/>
              <a:t> </a:t>
            </a:r>
            <a:r>
              <a:rPr lang="en-US" altLang="zh-CN" dirty="0"/>
              <a:t>(</a:t>
            </a:r>
            <a:r>
              <a:rPr lang="en-US" altLang="zh-CN" dirty="0" err="1"/>
              <a:t>n,g</a:t>
            </a:r>
            <a:r>
              <a:rPr lang="en-US" altLang="zh-CN" dirty="0"/>
              <a:t>)</a:t>
            </a:r>
            <a:r>
              <a:rPr lang="zh-CN" altLang="en-US" dirty="0"/>
              <a:t> </a:t>
            </a:r>
            <a:r>
              <a:rPr lang="en-US" altLang="zh-CN" dirty="0"/>
              <a:t>cross</a:t>
            </a:r>
            <a:r>
              <a:rPr lang="zh-CN" altLang="en-US" dirty="0"/>
              <a:t> </a:t>
            </a:r>
            <a:r>
              <a:rPr lang="en-US" altLang="zh-CN" dirty="0"/>
              <a:t>sections</a:t>
            </a:r>
            <a:r>
              <a:rPr lang="zh-CN" altLang="en-US" dirty="0"/>
              <a:t> </a:t>
            </a:r>
            <a:r>
              <a:rPr lang="en-US" altLang="zh-CN" dirty="0"/>
              <a:t>are</a:t>
            </a:r>
            <a:r>
              <a:rPr lang="zh-CN" altLang="en-US" dirty="0"/>
              <a:t> </a:t>
            </a:r>
            <a:r>
              <a:rPr lang="en-US" altLang="zh-CN" dirty="0"/>
              <a:t>not</a:t>
            </a:r>
            <a:r>
              <a:rPr lang="zh-CN" altLang="en-US" dirty="0"/>
              <a:t> </a:t>
            </a:r>
            <a:r>
              <a:rPr lang="en-US" altLang="zh-CN" dirty="0"/>
              <a:t>the</a:t>
            </a:r>
            <a:r>
              <a:rPr lang="zh-CN" altLang="en-US" dirty="0"/>
              <a:t> </a:t>
            </a:r>
            <a:r>
              <a:rPr lang="en-US" altLang="zh-CN" dirty="0"/>
              <a:t>main</a:t>
            </a:r>
            <a:r>
              <a:rPr lang="zh-CN" altLang="en-US" dirty="0"/>
              <a:t> </a:t>
            </a:r>
            <a:r>
              <a:rPr lang="en-US" altLang="zh-CN" dirty="0"/>
              <a:t>cause</a:t>
            </a:r>
            <a:r>
              <a:rPr lang="zh-CN" altLang="en-US" dirty="0"/>
              <a:t> </a:t>
            </a:r>
            <a:r>
              <a:rPr lang="en-US" altLang="zh-CN" dirty="0"/>
              <a:t>of</a:t>
            </a:r>
            <a:r>
              <a:rPr lang="zh-CN" altLang="en-US" dirty="0"/>
              <a:t> </a:t>
            </a:r>
            <a:r>
              <a:rPr lang="en-US" altLang="zh-CN" dirty="0"/>
              <a:t>the</a:t>
            </a:r>
            <a:r>
              <a:rPr lang="zh-CN" altLang="en-US" dirty="0"/>
              <a:t> </a:t>
            </a:r>
            <a:r>
              <a:rPr lang="en-US" altLang="zh-CN" dirty="0"/>
              <a:t>underprediction.</a:t>
            </a:r>
            <a:r>
              <a:rPr lang="zh-CN" altLang="en-US" dirty="0"/>
              <a:t> </a:t>
            </a:r>
            <a:r>
              <a:rPr lang="en-US" dirty="0"/>
              <a:t>With the relevant neutron-capture </a:t>
            </a:r>
            <a:r>
              <a:rPr lang="en-US" altLang="zh-CN" dirty="0"/>
              <a:t>rates</a:t>
            </a:r>
            <a:r>
              <a:rPr lang="zh-CN" altLang="en-US" dirty="0"/>
              <a:t> </a:t>
            </a:r>
            <a:r>
              <a:rPr lang="en-US" altLang="zh-CN" dirty="0"/>
              <a:t>excluded</a:t>
            </a:r>
            <a:r>
              <a:rPr lang="en-US" dirty="0"/>
              <a:t>, the remaining question is how the beta decay of niobium-94 was treated over the changing temperature history of the star.</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On Earth, niobium-94 has a half-life of about twenty thousand years. In a hot stellar plasma, however, excited nuclear states become populated</a:t>
            </a:r>
            <a:r>
              <a:rPr lang="en-US" altLang="zh-CN" dirty="0"/>
              <a:t>,</a:t>
            </a:r>
            <a:r>
              <a:rPr lang="en-US" dirty="0"/>
              <a:t> and the effective half-life becomes much shorter. The rate therefore changes during the </a:t>
            </a:r>
            <a:r>
              <a:rPr lang="en-US" altLang="zh-CN" dirty="0"/>
              <a:t>AGB</a:t>
            </a:r>
            <a:r>
              <a:rPr lang="zh-CN" altLang="en-US" dirty="0"/>
              <a:t> </a:t>
            </a:r>
            <a:r>
              <a:rPr lang="en-US" altLang="zh-CN" dirty="0"/>
              <a:t>evolution</a:t>
            </a:r>
            <a:r>
              <a:rPr lang="en-US" dirty="0"/>
              <a:t>. During the cooler </a:t>
            </a:r>
            <a:r>
              <a:rPr lang="en-US" dirty="0" err="1"/>
              <a:t>interpulse</a:t>
            </a:r>
            <a:r>
              <a:rPr lang="en-US" dirty="0"/>
              <a:t> periods, the decay remains slow. During a thermal pulse, the temperature rises sharply and beta decay can dominate over neutron capture</a:t>
            </a:r>
            <a:r>
              <a:rPr lang="zh-CN" altLang="en-US" dirty="0"/>
              <a:t> </a:t>
            </a:r>
            <a:r>
              <a:rPr lang="en-US" altLang="zh-CN" dirty="0"/>
              <a:t>to</a:t>
            </a:r>
            <a:r>
              <a:rPr lang="zh-CN" altLang="en-US" dirty="0"/>
              <a:t> </a:t>
            </a:r>
            <a:r>
              <a:rPr lang="en-US" altLang="zh-CN" dirty="0"/>
              <a:t>produce</a:t>
            </a:r>
            <a:r>
              <a:rPr lang="zh-CN" altLang="en-US" dirty="0"/>
              <a:t> </a:t>
            </a:r>
            <a:r>
              <a:rPr lang="en-US" altLang="zh-CN" dirty="0"/>
              <a:t>94Mo</a:t>
            </a:r>
            <a:r>
              <a:rPr lang="en-US" dirty="0"/>
              <a:t>. The important point is that one terrestrial decay rate, or even one rate at a representative temperature, cannot be applied throughout the AGB evolution. The model must </a:t>
            </a:r>
            <a:r>
              <a:rPr lang="en-US" altLang="zh-CN" dirty="0"/>
              <a:t>accurately</a:t>
            </a:r>
            <a:r>
              <a:rPr lang="zh-CN" altLang="en-US" dirty="0"/>
              <a:t> </a:t>
            </a:r>
            <a:r>
              <a:rPr lang="en-US" dirty="0"/>
              <a:t>follow the changing temperature</a:t>
            </a:r>
            <a:r>
              <a:rPr lang="zh-CN" altLang="en-US" dirty="0"/>
              <a:t> </a:t>
            </a:r>
            <a:r>
              <a:rPr lang="en-US" dirty="0"/>
              <a:t>with sufficiently fine temporal resolution.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48741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B624F-7CA7-DB14-B722-6D71B1A1D9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8D3A1-49D3-6902-E956-719AB6B267C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3C1DE58-1DFF-3385-87DB-36239FDAB2CA}"/>
              </a:ext>
            </a:extLst>
          </p:cNvPr>
          <p:cNvSpPr>
            <a:spLocks noGrp="1"/>
          </p:cNvSpPr>
          <p:nvPr>
            <p:ph type="body" sz="quarter" idx="3"/>
          </p:nvPr>
        </p:nvSpPr>
        <p:spPr/>
        <p:txBody>
          <a:bodyPr/>
          <a:lstStyle/>
          <a:p>
            <a:r>
              <a:rPr lang="en-US" dirty="0"/>
              <a:t>This explains the difference between the models. The fully coupled FRUITY models shown as filled symbols treat the nuclear network together with the changing stellar conditions. Once this rate is handled consistently, the model predictions agree with</a:t>
            </a:r>
            <a:r>
              <a:rPr lang="zh-CN" altLang="en-US" dirty="0"/>
              <a:t> </a:t>
            </a:r>
            <a:r>
              <a:rPr lang="en-US" altLang="zh-CN" dirty="0"/>
              <a:t>all</a:t>
            </a:r>
            <a:r>
              <a:rPr lang="zh-CN" altLang="en-US" dirty="0"/>
              <a:t> </a:t>
            </a:r>
            <a:r>
              <a:rPr lang="en-US" altLang="zh-CN" dirty="0"/>
              <a:t>AGB</a:t>
            </a:r>
            <a:r>
              <a:rPr lang="zh-CN" altLang="en-US" dirty="0"/>
              <a:t> </a:t>
            </a:r>
            <a:r>
              <a:rPr lang="en-US" altLang="zh-CN" dirty="0"/>
              <a:t>grains</a:t>
            </a:r>
            <a:r>
              <a:rPr lang="en-US" dirty="0"/>
              <a:t>. So the molybdenum-94 discrepancy was caused by the stellar beta-decay treatment, rather than by the neutron-capture cross sections. This time the measurements and nuclear inputs were both reliable, but the model implementation was not.</a:t>
            </a:r>
          </a:p>
        </p:txBody>
      </p:sp>
      <p:sp>
        <p:nvSpPr>
          <p:cNvPr id="4" name="Slide Number Placeholder 3">
            <a:extLst>
              <a:ext uri="{FF2B5EF4-FFF2-40B4-BE49-F238E27FC236}">
                <a16:creationId xmlns:a16="http://schemas.microsoft.com/office/drawing/2014/main" id="{533022D4-7DC4-D958-63E9-48B793741BF8}"/>
              </a:ext>
            </a:extLst>
          </p:cNvPr>
          <p:cNvSpPr>
            <a:spLocks noGrp="1"/>
          </p:cNvSpPr>
          <p:nvPr>
            <p:ph type="sldNum" sz="quarter" idx="5"/>
          </p:nvPr>
        </p:nvSpPr>
        <p:spPr/>
      </p:sp>
    </p:spTree>
    <p:extLst>
      <p:ext uri="{BB962C8B-B14F-4D97-AF65-F5344CB8AC3E}">
        <p14:creationId xmlns:p14="http://schemas.microsoft.com/office/powerpoint/2010/main" val="4066043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This is the second takeaway. Here the problem was in the stellar modeling. A direct measurement of the niobium-94 beta-decay rate under stellar conditions would provide an important test. This is one of the targets of the PANDORA project. </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final AGB example is the Mo mismatch. These are stable, s-process-produced Mo isotopes. In this case, the correlation among several isotopes allows the grains to test neutron-capture rates very precisely.</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In typical low-mass AGB stars near solar metallicity, the production of ^95Mo through ^98Mo is dominated by the main s-process path, with negligible contributions from the branches. Therefore, the local approximation for the s-process works well: isotope abundances are inversely related to their MACS values.</a:t>
            </a:r>
          </a:p>
          <a:p>
            <a:r>
              <a:rPr lang="en-US" dirty="0"/>
              <a:t>This is why the two two-solar-mass models shown on the right, despite their different metallicities, lie along essentially the same straight line. They represent mixing between the initial composition and one s-process endmember. Contamination and repeated dredge-up move the envelope along this line without changing its slope.</a:t>
            </a:r>
            <a:r>
              <a:rPr lang="zh-CN" altLang="en-US" dirty="0"/>
              <a:t> </a:t>
            </a:r>
            <a:r>
              <a:rPr lang="en-US" altLang="zh-CN" dirty="0"/>
              <a:t>Thus,</a:t>
            </a:r>
            <a:r>
              <a:rPr lang="en-US" dirty="0"/>
              <a:t> the grain-correlation slope is proportional to the relevant MACS ratio</a:t>
            </a:r>
            <a:r>
              <a:rPr lang="en-US" altLang="zh-CN" dirty="0"/>
              <a:t>.</a:t>
            </a:r>
            <a:endParaRPr lang="en-US" dirty="0"/>
          </a:p>
          <a:p>
            <a:r>
              <a:rPr lang="en-US" dirty="0"/>
              <a:t>The 2.5-solar-mass model is different. Its higher temperature activates the zirconium-95 branch, allowing part of the s-process flow to bypass molybdenum-96 and changing the Mo isotope pattern. Still, none of the models reproduces the grain slope. </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72CCA-70F7-F191-76A6-B12307ABB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78F3B-C1EE-7A7E-6C71-888EC2DAC1D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8BEF51D-48D3-39B1-4F50-10FAAE7927A4}"/>
              </a:ext>
            </a:extLst>
          </p:cNvPr>
          <p:cNvSpPr>
            <a:spLocks noGrp="1"/>
          </p:cNvSpPr>
          <p:nvPr>
            <p:ph type="body" sz="quarter" idx="3"/>
          </p:nvPr>
        </p:nvSpPr>
        <p:spPr/>
        <p:txBody>
          <a:bodyPr/>
          <a:lstStyle/>
          <a:p>
            <a:r>
              <a:rPr lang="en-US" altLang="zh-CN" dirty="0"/>
              <a:t>Before</a:t>
            </a:r>
            <a:r>
              <a:rPr lang="zh-CN" altLang="en-US" dirty="0"/>
              <a:t> </a:t>
            </a:r>
            <a:r>
              <a:rPr lang="en-US" altLang="zh-CN" dirty="0"/>
              <a:t>we</a:t>
            </a:r>
            <a:r>
              <a:rPr lang="zh-CN" altLang="en-US" dirty="0"/>
              <a:t> </a:t>
            </a:r>
            <a:r>
              <a:rPr lang="en-US" altLang="zh-CN" dirty="0"/>
              <a:t>attribute</a:t>
            </a:r>
            <a:r>
              <a:rPr lang="zh-CN" altLang="en-US" dirty="0"/>
              <a:t> </a:t>
            </a:r>
            <a:r>
              <a:rPr lang="en-US" altLang="zh-CN" dirty="0"/>
              <a:t>the</a:t>
            </a:r>
            <a:r>
              <a:rPr lang="zh-CN" altLang="en-US" dirty="0"/>
              <a:t> </a:t>
            </a:r>
            <a:r>
              <a:rPr lang="en-US" altLang="zh-CN" dirty="0"/>
              <a:t>mismatch</a:t>
            </a:r>
            <a:r>
              <a:rPr lang="zh-CN" altLang="en-US" dirty="0"/>
              <a:t> </a:t>
            </a:r>
            <a:r>
              <a:rPr lang="en-US" altLang="zh-CN" dirty="0"/>
              <a:t>to</a:t>
            </a:r>
            <a:r>
              <a:rPr lang="zh-CN" altLang="en-US" dirty="0"/>
              <a:t> </a:t>
            </a:r>
            <a:r>
              <a:rPr lang="en-US" altLang="zh-CN" dirty="0"/>
              <a:t>the</a:t>
            </a:r>
            <a:r>
              <a:rPr lang="zh-CN" altLang="en-US" dirty="0"/>
              <a:t> </a:t>
            </a:r>
            <a:r>
              <a:rPr lang="en-US" altLang="zh-CN" dirty="0"/>
              <a:t>MACS</a:t>
            </a:r>
            <a:r>
              <a:rPr lang="zh-CN" altLang="en-US" dirty="0"/>
              <a:t> </a:t>
            </a:r>
            <a:r>
              <a:rPr lang="en-US" altLang="zh-CN" dirty="0"/>
              <a:t>values,</a:t>
            </a:r>
            <a:r>
              <a:rPr lang="zh-CN" altLang="en-US" dirty="0"/>
              <a:t> </a:t>
            </a:r>
            <a:r>
              <a:rPr lang="en-US" altLang="zh-CN" dirty="0"/>
              <a:t>let’s</a:t>
            </a:r>
            <a:r>
              <a:rPr lang="zh-CN" altLang="en-US" dirty="0"/>
              <a:t> </a:t>
            </a:r>
            <a:r>
              <a:rPr lang="en-US" altLang="zh-CN" dirty="0"/>
              <a:t>take</a:t>
            </a:r>
            <a:r>
              <a:rPr lang="zh-CN" altLang="en-US" dirty="0"/>
              <a:t> </a:t>
            </a:r>
            <a:r>
              <a:rPr lang="en-US" altLang="zh-CN" dirty="0"/>
              <a:t>a</a:t>
            </a:r>
            <a:r>
              <a:rPr lang="zh-CN" altLang="en-US" dirty="0"/>
              <a:t> </a:t>
            </a:r>
            <a:r>
              <a:rPr lang="en-US" altLang="zh-CN" dirty="0"/>
              <a:t>look</a:t>
            </a:r>
            <a:r>
              <a:rPr lang="zh-CN" altLang="en-US" dirty="0"/>
              <a:t> </a:t>
            </a:r>
            <a:r>
              <a:rPr lang="en-US" altLang="zh-CN" dirty="0"/>
              <a:t>at</a:t>
            </a:r>
            <a:r>
              <a:rPr lang="zh-CN" altLang="en-US" dirty="0"/>
              <a:t> </a:t>
            </a:r>
            <a:r>
              <a:rPr lang="en-US" altLang="zh-CN" dirty="0"/>
              <a:t>the</a:t>
            </a:r>
            <a:r>
              <a:rPr lang="zh-CN" altLang="en-US" dirty="0"/>
              <a:t> </a:t>
            </a:r>
            <a:r>
              <a:rPr lang="en-US" altLang="zh-CN" dirty="0"/>
              <a:t>effect</a:t>
            </a:r>
            <a:r>
              <a:rPr lang="zh-CN" altLang="en-US" dirty="0"/>
              <a:t> </a:t>
            </a:r>
            <a:r>
              <a:rPr lang="en-US" altLang="zh-CN" dirty="0"/>
              <a:t>of</a:t>
            </a:r>
            <a:r>
              <a:rPr lang="zh-CN" altLang="en-US" dirty="0"/>
              <a:t> </a:t>
            </a:r>
            <a:r>
              <a:rPr lang="en-US" altLang="zh-CN" dirty="0"/>
              <a:t>the</a:t>
            </a:r>
            <a:r>
              <a:rPr lang="zh-CN" altLang="en-US" dirty="0"/>
              <a:t> </a:t>
            </a:r>
            <a:r>
              <a:rPr lang="en-US" dirty="0"/>
              <a:t>Initial composition</a:t>
            </a:r>
            <a:r>
              <a:rPr lang="en-US" altLang="zh-CN" dirty="0"/>
              <a:t>.</a:t>
            </a:r>
            <a:r>
              <a:rPr lang="zh-CN" altLang="en-US" dirty="0"/>
              <a:t> </a:t>
            </a:r>
            <a:r>
              <a:rPr lang="en-US" altLang="zh-CN" dirty="0"/>
              <a:t>The</a:t>
            </a:r>
            <a:r>
              <a:rPr lang="zh-CN" altLang="en-US" dirty="0"/>
              <a:t> </a:t>
            </a:r>
            <a:r>
              <a:rPr lang="en-US" altLang="zh-CN" dirty="0"/>
              <a:t>initial</a:t>
            </a:r>
            <a:r>
              <a:rPr lang="zh-CN" altLang="en-US" dirty="0"/>
              <a:t> </a:t>
            </a:r>
            <a:r>
              <a:rPr lang="en-US" altLang="zh-CN" dirty="0"/>
              <a:t>stellar</a:t>
            </a:r>
            <a:r>
              <a:rPr lang="zh-CN" altLang="en-US" dirty="0"/>
              <a:t> </a:t>
            </a:r>
            <a:r>
              <a:rPr lang="en-US" altLang="zh-CN" dirty="0"/>
              <a:t>composition</a:t>
            </a:r>
            <a:r>
              <a:rPr lang="zh-CN" altLang="en-US" dirty="0"/>
              <a:t> </a:t>
            </a:r>
            <a:r>
              <a:rPr lang="en-US" altLang="zh-CN" dirty="0"/>
              <a:t>can</a:t>
            </a:r>
            <a:r>
              <a:rPr lang="zh-CN" altLang="en-US" dirty="0"/>
              <a:t> </a:t>
            </a:r>
            <a:r>
              <a:rPr lang="en-US" altLang="zh-CN" dirty="0"/>
              <a:t>differ</a:t>
            </a:r>
            <a:r>
              <a:rPr lang="zh-CN" altLang="en-US" dirty="0"/>
              <a:t> </a:t>
            </a:r>
            <a:r>
              <a:rPr lang="en-US" altLang="zh-CN" dirty="0"/>
              <a:t>from</a:t>
            </a:r>
            <a:r>
              <a:rPr lang="zh-CN" altLang="en-US" dirty="0"/>
              <a:t> </a:t>
            </a:r>
            <a:r>
              <a:rPr lang="en-US" altLang="zh-CN" dirty="0"/>
              <a:t>solar</a:t>
            </a:r>
            <a:r>
              <a:rPr lang="zh-CN" altLang="en-US" dirty="0"/>
              <a:t> </a:t>
            </a:r>
            <a:r>
              <a:rPr lang="en-US" altLang="zh-CN" dirty="0"/>
              <a:t>and</a:t>
            </a:r>
            <a:r>
              <a:rPr lang="zh-CN" altLang="en-US" dirty="0"/>
              <a:t> </a:t>
            </a:r>
            <a:r>
              <a:rPr lang="en-US" altLang="zh-CN" dirty="0"/>
              <a:t>affect</a:t>
            </a:r>
            <a:r>
              <a:rPr lang="zh-CN" altLang="en-US" dirty="0"/>
              <a:t> </a:t>
            </a:r>
            <a:r>
              <a:rPr lang="en-US" altLang="zh-CN" dirty="0"/>
              <a:t>the</a:t>
            </a:r>
            <a:r>
              <a:rPr lang="zh-CN" altLang="en-US" dirty="0"/>
              <a:t> </a:t>
            </a:r>
            <a:r>
              <a:rPr lang="en-US" altLang="zh-CN" dirty="0"/>
              <a:t>envelope</a:t>
            </a:r>
            <a:r>
              <a:rPr lang="zh-CN" altLang="en-US" dirty="0"/>
              <a:t> </a:t>
            </a:r>
            <a:r>
              <a:rPr lang="en-US" altLang="zh-CN" dirty="0"/>
              <a:t>composition</a:t>
            </a:r>
            <a:r>
              <a:rPr lang="en-US" dirty="0"/>
              <a:t>, but its importance depends on the element. Nickel is only weakly modified by the s-process in an AGB star</a:t>
            </a:r>
            <a:r>
              <a:rPr lang="en-US" altLang="zh-CN" dirty="0"/>
              <a:t>,</a:t>
            </a:r>
            <a:r>
              <a:rPr lang="zh-CN" altLang="en-US" dirty="0"/>
              <a:t> </a:t>
            </a:r>
            <a:r>
              <a:rPr lang="en-US" altLang="zh-CN" dirty="0"/>
              <a:t>especially</a:t>
            </a:r>
            <a:r>
              <a:rPr lang="zh-CN" altLang="en-US" dirty="0"/>
              <a:t> </a:t>
            </a:r>
            <a:r>
              <a:rPr lang="en-US" altLang="zh-CN" dirty="0"/>
              <a:t>62Ni</a:t>
            </a:r>
            <a:r>
              <a:rPr lang="zh-CN" altLang="en-US" dirty="0"/>
              <a:t> </a:t>
            </a:r>
            <a:r>
              <a:rPr lang="en-US" altLang="zh-CN" dirty="0"/>
              <a:t>compared</a:t>
            </a:r>
            <a:r>
              <a:rPr lang="zh-CN" altLang="en-US" dirty="0"/>
              <a:t> </a:t>
            </a:r>
            <a:r>
              <a:rPr lang="en-US" altLang="zh-CN" dirty="0"/>
              <a:t>to</a:t>
            </a:r>
            <a:r>
              <a:rPr lang="zh-CN" altLang="en-US" dirty="0"/>
              <a:t> </a:t>
            </a:r>
            <a:r>
              <a:rPr lang="en-US" altLang="zh-CN" dirty="0"/>
              <a:t>64Ni</a:t>
            </a:r>
            <a:r>
              <a:rPr lang="en-US" dirty="0"/>
              <a:t>. </a:t>
            </a:r>
            <a:r>
              <a:rPr lang="en-US" altLang="zh-CN" dirty="0"/>
              <a:t>The</a:t>
            </a:r>
            <a:r>
              <a:rPr lang="zh-CN" altLang="en-US" dirty="0"/>
              <a:t> </a:t>
            </a:r>
            <a:r>
              <a:rPr lang="en-US" altLang="zh-CN" dirty="0"/>
              <a:t>62Ni’s</a:t>
            </a:r>
            <a:r>
              <a:rPr lang="zh-CN" altLang="en-US" dirty="0"/>
              <a:t> </a:t>
            </a:r>
            <a:r>
              <a:rPr lang="en-US" dirty="0"/>
              <a:t>final envelope composition therefore retains much of the initial stellar signature. This is why an initial nickel-62 enrichment can pull the model predictions toward right </a:t>
            </a:r>
            <a:r>
              <a:rPr lang="en-US" altLang="zh-CN" dirty="0"/>
              <a:t>and</a:t>
            </a:r>
            <a:r>
              <a:rPr lang="zh-CN" altLang="en-US" dirty="0"/>
              <a:t> </a:t>
            </a:r>
            <a:r>
              <a:rPr lang="en-US" altLang="zh-CN" dirty="0"/>
              <a:t>explain</a:t>
            </a:r>
            <a:r>
              <a:rPr lang="zh-CN" altLang="en-US" dirty="0"/>
              <a:t> </a:t>
            </a:r>
            <a:r>
              <a:rPr lang="en-US" altLang="zh-CN" dirty="0"/>
              <a:t>the</a:t>
            </a:r>
            <a:r>
              <a:rPr lang="zh-CN" altLang="en-US" dirty="0"/>
              <a:t> </a:t>
            </a:r>
            <a:r>
              <a:rPr lang="en-US" altLang="zh-CN" dirty="0"/>
              <a:t>data-model</a:t>
            </a:r>
            <a:r>
              <a:rPr lang="zh-CN" altLang="en-US" dirty="0"/>
              <a:t> </a:t>
            </a:r>
            <a:r>
              <a:rPr lang="en-US" altLang="zh-CN" dirty="0"/>
              <a:t>disagreement</a:t>
            </a:r>
            <a:r>
              <a:rPr lang="zh-CN" altLang="en-US" dirty="0"/>
              <a:t> </a:t>
            </a:r>
            <a:r>
              <a:rPr lang="en-US" altLang="zh-CN" dirty="0"/>
              <a:t>here</a:t>
            </a:r>
            <a:r>
              <a:rPr lang="en-US" dirty="0"/>
              <a:t>. </a:t>
            </a:r>
            <a:r>
              <a:rPr lang="en-US" altLang="zh-CN" dirty="0"/>
              <a:t>In</a:t>
            </a:r>
            <a:r>
              <a:rPr lang="zh-CN" altLang="en-US" dirty="0"/>
              <a:t> </a:t>
            </a:r>
            <a:r>
              <a:rPr lang="en-US" altLang="zh-CN" dirty="0"/>
              <a:t>this</a:t>
            </a:r>
            <a:r>
              <a:rPr lang="zh-CN" altLang="en-US" dirty="0"/>
              <a:t> </a:t>
            </a:r>
            <a:r>
              <a:rPr lang="en-US" altLang="zh-CN" dirty="0"/>
              <a:t>case,</a:t>
            </a:r>
            <a:r>
              <a:rPr lang="zh-CN" altLang="en-US" dirty="0"/>
              <a:t> </a:t>
            </a:r>
            <a:r>
              <a:rPr lang="en-US" altLang="zh-CN" dirty="0"/>
              <a:t>w</a:t>
            </a:r>
            <a:r>
              <a:rPr lang="en-US" dirty="0"/>
              <a:t>e have to consider both the starting composition and the nuclear data. </a:t>
            </a:r>
          </a:p>
          <a:p>
            <a:endParaRPr lang="en-US" dirty="0"/>
          </a:p>
          <a:p>
            <a:r>
              <a:rPr lang="en-US" dirty="0"/>
              <a:t>Molybdenum is different. During the AGB phase, the star produces large amounts of the s-process Mo isotopes. By the last dredge-up, we see the three Mo isotopes are enhanced by roughly an order of magnitude. The newly produced Mo therefore dominates the envelope inventory and largely erases the initial Mo isotope signature. Even if the star did not begin with an exactly solar Mo composition, that difference becomes small compared with its own production. This means that changing the initial stellar composition cannot explain the Mo slope, especially at large s-process enrichments. For Mo, the mo</a:t>
            </a:r>
            <a:r>
              <a:rPr lang="en-US" altLang="zh-CN" dirty="0"/>
              <a:t>st</a:t>
            </a:r>
            <a:r>
              <a:rPr lang="en-US" dirty="0"/>
              <a:t> likely explanation is the neutron-capture input. New measurements at </a:t>
            </a:r>
            <a:r>
              <a:rPr lang="en-US" dirty="0" err="1"/>
              <a:t>n_TOF</a:t>
            </a:r>
            <a:r>
              <a:rPr lang="en-US" dirty="0"/>
              <a:t> and GELINA </a:t>
            </a:r>
            <a:r>
              <a:rPr lang="en-US" altLang="zh-CN" dirty="0"/>
              <a:t>will</a:t>
            </a:r>
            <a:r>
              <a:rPr lang="en-US" dirty="0"/>
              <a:t> directly test this conclusion.</a:t>
            </a:r>
          </a:p>
        </p:txBody>
      </p:sp>
      <p:sp>
        <p:nvSpPr>
          <p:cNvPr id="4" name="Slide Number Placeholder 3">
            <a:extLst>
              <a:ext uri="{FF2B5EF4-FFF2-40B4-BE49-F238E27FC236}">
                <a16:creationId xmlns:a16="http://schemas.microsoft.com/office/drawing/2014/main" id="{1AB731D8-0191-65C9-63D4-AA1AA54F5FB8}"/>
              </a:ext>
            </a:extLst>
          </p:cNvPr>
          <p:cNvSpPr>
            <a:spLocks noGrp="1"/>
          </p:cNvSpPr>
          <p:nvPr>
            <p:ph type="sldNum" sz="quarter" idx="5"/>
          </p:nvPr>
        </p:nvSpPr>
        <p:spPr/>
      </p:sp>
    </p:spTree>
    <p:extLst>
      <p:ext uri="{BB962C8B-B14F-4D97-AF65-F5344CB8AC3E}">
        <p14:creationId xmlns:p14="http://schemas.microsoft.com/office/powerpoint/2010/main" val="419897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73D75-4F77-B777-4E6E-4D5E57B95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E66BF-192B-E063-2281-33B9AD0474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DB6CF1B-B142-1B27-699A-F46CBCBB56E1}"/>
              </a:ext>
            </a:extLst>
          </p:cNvPr>
          <p:cNvSpPr>
            <a:spLocks noGrp="1"/>
          </p:cNvSpPr>
          <p:nvPr>
            <p:ph type="body" sz="quarter" idx="3"/>
          </p:nvPr>
        </p:nvSpPr>
        <p:spPr/>
        <p:txBody>
          <a:bodyPr/>
          <a:lstStyle/>
          <a:p>
            <a:r>
              <a:rPr lang="en-US" dirty="0"/>
              <a:t>So the third takeaway is that the Mo discrepancy points to the neutron-capture rates. Because the grain correlation slopes depend directly on cross-section ratios, improved measurements can be tested immediately against the grain data. </a:t>
            </a:r>
          </a:p>
        </p:txBody>
      </p:sp>
      <p:sp>
        <p:nvSpPr>
          <p:cNvPr id="4" name="Slide Number Placeholder 3">
            <a:extLst>
              <a:ext uri="{FF2B5EF4-FFF2-40B4-BE49-F238E27FC236}">
                <a16:creationId xmlns:a16="http://schemas.microsoft.com/office/drawing/2014/main" id="{B01F3B0E-611D-6E55-E43D-D424D3EAF402}"/>
              </a:ext>
            </a:extLst>
          </p:cNvPr>
          <p:cNvSpPr>
            <a:spLocks noGrp="1"/>
          </p:cNvSpPr>
          <p:nvPr>
            <p:ph type="sldNum" sz="quarter" idx="5"/>
          </p:nvPr>
        </p:nvSpPr>
        <p:spPr/>
      </p:sp>
    </p:spTree>
    <p:extLst>
      <p:ext uri="{BB962C8B-B14F-4D97-AF65-F5344CB8AC3E}">
        <p14:creationId xmlns:p14="http://schemas.microsoft.com/office/powerpoint/2010/main" val="1238130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finish, I want to show two short spotlights on what else these grains can tell us. The first returns to nickel, but now the question is Galactic chemical evolution. Most of the AGB grains define the smooth trend expected from many generations of stellar contributions. About ninety-seven percent of the AGB grains follow this well-mixed Galactic trend. A small group, shown in red, has extreme nickel-60 excesses. These compositions cannot be explained by the smooth trend or by AGB nucleosynthesis. Instead, they record local pollution by sub-Chandrasekhar Type </a:t>
            </a:r>
            <a:r>
              <a:rPr lang="en-US" dirty="0" err="1"/>
              <a:t>Ia</a:t>
            </a:r>
            <a:r>
              <a:rPr lang="en-US" dirty="0"/>
              <a:t> supernovae before the parent stars formed. These events contributed iron-group material to a small </a:t>
            </a:r>
            <a:r>
              <a:rPr lang="en-US" altLang="zh-CN" dirty="0"/>
              <a:t>ISM</a:t>
            </a:r>
            <a:r>
              <a:rPr lang="zh-CN" altLang="en-US" dirty="0"/>
              <a:t> </a:t>
            </a:r>
            <a:r>
              <a:rPr lang="en-US" dirty="0"/>
              <a:t>region before it was fully mixed. So these rare AGB grains preserve the stochastic, local part of Galactic chemical evolution that is for the first time revealed by grain measurements.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spotlight moves from AGB stars to core-collapse supernovae. Here we combine calcium and silicon isotope data from supernova grains. The gray band shows the calcium-to-silicon ratio </a:t>
            </a:r>
            <a:r>
              <a:rPr lang="en-US" altLang="zh-CN" dirty="0"/>
              <a:t>produced</a:t>
            </a:r>
            <a:r>
              <a:rPr lang="zh-CN" altLang="en-US" dirty="0"/>
              <a:t> </a:t>
            </a:r>
            <a:r>
              <a:rPr lang="en-US" altLang="zh-CN" dirty="0"/>
              <a:t>by</a:t>
            </a:r>
            <a:r>
              <a:rPr lang="zh-CN" altLang="en-US" dirty="0"/>
              <a:t> </a:t>
            </a:r>
            <a:r>
              <a:rPr lang="en-US" altLang="zh-CN" dirty="0"/>
              <a:t>incomplete</a:t>
            </a:r>
            <a:r>
              <a:rPr lang="zh-CN" altLang="en-US" dirty="0"/>
              <a:t> </a:t>
            </a:r>
            <a:r>
              <a:rPr lang="en-US" altLang="zh-CN" dirty="0"/>
              <a:t>Si-burning</a:t>
            </a:r>
            <a:r>
              <a:rPr lang="zh-CN" altLang="en-US" dirty="0"/>
              <a:t> </a:t>
            </a:r>
            <a:r>
              <a:rPr lang="en-US" dirty="0"/>
              <a:t>required by the grains. All available one-dimensional models overpredict this ratio. No single model set solves the problem. The grain data point to neutron-rich ejecta produced during incomplete silicon burning. The mismatch suggests that the thermodynamic histories in real explosions are not fully captured by 1D models. These grains therefore provide a multielement isotope benchmark for 3D calculations. This moves the grain record from identifying the supernova origin to testing the detailed physics of the explosion.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Here is a summary of what we’ve discussed. First, high-resolution imaging shows that the nickel-64 discrepancy was caused by contamination. Second, the niobium-94 example shows that temperature-dependent stellar decay rates must be followed throughout AGB evolution. Third, the Mo correlation slopes provide a direct test of neutron-capture inputs. These three examples all came from AGB </a:t>
            </a:r>
            <a:r>
              <a:rPr lang="en-US" dirty="0" err="1"/>
              <a:t>SiC</a:t>
            </a:r>
            <a:r>
              <a:rPr lang="en-US" dirty="0"/>
              <a:t> grains and the s-process, but each disagreement had a different cause. The two spotlights extend the same approach beyond the s-process. Nickel-60 reveals local Type </a:t>
            </a:r>
            <a:r>
              <a:rPr lang="en-US" dirty="0" err="1"/>
              <a:t>Ia</a:t>
            </a:r>
            <a:r>
              <a:rPr lang="en-US" dirty="0"/>
              <a:t> supernova pollution during Galactic chemical evolution, while calcium and silicon expose missing physics in one-dimensional core-collapse supernova models. The broader lesson is that </a:t>
            </a:r>
            <a:r>
              <a:rPr lang="en-US" dirty="0" err="1"/>
              <a:t>presolar</a:t>
            </a:r>
            <a:r>
              <a:rPr lang="en-US" dirty="0"/>
              <a:t> grains connect laboratory analysis, stellar modeling, and nuclear experiments across very different astrophysical scales. A convincing interpretation requires all three. And when they agree, a one-micron grain can provide a remarkably precise test of stellar nucleosynthesis. Thank you.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0.png"/><Relationship Id="rId5" Type="http://schemas.openxmlformats.org/officeDocument/2006/relationships/image" Target="../media/image260.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4.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Oval 2"/>
          <p:cNvSpPr/>
          <p:nvPr/>
        </p:nvSpPr>
        <p:spPr>
          <a:xfrm>
            <a:off x="11460030" y="6336403"/>
            <a:ext cx="7620" cy="7620"/>
          </a:xfrm>
          <a:prstGeom prst="ellipse">
            <a:avLst/>
          </a:prstGeom>
          <a:solidFill>
            <a:srgbClr val="8383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3657612" y="1734572"/>
            <a:ext cx="7620" cy="7620"/>
          </a:xfrm>
          <a:prstGeom prst="ellipse">
            <a:avLst/>
          </a:prstGeom>
          <a:solidFill>
            <a:srgbClr val="7B7B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595070" y="5977807"/>
            <a:ext cx="7620" cy="7620"/>
          </a:xfrm>
          <a:prstGeom prst="ellipse">
            <a:avLst/>
          </a:prstGeom>
          <a:solidFill>
            <a:srgbClr val="9898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5203143" y="321311"/>
            <a:ext cx="17780" cy="17780"/>
          </a:xfrm>
          <a:prstGeom prst="ellipse">
            <a:avLst/>
          </a:prstGeom>
          <a:solidFill>
            <a:srgbClr val="7E7E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13577035" y="2249236"/>
            <a:ext cx="7620" cy="7620"/>
          </a:xfrm>
          <a:prstGeom prst="ellipse">
            <a:avLst/>
          </a:prstGeom>
          <a:solidFill>
            <a:srgbClr val="CCC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7420246" y="217472"/>
            <a:ext cx="7620" cy="7620"/>
          </a:xfrm>
          <a:prstGeom prst="ellipse">
            <a:avLst/>
          </a:prstGeom>
          <a:solidFill>
            <a:srgbClr val="A7A7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640080" y="365760"/>
            <a:ext cx="7315200" cy="201274"/>
          </a:xfrm>
          <a:prstGeom prst="rect">
            <a:avLst/>
          </a:prstGeom>
          <a:noFill/>
        </p:spPr>
        <p:txBody>
          <a:bodyPr wrap="square" lIns="0" tIns="0" rIns="0" bIns="0" anchor="t">
            <a:spAutoFit/>
          </a:bodyPr>
          <a:lstStyle/>
          <a:p>
            <a:pPr algn="l">
              <a:lnSpc>
                <a:spcPct val="120000"/>
              </a:lnSpc>
            </a:pPr>
            <a:r>
              <a:rPr lang="en-US" altLang="zh-CN" sz="1200" b="1" i="0" dirty="0">
                <a:solidFill>
                  <a:srgbClr val="F4C46A"/>
                </a:solidFill>
                <a:latin typeface="Arial"/>
              </a:rPr>
              <a:t>Nuclear</a:t>
            </a:r>
            <a:r>
              <a:rPr lang="zh-CN" altLang="en-US" sz="1200" b="1" i="0" dirty="0">
                <a:solidFill>
                  <a:srgbClr val="F4C46A"/>
                </a:solidFill>
                <a:latin typeface="Arial"/>
              </a:rPr>
              <a:t> </a:t>
            </a:r>
            <a:r>
              <a:rPr lang="en-US" altLang="zh-CN" sz="1200" b="1" i="0" dirty="0">
                <a:solidFill>
                  <a:srgbClr val="F4C46A"/>
                </a:solidFill>
                <a:latin typeface="Arial"/>
              </a:rPr>
              <a:t>Physics</a:t>
            </a:r>
            <a:r>
              <a:rPr lang="zh-CN" altLang="en-US" sz="1200" b="1" i="0" dirty="0">
                <a:solidFill>
                  <a:srgbClr val="F4C46A"/>
                </a:solidFill>
                <a:latin typeface="Arial"/>
              </a:rPr>
              <a:t> </a:t>
            </a:r>
            <a:r>
              <a:rPr lang="en-US" altLang="zh-CN" sz="1200" b="1" i="0" dirty="0">
                <a:solidFill>
                  <a:srgbClr val="F4C46A"/>
                </a:solidFill>
                <a:latin typeface="Arial"/>
              </a:rPr>
              <a:t>in</a:t>
            </a:r>
            <a:r>
              <a:rPr lang="zh-CN" altLang="en-US" sz="1200" b="1" i="0" dirty="0">
                <a:solidFill>
                  <a:srgbClr val="F4C46A"/>
                </a:solidFill>
                <a:latin typeface="Arial"/>
              </a:rPr>
              <a:t> </a:t>
            </a:r>
            <a:r>
              <a:rPr lang="en-US" altLang="zh-CN" sz="1200" b="1" i="0" dirty="0">
                <a:solidFill>
                  <a:srgbClr val="F4C46A"/>
                </a:solidFill>
                <a:latin typeface="Arial"/>
              </a:rPr>
              <a:t>Astrophysics</a:t>
            </a:r>
            <a:r>
              <a:rPr lang="zh-CN" altLang="en-US" sz="1200" b="1" i="0" dirty="0">
                <a:solidFill>
                  <a:srgbClr val="F4C46A"/>
                </a:solidFill>
                <a:latin typeface="Arial"/>
              </a:rPr>
              <a:t> </a:t>
            </a:r>
            <a:r>
              <a:rPr lang="en-US" altLang="zh-CN" sz="1200" b="1" i="0" dirty="0">
                <a:solidFill>
                  <a:srgbClr val="F4C46A"/>
                </a:solidFill>
                <a:latin typeface="Arial"/>
              </a:rPr>
              <a:t>XII</a:t>
            </a:r>
            <a:r>
              <a:rPr lang="zh-CN" altLang="en-US" sz="1200" b="1" i="0" dirty="0">
                <a:solidFill>
                  <a:srgbClr val="F4C46A"/>
                </a:solidFill>
                <a:latin typeface="Arial"/>
              </a:rPr>
              <a:t> </a:t>
            </a:r>
            <a:r>
              <a:rPr sz="1200" b="1" i="0" dirty="0">
                <a:solidFill>
                  <a:srgbClr val="F4C46A"/>
                </a:solidFill>
                <a:latin typeface="Arial"/>
              </a:rPr>
              <a:t>2026</a:t>
            </a:r>
          </a:p>
        </p:txBody>
      </p:sp>
      <p:sp>
        <p:nvSpPr>
          <p:cNvPr id="74" name="TextBox 73"/>
          <p:cNvSpPr txBox="1"/>
          <p:nvPr/>
        </p:nvSpPr>
        <p:spPr>
          <a:xfrm>
            <a:off x="6895650" y="365760"/>
            <a:ext cx="4572000" cy="201274"/>
          </a:xfrm>
          <a:prstGeom prst="rect">
            <a:avLst/>
          </a:prstGeom>
          <a:noFill/>
        </p:spPr>
        <p:txBody>
          <a:bodyPr wrap="square" lIns="0" tIns="0" rIns="0" bIns="0" anchor="t">
            <a:spAutoFit/>
          </a:bodyPr>
          <a:lstStyle/>
          <a:p>
            <a:pPr algn="r">
              <a:lnSpc>
                <a:spcPct val="120000"/>
              </a:lnSpc>
            </a:pPr>
            <a:r>
              <a:rPr lang="en-US" altLang="zh-CN" sz="1200" b="0" i="0" dirty="0">
                <a:solidFill>
                  <a:srgbClr val="C9C3B6"/>
                </a:solidFill>
                <a:latin typeface="Arial"/>
              </a:rPr>
              <a:t>Cluj-Napoca,</a:t>
            </a:r>
            <a:r>
              <a:rPr lang="zh-CN" altLang="en-US" sz="1200" b="0" i="0" dirty="0">
                <a:solidFill>
                  <a:srgbClr val="C9C3B6"/>
                </a:solidFill>
                <a:latin typeface="Arial"/>
              </a:rPr>
              <a:t> </a:t>
            </a:r>
            <a:r>
              <a:rPr lang="en-US" altLang="zh-CN" sz="1200" b="0" i="0" dirty="0">
                <a:solidFill>
                  <a:srgbClr val="C9C3B6"/>
                </a:solidFill>
                <a:latin typeface="Arial"/>
              </a:rPr>
              <a:t>Romania</a:t>
            </a:r>
            <a:r>
              <a:rPr sz="1200" b="0" i="0" dirty="0">
                <a:solidFill>
                  <a:srgbClr val="C9C3B6"/>
                </a:solidFill>
                <a:latin typeface="Arial"/>
              </a:rPr>
              <a:t>   ·   </a:t>
            </a:r>
            <a:r>
              <a:rPr lang="en-US" altLang="zh-CN" sz="1200" dirty="0">
                <a:solidFill>
                  <a:srgbClr val="C9C3B6"/>
                </a:solidFill>
                <a:latin typeface="Arial"/>
              </a:rPr>
              <a:t>07</a:t>
            </a:r>
            <a:r>
              <a:rPr sz="1200" b="0" i="0" dirty="0">
                <a:solidFill>
                  <a:srgbClr val="C9C3B6"/>
                </a:solidFill>
                <a:latin typeface="Arial"/>
              </a:rPr>
              <a:t>–</a:t>
            </a:r>
            <a:r>
              <a:rPr lang="en-US" altLang="zh-CN" sz="1200" b="0" i="0" dirty="0">
                <a:solidFill>
                  <a:srgbClr val="C9C3B6"/>
                </a:solidFill>
                <a:latin typeface="Arial"/>
              </a:rPr>
              <a:t>11</a:t>
            </a:r>
            <a:r>
              <a:rPr lang="zh-CN" altLang="en-US" sz="1200" b="0" i="0" dirty="0">
                <a:solidFill>
                  <a:srgbClr val="C9C3B6"/>
                </a:solidFill>
                <a:latin typeface="Arial"/>
              </a:rPr>
              <a:t> </a:t>
            </a:r>
            <a:r>
              <a:rPr lang="en-US" altLang="zh-CN" sz="1200" dirty="0">
                <a:solidFill>
                  <a:srgbClr val="C9C3B6"/>
                </a:solidFill>
                <a:latin typeface="Arial"/>
              </a:rPr>
              <a:t>SEP</a:t>
            </a:r>
            <a:r>
              <a:rPr sz="1200" b="0" i="0" dirty="0">
                <a:solidFill>
                  <a:srgbClr val="C9C3B6"/>
                </a:solidFill>
                <a:latin typeface="Arial"/>
              </a:rPr>
              <a:t> 2026</a:t>
            </a:r>
          </a:p>
        </p:txBody>
      </p:sp>
      <p:sp>
        <p:nvSpPr>
          <p:cNvPr id="75" name="Rectangle 74"/>
          <p:cNvSpPr/>
          <p:nvPr/>
        </p:nvSpPr>
        <p:spPr>
          <a:xfrm>
            <a:off x="640080" y="713232"/>
            <a:ext cx="10911535" cy="6350"/>
          </a:xfrm>
          <a:prstGeom prst="rect">
            <a:avLst/>
          </a:prstGeom>
          <a:solidFill>
            <a:srgbClr val="D6A3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TextBox 75"/>
          <p:cNvSpPr txBox="1"/>
          <p:nvPr/>
        </p:nvSpPr>
        <p:spPr>
          <a:xfrm>
            <a:off x="640080" y="1657267"/>
            <a:ext cx="8230985" cy="2954655"/>
          </a:xfrm>
          <a:prstGeom prst="rect">
            <a:avLst/>
          </a:prstGeom>
          <a:noFill/>
        </p:spPr>
        <p:txBody>
          <a:bodyPr wrap="square" lIns="0" tIns="0" rIns="0" bIns="0" anchor="t">
            <a:spAutoFit/>
          </a:bodyPr>
          <a:lstStyle/>
          <a:p>
            <a:pPr algn="ctr"/>
            <a:r>
              <a:rPr lang="en-US" sz="4800" b="1" i="0" dirty="0">
                <a:solidFill>
                  <a:srgbClr val="F4C46A"/>
                </a:solidFill>
                <a:latin typeface="Arial"/>
              </a:rPr>
              <a:t>Meteoritic isotopic anomalies as precision tests of stellar nucleosynthesis</a:t>
            </a:r>
          </a:p>
        </p:txBody>
      </p:sp>
      <p:sp>
        <p:nvSpPr>
          <p:cNvPr id="78" name="TextBox 77"/>
          <p:cNvSpPr txBox="1"/>
          <p:nvPr/>
        </p:nvSpPr>
        <p:spPr>
          <a:xfrm>
            <a:off x="3824209" y="4808175"/>
            <a:ext cx="6858000" cy="548640"/>
          </a:xfrm>
          <a:prstGeom prst="rect">
            <a:avLst/>
          </a:prstGeom>
          <a:noFill/>
        </p:spPr>
        <p:txBody>
          <a:bodyPr wrap="square" lIns="0" tIns="0" rIns="0" bIns="0" anchor="t">
            <a:spAutoFit/>
          </a:bodyPr>
          <a:lstStyle/>
          <a:p>
            <a:pPr algn="l">
              <a:lnSpc>
                <a:spcPct val="120000"/>
              </a:lnSpc>
            </a:pPr>
            <a:r>
              <a:rPr sz="3200" b="1" i="0" dirty="0">
                <a:solidFill>
                  <a:srgbClr val="F4EFE6"/>
                </a:solidFill>
                <a:latin typeface="Arial"/>
              </a:rPr>
              <a:t>Nan Liu</a:t>
            </a:r>
          </a:p>
        </p:txBody>
      </p:sp>
      <p:sp>
        <p:nvSpPr>
          <p:cNvPr id="79" name="TextBox 78"/>
          <p:cNvSpPr txBox="1"/>
          <p:nvPr/>
        </p:nvSpPr>
        <p:spPr>
          <a:xfrm>
            <a:off x="3673379" y="5619667"/>
            <a:ext cx="6858000" cy="365760"/>
          </a:xfrm>
          <a:prstGeom prst="rect">
            <a:avLst/>
          </a:prstGeom>
          <a:noFill/>
        </p:spPr>
        <p:txBody>
          <a:bodyPr wrap="square" lIns="0" tIns="0" rIns="0" bIns="0" anchor="t">
            <a:spAutoFit/>
          </a:bodyPr>
          <a:lstStyle/>
          <a:p>
            <a:pPr algn="l">
              <a:lnSpc>
                <a:spcPct val="120000"/>
              </a:lnSpc>
            </a:pPr>
            <a:r>
              <a:rPr sz="1800" b="0" i="1" dirty="0">
                <a:solidFill>
                  <a:srgbClr val="C9C3B6"/>
                </a:solidFill>
                <a:latin typeface="Arial"/>
              </a:rPr>
              <a:t>Boston University</a:t>
            </a:r>
          </a:p>
        </p:txBody>
      </p:sp>
      <p:sp>
        <p:nvSpPr>
          <p:cNvPr id="91" name="TextBox 90"/>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01 / </a:t>
            </a:r>
            <a:r>
              <a:rPr lang="en-US" altLang="zh-CN" sz="1100" b="0" i="0" dirty="0">
                <a:solidFill>
                  <a:srgbClr val="C9C3B6"/>
                </a:solidFill>
                <a:latin typeface="Arial"/>
              </a:rPr>
              <a:t>23</a:t>
            </a:r>
            <a:endParaRPr sz="1100" b="0" i="0" dirty="0">
              <a:solidFill>
                <a:srgbClr val="C9C3B6"/>
              </a:solidFill>
              <a:latin typeface="Arial"/>
            </a:endParaRPr>
          </a:p>
        </p:txBody>
      </p:sp>
      <p:pic>
        <p:nvPicPr>
          <p:cNvPr id="93" name="Picture 92">
            <a:extLst>
              <a:ext uri="{FF2B5EF4-FFF2-40B4-BE49-F238E27FC236}">
                <a16:creationId xmlns:a16="http://schemas.microsoft.com/office/drawing/2014/main" id="{E75695CE-EBA7-1C0A-BD86-7CDBD062E823}"/>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backgroundRemoval t="28811" b="74312" l="29422" r="71011">
                        <a14:foregroundMark x1="35596" y1="33464" x2="31396" y2="43750"/>
                        <a14:foregroundMark x1="31396" y1="43750" x2="33105" y2="54883"/>
                        <a14:foregroundMark x1="33105" y1="54883" x2="39844" y2="45898"/>
                        <a14:foregroundMark x1="39844" y1="45898" x2="36377" y2="46680"/>
                        <a14:foregroundMark x1="36475" y1="57617" x2="41846" y2="44010"/>
                        <a14:foregroundMark x1="41846" y1="44010" x2="41797" y2="52279"/>
                        <a14:foregroundMark x1="50049" y1="60417" x2="59424" y2="63802"/>
                        <a14:foregroundMark x1="59424" y1="63802" x2="55908" y2="52279"/>
                        <a14:foregroundMark x1="55908" y1="52279" x2="52441" y2="63737"/>
                        <a14:foregroundMark x1="52441" y1="63737" x2="52686" y2="64258"/>
                        <a14:foregroundMark x1="59521" y1="65885" x2="51514" y2="72461"/>
                        <a14:foregroundMark x1="51514" y1="72461" x2="44629" y2="62826"/>
                        <a14:foregroundMark x1="44629" y1="62826" x2="49414" y2="62760"/>
                        <a14:foregroundMark x1="36719" y1="60417" x2="30957" y2="52148"/>
                        <a14:foregroundMark x1="30957" y1="52148" x2="31006" y2="52148"/>
                      </a14:backgroundRemoval>
                    </a14:imgEffect>
                  </a14:imgLayer>
                </a14:imgProps>
              </a:ext>
            </a:extLst>
          </a:blip>
          <a:srcRect l="27715" t="23113" r="30318" b="20754"/>
          <a:stretch/>
        </p:blipFill>
        <p:spPr>
          <a:xfrm>
            <a:off x="8818227" y="524044"/>
            <a:ext cx="2919523" cy="2864342"/>
          </a:xfrm>
          <a:prstGeom prst="rect">
            <a:avLst/>
          </a:prstGeom>
          <a:noFill/>
        </p:spPr>
      </p:pic>
      <p:cxnSp>
        <p:nvCxnSpPr>
          <p:cNvPr id="94" name="Straight Connector 93">
            <a:extLst>
              <a:ext uri="{FF2B5EF4-FFF2-40B4-BE49-F238E27FC236}">
                <a16:creationId xmlns:a16="http://schemas.microsoft.com/office/drawing/2014/main" id="{976C87C4-6C39-DF0A-EB48-023D571EDD6D}"/>
              </a:ext>
            </a:extLst>
          </p:cNvPr>
          <p:cNvCxnSpPr>
            <a:cxnSpLocks/>
          </p:cNvCxnSpPr>
          <p:nvPr/>
        </p:nvCxnSpPr>
        <p:spPr>
          <a:xfrm>
            <a:off x="9188860" y="3093593"/>
            <a:ext cx="612443" cy="0"/>
          </a:xfrm>
          <a:prstGeom prst="line">
            <a:avLst/>
          </a:prstGeom>
          <a:noFill/>
          <a:ln w="15875" cap="flat" cmpd="sng" algn="ctr">
            <a:solidFill>
              <a:sysClr val="window" lastClr="FFFFFF"/>
            </a:solidFill>
            <a:prstDash val="solid"/>
            <a:miter lim="800000"/>
          </a:ln>
          <a:effectLst/>
        </p:spPr>
      </p:cxnSp>
      <p:sp>
        <p:nvSpPr>
          <p:cNvPr id="95" name="Rectangle 94">
            <a:extLst>
              <a:ext uri="{FF2B5EF4-FFF2-40B4-BE49-F238E27FC236}">
                <a16:creationId xmlns:a16="http://schemas.microsoft.com/office/drawing/2014/main" id="{D2C94D4B-E487-4FAA-08C7-BF56E490A3CC}"/>
              </a:ext>
            </a:extLst>
          </p:cNvPr>
          <p:cNvSpPr/>
          <p:nvPr/>
        </p:nvSpPr>
        <p:spPr>
          <a:xfrm>
            <a:off x="9200833" y="2756703"/>
            <a:ext cx="587020" cy="307777"/>
          </a:xfrm>
          <a:prstGeom prst="rect">
            <a:avLst/>
          </a:prstGeom>
        </p:spPr>
        <p:txBody>
          <a:bodyPr wrap="none">
            <a:spAutoFit/>
          </a:bodyPr>
          <a:lstStyle/>
          <a:p>
            <a:r>
              <a:rPr lang="en-US" sz="1400" dirty="0">
                <a:solidFill>
                  <a:prstClr val="white"/>
                </a:solidFill>
                <a:latin typeface="Arial" panose="020B0604020202020204" pitchFamily="34" charset="0"/>
                <a:cs typeface="Arial" panose="020B0604020202020204" pitchFamily="34" charset="0"/>
              </a:rPr>
              <a:t>1 </a:t>
            </a:r>
            <a:r>
              <a:rPr lang="el-GR" sz="1400" dirty="0">
                <a:solidFill>
                  <a:prstClr val="white"/>
                </a:solidFill>
                <a:latin typeface="Arial" panose="020B0604020202020204" pitchFamily="34" charset="0"/>
                <a:cs typeface="Arial" panose="020B0604020202020204" pitchFamily="34" charset="0"/>
              </a:rPr>
              <a:t>μ</a:t>
            </a:r>
            <a:r>
              <a:rPr lang="en-US" sz="1400" dirty="0">
                <a:solidFill>
                  <a:prstClr val="white"/>
                </a:solidFill>
                <a:latin typeface="Arial" panose="020B0604020202020204" pitchFamily="34" charset="0"/>
                <a:cs typeface="Arial" panose="020B0604020202020204" pitchFamily="34" charset="0"/>
              </a:rPr>
              <a:t>m</a:t>
            </a:r>
          </a:p>
        </p:txBody>
      </p:sp>
      <p:pic>
        <p:nvPicPr>
          <p:cNvPr id="5" name="Picture 4">
            <a:extLst>
              <a:ext uri="{FF2B5EF4-FFF2-40B4-BE49-F238E27FC236}">
                <a16:creationId xmlns:a16="http://schemas.microsoft.com/office/drawing/2014/main" id="{CE16DD01-83A4-1411-CF51-2DA03D8A6F85}"/>
              </a:ext>
            </a:extLst>
          </p:cNvPr>
          <p:cNvPicPr>
            <a:picLocks noChangeAspect="1"/>
          </p:cNvPicPr>
          <p:nvPr/>
        </p:nvPicPr>
        <p:blipFill>
          <a:blip r:embed="rId5"/>
          <a:srcRect r="31856" b="18827"/>
          <a:stretch/>
        </p:blipFill>
        <p:spPr>
          <a:xfrm>
            <a:off x="8647343" y="3462494"/>
            <a:ext cx="2918979" cy="26746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0" y="312327"/>
            <a:ext cx="12259123" cy="571438"/>
          </a:xfrm>
          <a:prstGeom prst="rect">
            <a:avLst/>
          </a:prstGeom>
          <a:noFill/>
        </p:spPr>
        <p:txBody>
          <a:bodyPr wrap="square" lIns="0" tIns="0" rIns="0" bIns="0" anchor="t">
            <a:spAutoFit/>
          </a:bodyPr>
          <a:lstStyle/>
          <a:p>
            <a:pPr algn="ctr">
              <a:lnSpc>
                <a:spcPct val="105000"/>
              </a:lnSpc>
            </a:pPr>
            <a:r>
              <a:rPr sz="3800" b="1" i="0" dirty="0" err="1">
                <a:solidFill>
                  <a:srgbClr val="F4EFE6"/>
                </a:solidFill>
                <a:latin typeface="Arial"/>
              </a:rPr>
              <a:t>Presolar</a:t>
            </a:r>
            <a:r>
              <a:rPr sz="3800" b="1" i="0" dirty="0">
                <a:solidFill>
                  <a:srgbClr val="F4EFE6"/>
                </a:solidFill>
                <a:latin typeface="Arial"/>
              </a:rPr>
              <a:t> grains — </a:t>
            </a:r>
            <a:r>
              <a:rPr lang="en-US" altLang="zh-CN" sz="3800" b="1" i="0" dirty="0">
                <a:solidFill>
                  <a:srgbClr val="F4C46A"/>
                </a:solidFill>
                <a:latin typeface="Arial"/>
              </a:rPr>
              <a:t>ancient</a:t>
            </a:r>
            <a:r>
              <a:rPr sz="3800" b="1" i="0" dirty="0">
                <a:solidFill>
                  <a:srgbClr val="F4C46A"/>
                </a:solidFill>
                <a:latin typeface="Arial"/>
              </a:rPr>
              <a:t> stardust</a:t>
            </a:r>
            <a:r>
              <a:rPr sz="3800" b="1" i="0" dirty="0">
                <a:solidFill>
                  <a:srgbClr val="F4EFE6"/>
                </a:solidFill>
                <a:latin typeface="Arial"/>
              </a:rPr>
              <a:t> in meteorites</a:t>
            </a:r>
          </a:p>
        </p:txBody>
      </p:sp>
      <p:pic>
        <p:nvPicPr>
          <p:cNvPr id="75" name="Picture 74" descr="general_s01_i1.png"/>
          <p:cNvPicPr>
            <a:picLocks noChangeAspect="1"/>
          </p:cNvPicPr>
          <p:nvPr/>
        </p:nvPicPr>
        <p:blipFill>
          <a:blip r:embed="rId3"/>
          <a:srcRect l="1179" t="1107" r="973" b="4055"/>
          <a:stretch/>
        </p:blipFill>
        <p:spPr>
          <a:xfrm>
            <a:off x="588276" y="1244895"/>
            <a:ext cx="4818684" cy="4546450"/>
          </a:xfrm>
          <a:prstGeom prst="rect">
            <a:avLst/>
          </a:prstGeom>
          <a:solidFill>
            <a:schemeClr val="tx1"/>
          </a:solidFill>
        </p:spPr>
      </p:pic>
      <p:sp>
        <p:nvSpPr>
          <p:cNvPr id="76" name="TextBox 75"/>
          <p:cNvSpPr txBox="1"/>
          <p:nvPr/>
        </p:nvSpPr>
        <p:spPr>
          <a:xfrm>
            <a:off x="65914" y="5936831"/>
            <a:ext cx="5702364" cy="274320"/>
          </a:xfrm>
          <a:prstGeom prst="rect">
            <a:avLst/>
          </a:prstGeom>
          <a:noFill/>
        </p:spPr>
        <p:txBody>
          <a:bodyPr wrap="square" lIns="0" tIns="0" rIns="0" bIns="0" anchor="t">
            <a:spAutoFit/>
          </a:bodyPr>
          <a:lstStyle/>
          <a:p>
            <a:pPr algn="ctr">
              <a:lnSpc>
                <a:spcPct val="120000"/>
              </a:lnSpc>
            </a:pPr>
            <a:r>
              <a:rPr sz="1100" b="0" i="1" dirty="0">
                <a:solidFill>
                  <a:srgbClr val="8A8676"/>
                </a:solidFill>
                <a:latin typeface="Arial"/>
              </a:rPr>
              <a:t>Schematic by L. </a:t>
            </a:r>
            <a:r>
              <a:rPr sz="1100" b="0" i="1" dirty="0" err="1">
                <a:solidFill>
                  <a:srgbClr val="8A8676"/>
                </a:solidFill>
                <a:latin typeface="Arial"/>
              </a:rPr>
              <a:t>Nittler</a:t>
            </a:r>
            <a:r>
              <a:rPr sz="1100" b="0" i="1" dirty="0">
                <a:solidFill>
                  <a:srgbClr val="8A8676"/>
                </a:solidFill>
                <a:latin typeface="Arial"/>
              </a:rPr>
              <a:t> — SN/AGB ejecta → ISM → meteorites → laboratory</a:t>
            </a:r>
          </a:p>
        </p:txBody>
      </p:sp>
      <p:sp>
        <p:nvSpPr>
          <p:cNvPr id="79" name="TextBox 78"/>
          <p:cNvSpPr txBox="1"/>
          <p:nvPr/>
        </p:nvSpPr>
        <p:spPr>
          <a:xfrm>
            <a:off x="5711847" y="1121472"/>
            <a:ext cx="6294146" cy="485710"/>
          </a:xfrm>
          <a:prstGeom prst="rect">
            <a:avLst/>
          </a:prstGeom>
          <a:noFill/>
        </p:spPr>
        <p:txBody>
          <a:bodyPr wrap="square" lIns="0" tIns="0" rIns="0" bIns="0" anchor="t">
            <a:spAutoFit/>
          </a:bodyPr>
          <a:lstStyle/>
          <a:p>
            <a:pPr algn="l">
              <a:lnSpc>
                <a:spcPct val="115000"/>
              </a:lnSpc>
            </a:pPr>
            <a:r>
              <a:rPr sz="3000" b="1" i="0" dirty="0">
                <a:solidFill>
                  <a:srgbClr val="F4EFE6"/>
                </a:solidFill>
                <a:latin typeface="Arial"/>
              </a:rPr>
              <a:t>Microscopic stardust we can hold</a:t>
            </a:r>
          </a:p>
        </p:txBody>
      </p:sp>
      <p:sp>
        <p:nvSpPr>
          <p:cNvPr id="80" name="TextBox 79"/>
          <p:cNvSpPr txBox="1"/>
          <p:nvPr/>
        </p:nvSpPr>
        <p:spPr>
          <a:xfrm>
            <a:off x="5708685" y="1950240"/>
            <a:ext cx="6181285" cy="3705566"/>
          </a:xfrm>
          <a:prstGeom prst="rect">
            <a:avLst/>
          </a:prstGeom>
          <a:noFill/>
        </p:spPr>
        <p:txBody>
          <a:bodyPr wrap="square" lIns="0" tIns="0" rIns="0" bIns="0" anchor="t">
            <a:spAutoFit/>
          </a:bodyPr>
          <a:lstStyle/>
          <a:p>
            <a:pPr marL="285750" indent="-285750" algn="l">
              <a:lnSpc>
                <a:spcPct val="140000"/>
              </a:lnSpc>
              <a:spcBef>
                <a:spcPts val="600"/>
              </a:spcBef>
              <a:spcAft>
                <a:spcPts val="600"/>
              </a:spcAft>
              <a:buFont typeface="Arial" panose="020B0604020202020204" pitchFamily="34" charset="0"/>
              <a:buChar char="•"/>
            </a:pPr>
            <a:r>
              <a:rPr sz="2000" b="0" i="0" dirty="0">
                <a:solidFill>
                  <a:srgbClr val="C9C3B6"/>
                </a:solidFill>
                <a:latin typeface="Arial"/>
              </a:rPr>
              <a:t>Grains that </a:t>
            </a:r>
            <a:r>
              <a:rPr sz="2000" b="1" i="0" dirty="0">
                <a:solidFill>
                  <a:srgbClr val="F4EFE6"/>
                </a:solidFill>
                <a:latin typeface="Arial"/>
              </a:rPr>
              <a:t>condensed in stars and supernova ejecta</a:t>
            </a:r>
            <a:r>
              <a:rPr sz="2000" b="0" i="0" dirty="0">
                <a:solidFill>
                  <a:srgbClr val="C9C3B6"/>
                </a:solidFill>
                <a:latin typeface="Arial"/>
              </a:rPr>
              <a:t> before the Solar System formed — preserved intact in primitive meteorites</a:t>
            </a:r>
            <a:endParaRPr lang="en-US" sz="2000" b="0" i="0" dirty="0">
              <a:solidFill>
                <a:srgbClr val="C9C3B6"/>
              </a:solidFill>
              <a:latin typeface="Arial"/>
            </a:endParaRPr>
          </a:p>
          <a:p>
            <a:pPr marL="285750" indent="-285750">
              <a:lnSpc>
                <a:spcPct val="140000"/>
              </a:lnSpc>
              <a:spcBef>
                <a:spcPts val="600"/>
              </a:spcBef>
              <a:spcAft>
                <a:spcPts val="600"/>
              </a:spcAft>
              <a:buFont typeface="Arial" panose="020B0604020202020204" pitchFamily="34" charset="0"/>
              <a:buChar char="•"/>
            </a:pPr>
            <a:r>
              <a:rPr lang="en-US" sz="2000" b="0" i="0" dirty="0">
                <a:solidFill>
                  <a:srgbClr val="C9C3B6"/>
                </a:solidFill>
                <a:latin typeface="Arial"/>
              </a:rPr>
              <a:t>Their isotope ratios reach </a:t>
            </a:r>
            <a:r>
              <a:rPr lang="en-US" altLang="zh-CN" sz="2000" b="1" i="0" dirty="0">
                <a:solidFill>
                  <a:srgbClr val="F4EFE6"/>
                </a:solidFill>
                <a:latin typeface="Arial"/>
              </a:rPr>
              <a:t>orders</a:t>
            </a:r>
            <a:r>
              <a:rPr lang="zh-CN" altLang="en-US" sz="2000" b="1" i="0" dirty="0">
                <a:solidFill>
                  <a:srgbClr val="F4EFE6"/>
                </a:solidFill>
                <a:latin typeface="Arial"/>
              </a:rPr>
              <a:t> </a:t>
            </a:r>
            <a:r>
              <a:rPr lang="en-US" altLang="zh-CN" sz="2000" b="1" i="0" dirty="0">
                <a:solidFill>
                  <a:srgbClr val="F4EFE6"/>
                </a:solidFill>
                <a:latin typeface="Arial"/>
              </a:rPr>
              <a:t>of</a:t>
            </a:r>
            <a:r>
              <a:rPr lang="zh-CN" altLang="en-US" sz="2000" b="1" i="0" dirty="0">
                <a:solidFill>
                  <a:srgbClr val="F4EFE6"/>
                </a:solidFill>
                <a:latin typeface="Arial"/>
              </a:rPr>
              <a:t> </a:t>
            </a:r>
            <a:r>
              <a:rPr lang="en-US" altLang="zh-CN" sz="2000" b="1" i="0" dirty="0">
                <a:solidFill>
                  <a:srgbClr val="F4EFE6"/>
                </a:solidFill>
                <a:latin typeface="Arial"/>
              </a:rPr>
              <a:t>magnitude</a:t>
            </a:r>
            <a:r>
              <a:rPr lang="zh-CN" altLang="en-US" sz="2000" b="1" i="0" dirty="0">
                <a:solidFill>
                  <a:srgbClr val="F4EFE6"/>
                </a:solidFill>
                <a:latin typeface="Arial"/>
              </a:rPr>
              <a:t> </a:t>
            </a:r>
            <a:r>
              <a:rPr lang="en-US" altLang="zh-CN" sz="2000" b="1" i="0" dirty="0">
                <a:solidFill>
                  <a:srgbClr val="F4EFE6"/>
                </a:solidFill>
                <a:latin typeface="Arial"/>
              </a:rPr>
              <a:t>variations</a:t>
            </a:r>
            <a:r>
              <a:rPr lang="en-US" altLang="zh-CN" sz="2000" dirty="0">
                <a:solidFill>
                  <a:srgbClr val="C9C3B6"/>
                </a:solidFill>
                <a:latin typeface="Arial"/>
              </a:rPr>
              <a:t>,</a:t>
            </a:r>
            <a:r>
              <a:rPr lang="zh-CN" altLang="en-US" sz="2000" dirty="0">
                <a:solidFill>
                  <a:srgbClr val="C9C3B6"/>
                </a:solidFill>
                <a:latin typeface="Arial"/>
              </a:rPr>
              <a:t> </a:t>
            </a:r>
            <a:r>
              <a:rPr lang="en-US" altLang="zh-CN" sz="2000" dirty="0">
                <a:solidFill>
                  <a:srgbClr val="C9C3B6"/>
                </a:solidFill>
                <a:latin typeface="Arial"/>
              </a:rPr>
              <a:t>in</a:t>
            </a:r>
            <a:r>
              <a:rPr lang="zh-CN" altLang="en-US" sz="2000" dirty="0">
                <a:solidFill>
                  <a:srgbClr val="C9C3B6"/>
                </a:solidFill>
                <a:latin typeface="Arial"/>
              </a:rPr>
              <a:t> </a:t>
            </a:r>
            <a:r>
              <a:rPr lang="en-US" altLang="zh-CN" sz="2000" dirty="0">
                <a:solidFill>
                  <a:srgbClr val="C9C3B6"/>
                </a:solidFill>
                <a:latin typeface="Arial"/>
              </a:rPr>
              <a:t>contrast</a:t>
            </a:r>
            <a:r>
              <a:rPr lang="zh-CN" altLang="en-US" sz="2000" dirty="0">
                <a:solidFill>
                  <a:srgbClr val="C9C3B6"/>
                </a:solidFill>
                <a:latin typeface="Arial"/>
              </a:rPr>
              <a:t> </a:t>
            </a:r>
            <a:r>
              <a:rPr lang="en-US" altLang="zh-CN" sz="2000" dirty="0">
                <a:solidFill>
                  <a:srgbClr val="C9C3B6"/>
                </a:solidFill>
                <a:latin typeface="Arial"/>
              </a:rPr>
              <a:t>to</a:t>
            </a:r>
            <a:r>
              <a:rPr lang="zh-CN" altLang="en-US" sz="2000" dirty="0">
                <a:solidFill>
                  <a:srgbClr val="C9C3B6"/>
                </a:solidFill>
                <a:latin typeface="Arial"/>
              </a:rPr>
              <a:t> </a:t>
            </a:r>
            <a:r>
              <a:rPr lang="en-US" altLang="zh-CN" sz="2000" b="0" i="0" dirty="0">
                <a:solidFill>
                  <a:srgbClr val="C9C3B6"/>
                </a:solidFill>
                <a:latin typeface="Arial"/>
              </a:rPr>
              <a:t>subtle</a:t>
            </a:r>
            <a:r>
              <a:rPr lang="zh-CN" altLang="en-US" sz="2000" b="0" i="0" dirty="0">
                <a:solidFill>
                  <a:srgbClr val="C9C3B6"/>
                </a:solidFill>
                <a:latin typeface="Arial"/>
              </a:rPr>
              <a:t> </a:t>
            </a:r>
            <a:r>
              <a:rPr lang="en-US" altLang="zh-CN" sz="2000" b="0" i="0" dirty="0">
                <a:solidFill>
                  <a:srgbClr val="C9C3B6"/>
                </a:solidFill>
                <a:latin typeface="Arial"/>
              </a:rPr>
              <a:t>changes</a:t>
            </a:r>
            <a:r>
              <a:rPr lang="en-US" sz="2000" b="0" i="0" dirty="0">
                <a:solidFill>
                  <a:srgbClr val="C9C3B6"/>
                </a:solidFill>
                <a:latin typeface="Arial"/>
              </a:rPr>
              <a:t> for bulk solar material</a:t>
            </a:r>
          </a:p>
          <a:p>
            <a:pPr marL="285750" indent="-285750">
              <a:lnSpc>
                <a:spcPct val="140000"/>
              </a:lnSpc>
              <a:spcBef>
                <a:spcPts val="600"/>
              </a:spcBef>
              <a:spcAft>
                <a:spcPts val="600"/>
              </a:spcAft>
              <a:buFont typeface="Arial" panose="020B0604020202020204" pitchFamily="34" charset="0"/>
              <a:buChar char="•"/>
            </a:pPr>
            <a:r>
              <a:rPr lang="en-US" sz="2000" b="0" i="0" dirty="0">
                <a:solidFill>
                  <a:srgbClr val="C9C3B6"/>
                </a:solidFill>
                <a:latin typeface="Arial"/>
              </a:rPr>
              <a:t>Sizes range from </a:t>
            </a:r>
            <a:r>
              <a:rPr lang="en-US" altLang="zh-CN" sz="2000" b="1" i="0" dirty="0">
                <a:solidFill>
                  <a:srgbClr val="F4EFE6"/>
                </a:solidFill>
                <a:latin typeface="Arial"/>
              </a:rPr>
              <a:t>&lt;100</a:t>
            </a:r>
            <a:r>
              <a:rPr lang="zh-CN" altLang="en-US" sz="2000" b="1" i="0" dirty="0">
                <a:solidFill>
                  <a:srgbClr val="F4EFE6"/>
                </a:solidFill>
                <a:latin typeface="Arial"/>
              </a:rPr>
              <a:t> </a:t>
            </a:r>
            <a:r>
              <a:rPr lang="en-US" sz="2000" b="1" i="0" dirty="0">
                <a:solidFill>
                  <a:srgbClr val="F4EFE6"/>
                </a:solidFill>
                <a:latin typeface="Arial"/>
              </a:rPr>
              <a:t>nm to ~10 µm</a:t>
            </a:r>
            <a:r>
              <a:rPr lang="en-US" sz="2000" b="0" i="0" dirty="0">
                <a:solidFill>
                  <a:srgbClr val="C9C3B6"/>
                </a:solidFill>
                <a:latin typeface="Arial"/>
              </a:rPr>
              <a:t>, enabling single-grain analysis</a:t>
            </a:r>
          </a:p>
        </p:txBody>
      </p:sp>
      <p:sp>
        <p:nvSpPr>
          <p:cNvPr id="83" name="Oval 82"/>
          <p:cNvSpPr/>
          <p:nvPr/>
        </p:nvSpPr>
        <p:spPr>
          <a:xfrm>
            <a:off x="457200" y="6547104"/>
            <a:ext cx="101600" cy="101600"/>
          </a:xfrm>
          <a:prstGeom prst="ellipse">
            <a:avLst/>
          </a:prstGeom>
          <a:solidFill>
            <a:srgbClr val="F4C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TextBox 83"/>
          <p:cNvSpPr txBox="1"/>
          <p:nvPr/>
        </p:nvSpPr>
        <p:spPr>
          <a:xfrm>
            <a:off x="640080" y="6492240"/>
            <a:ext cx="7315200" cy="274320"/>
          </a:xfrm>
          <a:prstGeom prst="rect">
            <a:avLst/>
          </a:prstGeom>
          <a:noFill/>
        </p:spPr>
        <p:txBody>
          <a:bodyPr wrap="square" lIns="0" tIns="0" rIns="0" bIns="0" anchor="t">
            <a:spAutoFit/>
          </a:bodyPr>
          <a:lstStyle/>
          <a:p>
            <a:pPr algn="l">
              <a:lnSpc>
                <a:spcPct val="120000"/>
              </a:lnSpc>
            </a:pPr>
            <a:r>
              <a:rPr sz="1100" b="0" i="0" dirty="0">
                <a:solidFill>
                  <a:srgbClr val="8A8676"/>
                </a:solidFill>
                <a:latin typeface="Arial"/>
              </a:rPr>
              <a:t>Background · </a:t>
            </a:r>
            <a:r>
              <a:rPr sz="1100" b="0" i="0" dirty="0" err="1">
                <a:solidFill>
                  <a:srgbClr val="8A8676"/>
                </a:solidFill>
                <a:latin typeface="Arial"/>
              </a:rPr>
              <a:t>presolar</a:t>
            </a:r>
            <a:r>
              <a:rPr sz="1100" b="0" i="0" dirty="0">
                <a:solidFill>
                  <a:srgbClr val="8A8676"/>
                </a:solidFill>
                <a:latin typeface="Arial"/>
              </a:rPr>
              <a:t> grains</a:t>
            </a:r>
          </a:p>
        </p:txBody>
      </p:sp>
      <p:sp>
        <p:nvSpPr>
          <p:cNvPr id="85" name="TextBox 84"/>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b="0" i="0" dirty="0">
                <a:solidFill>
                  <a:srgbClr val="C9C3B6"/>
                </a:solidFill>
                <a:latin typeface="Arial"/>
              </a:rPr>
              <a:t>2</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86" name="TextBox 85">
            <a:extLst>
              <a:ext uri="{FF2B5EF4-FFF2-40B4-BE49-F238E27FC236}">
                <a16:creationId xmlns:a16="http://schemas.microsoft.com/office/drawing/2014/main" id="{8C20F60E-6E8E-48EB-3F64-2E734727CDE5}"/>
              </a:ext>
            </a:extLst>
          </p:cNvPr>
          <p:cNvSpPr txBox="1"/>
          <p:nvPr/>
        </p:nvSpPr>
        <p:spPr>
          <a:xfrm>
            <a:off x="2583308" y="5361310"/>
            <a:ext cx="1428596" cy="307777"/>
          </a:xfrm>
          <a:prstGeom prst="rect">
            <a:avLst/>
          </a:prstGeom>
          <a:noFill/>
        </p:spPr>
        <p:txBody>
          <a:bodyPr wrap="none" rtlCol="0">
            <a:spAutoFit/>
          </a:bodyPr>
          <a:lstStyle/>
          <a:p>
            <a:r>
              <a:rPr lang="en-US" sz="1400" dirty="0" err="1">
                <a:solidFill>
                  <a:srgbClr val="FFF694"/>
                </a:solidFill>
                <a:latin typeface="Arial" panose="020B0604020202020204" pitchFamily="34" charset="0"/>
                <a:cs typeface="Arial" panose="020B0604020202020204" pitchFamily="34" charset="0"/>
              </a:rPr>
              <a:t>Presolar</a:t>
            </a:r>
            <a:r>
              <a:rPr lang="zh-CN" altLang="en-US" sz="1400" dirty="0">
                <a:solidFill>
                  <a:srgbClr val="FFF694"/>
                </a:solidFill>
                <a:latin typeface="Arial" panose="020B0604020202020204" pitchFamily="34" charset="0"/>
                <a:cs typeface="Arial" panose="020B0604020202020204" pitchFamily="34" charset="0"/>
              </a:rPr>
              <a:t> </a:t>
            </a:r>
            <a:r>
              <a:rPr lang="en-US" sz="1400" dirty="0">
                <a:solidFill>
                  <a:srgbClr val="FFF694"/>
                </a:solidFill>
                <a:latin typeface="Arial" panose="020B0604020202020204" pitchFamily="34" charset="0"/>
                <a:cs typeface="Arial" panose="020B0604020202020204" pitchFamily="34" charset="0"/>
              </a:rPr>
              <a:t>Grains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1568644" y="258545"/>
            <a:ext cx="7620" cy="7620"/>
          </a:xfrm>
          <a:prstGeom prst="ellipse">
            <a:avLst/>
          </a:prstGeom>
          <a:solidFill>
            <a:srgbClr val="8C8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5498942" y="568590"/>
            <a:ext cx="12700" cy="12700"/>
          </a:xfrm>
          <a:prstGeom prst="ellipse">
            <a:avLst/>
          </a:prstGeom>
          <a:solidFill>
            <a:srgbClr val="8C8C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7387771" y="549103"/>
            <a:ext cx="15240" cy="15240"/>
          </a:xfrm>
          <a:prstGeom prst="ellipse">
            <a:avLst/>
          </a:prstGeom>
          <a:solidFill>
            <a:srgbClr val="AFAF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Oval 65"/>
          <p:cNvSpPr/>
          <p:nvPr/>
        </p:nvSpPr>
        <p:spPr>
          <a:xfrm>
            <a:off x="8023513" y="809109"/>
            <a:ext cx="10160" cy="10160"/>
          </a:xfrm>
          <a:prstGeom prst="ellipse">
            <a:avLst/>
          </a:prstGeom>
          <a:solidFill>
            <a:srgbClr val="B7B7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Rectangle 73"/>
          <p:cNvSpPr/>
          <p:nvPr/>
        </p:nvSpPr>
        <p:spPr>
          <a:xfrm>
            <a:off x="256477" y="1404249"/>
            <a:ext cx="6527499" cy="478423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5" name="Picture 74" descr="general_s02_i1.png"/>
          <p:cNvPicPr>
            <a:picLocks noChangeAspect="1"/>
          </p:cNvPicPr>
          <p:nvPr/>
        </p:nvPicPr>
        <p:blipFill>
          <a:blip r:embed="rId3"/>
          <a:stretch>
            <a:fillRect/>
          </a:stretch>
        </p:blipFill>
        <p:spPr>
          <a:xfrm>
            <a:off x="447640" y="1643021"/>
            <a:ext cx="6066956" cy="4306690"/>
          </a:xfrm>
          <a:prstGeom prst="rect">
            <a:avLst/>
          </a:prstGeom>
        </p:spPr>
      </p:pic>
      <p:sp>
        <p:nvSpPr>
          <p:cNvPr id="78" name="TextBox 77"/>
          <p:cNvSpPr txBox="1"/>
          <p:nvPr/>
        </p:nvSpPr>
        <p:spPr>
          <a:xfrm>
            <a:off x="6705881" y="1350603"/>
            <a:ext cx="5122377" cy="1016625"/>
          </a:xfrm>
          <a:prstGeom prst="rect">
            <a:avLst/>
          </a:prstGeom>
          <a:noFill/>
        </p:spPr>
        <p:txBody>
          <a:bodyPr wrap="square" lIns="0" tIns="0" rIns="0" bIns="0" anchor="t">
            <a:spAutoFit/>
          </a:bodyPr>
          <a:lstStyle/>
          <a:p>
            <a:pPr algn="ctr">
              <a:lnSpc>
                <a:spcPct val="115000"/>
              </a:lnSpc>
            </a:pPr>
            <a:r>
              <a:rPr lang="en-US" altLang="zh-CN" sz="3000" b="1" i="0" dirty="0">
                <a:solidFill>
                  <a:schemeClr val="bg1"/>
                </a:solidFill>
                <a:latin typeface="Arial"/>
              </a:rPr>
              <a:t>Chemical versus isotopic </a:t>
            </a:r>
            <a:r>
              <a:rPr lang="en-US" altLang="zh-CN" sz="3000" b="1" dirty="0">
                <a:solidFill>
                  <a:schemeClr val="bg1"/>
                </a:solidFill>
                <a:latin typeface="Arial"/>
              </a:rPr>
              <a:t>c</a:t>
            </a:r>
            <a:r>
              <a:rPr lang="en-US" altLang="zh-CN" sz="3000" b="1" i="0" dirty="0">
                <a:solidFill>
                  <a:schemeClr val="bg1"/>
                </a:solidFill>
                <a:latin typeface="Arial"/>
              </a:rPr>
              <a:t>ompositions</a:t>
            </a:r>
            <a:endParaRPr sz="3000" b="1" i="0" dirty="0">
              <a:solidFill>
                <a:schemeClr val="bg1"/>
              </a:solidFill>
              <a:latin typeface="Arial"/>
            </a:endParaRPr>
          </a:p>
        </p:txBody>
      </p:sp>
      <p:sp>
        <p:nvSpPr>
          <p:cNvPr id="79" name="TextBox 78"/>
          <p:cNvSpPr txBox="1"/>
          <p:nvPr/>
        </p:nvSpPr>
        <p:spPr>
          <a:xfrm>
            <a:off x="7111961" y="2787770"/>
            <a:ext cx="4888449" cy="2469459"/>
          </a:xfrm>
          <a:prstGeom prst="rect">
            <a:avLst/>
          </a:prstGeom>
          <a:noFill/>
        </p:spPr>
        <p:txBody>
          <a:bodyPr wrap="square" lIns="0" tIns="0" rIns="0" bIns="0" anchor="t">
            <a:spAutoFit/>
          </a:bodyPr>
          <a:lstStyle/>
          <a:p>
            <a:pPr marL="285750" indent="-285750" algn="l">
              <a:lnSpc>
                <a:spcPct val="140000"/>
              </a:lnSpc>
              <a:spcBef>
                <a:spcPts val="600"/>
              </a:spcBef>
              <a:spcAft>
                <a:spcPts val="600"/>
              </a:spcAft>
              <a:buFont typeface="Arial" panose="020B0604020202020204" pitchFamily="34" charset="0"/>
              <a:buChar char="•"/>
            </a:pPr>
            <a:r>
              <a:rPr sz="2200" b="1" i="0" dirty="0">
                <a:solidFill>
                  <a:srgbClr val="F4EFE6"/>
                </a:solidFill>
                <a:latin typeface="Arial"/>
              </a:rPr>
              <a:t>Elemental composition</a:t>
            </a:r>
            <a:r>
              <a:rPr sz="2200" b="0" i="0" dirty="0">
                <a:solidFill>
                  <a:srgbClr val="C9C3B6"/>
                </a:solidFill>
                <a:latin typeface="Arial"/>
              </a:rPr>
              <a:t> set by </a:t>
            </a:r>
            <a:r>
              <a:rPr lang="en-US" altLang="zh-CN" sz="2200" b="0" i="0" dirty="0">
                <a:solidFill>
                  <a:srgbClr val="C9C3B6"/>
                </a:solidFill>
                <a:latin typeface="Arial"/>
              </a:rPr>
              <a:t>stellar</a:t>
            </a:r>
            <a:r>
              <a:rPr lang="zh-CN" altLang="en-US" sz="2200" b="0" i="0" dirty="0">
                <a:solidFill>
                  <a:srgbClr val="C9C3B6"/>
                </a:solidFill>
                <a:latin typeface="Arial"/>
              </a:rPr>
              <a:t> </a:t>
            </a:r>
            <a:r>
              <a:rPr sz="2200" b="0" i="0" dirty="0">
                <a:solidFill>
                  <a:srgbClr val="C9C3B6"/>
                </a:solidFill>
                <a:latin typeface="Arial"/>
              </a:rPr>
              <a:t>gas + condensation P / T</a:t>
            </a:r>
            <a:endParaRPr lang="en-US" sz="2200" b="0" i="0" dirty="0">
              <a:solidFill>
                <a:srgbClr val="C9C3B6"/>
              </a:solidFill>
              <a:latin typeface="Arial"/>
            </a:endParaRPr>
          </a:p>
          <a:p>
            <a:pPr marL="285750" indent="-285750">
              <a:lnSpc>
                <a:spcPct val="140000"/>
              </a:lnSpc>
              <a:spcBef>
                <a:spcPts val="600"/>
              </a:spcBef>
              <a:spcAft>
                <a:spcPts val="600"/>
              </a:spcAft>
              <a:buFont typeface="Arial" panose="020B0604020202020204" pitchFamily="34" charset="0"/>
              <a:buChar char="•"/>
            </a:pPr>
            <a:r>
              <a:rPr lang="en-US" sz="2200" b="1" i="0" dirty="0">
                <a:solidFill>
                  <a:srgbClr val="F4EFE6"/>
                </a:solidFill>
                <a:latin typeface="Arial"/>
              </a:rPr>
              <a:t>Isotopic composition</a:t>
            </a:r>
            <a:r>
              <a:rPr lang="en-US" sz="2200" b="0" i="0" dirty="0">
                <a:solidFill>
                  <a:srgbClr val="C9C3B6"/>
                </a:solidFill>
                <a:latin typeface="Arial"/>
              </a:rPr>
              <a:t> set by </a:t>
            </a:r>
            <a:r>
              <a:rPr lang="en-US" altLang="zh-CN" sz="2200" b="0" i="0" dirty="0">
                <a:solidFill>
                  <a:srgbClr val="C9C3B6"/>
                </a:solidFill>
                <a:latin typeface="Arial"/>
              </a:rPr>
              <a:t>stellar</a:t>
            </a:r>
            <a:r>
              <a:rPr lang="zh-CN" altLang="en-US" sz="2200" b="0" i="0" dirty="0">
                <a:solidFill>
                  <a:srgbClr val="C9C3B6"/>
                </a:solidFill>
                <a:latin typeface="Arial"/>
              </a:rPr>
              <a:t> </a:t>
            </a:r>
            <a:r>
              <a:rPr lang="en-US" altLang="zh-CN" sz="2200" dirty="0">
                <a:solidFill>
                  <a:srgbClr val="C9C3B6"/>
                </a:solidFill>
                <a:latin typeface="Arial"/>
              </a:rPr>
              <a:t>only,</a:t>
            </a:r>
            <a:r>
              <a:rPr lang="zh-CN" altLang="en-US" sz="2200" dirty="0">
                <a:solidFill>
                  <a:srgbClr val="C9C3B6"/>
                </a:solidFill>
                <a:latin typeface="Arial"/>
              </a:rPr>
              <a:t> </a:t>
            </a:r>
            <a:r>
              <a:rPr lang="en-US" altLang="zh-CN" sz="2200" dirty="0">
                <a:solidFill>
                  <a:srgbClr val="C9C3B6"/>
                </a:solidFill>
                <a:latin typeface="Arial"/>
              </a:rPr>
              <a:t>precisely</a:t>
            </a:r>
            <a:r>
              <a:rPr lang="zh-CN" altLang="en-US" sz="2200" dirty="0">
                <a:solidFill>
                  <a:srgbClr val="C9C3B6"/>
                </a:solidFill>
                <a:latin typeface="Arial"/>
              </a:rPr>
              <a:t> </a:t>
            </a:r>
            <a:r>
              <a:rPr lang="en-US" altLang="zh-CN" sz="2200" dirty="0">
                <a:solidFill>
                  <a:srgbClr val="C9C3B6"/>
                </a:solidFill>
                <a:latin typeface="Arial"/>
              </a:rPr>
              <a:t>recording</a:t>
            </a:r>
            <a:r>
              <a:rPr lang="zh-CN" altLang="en-US" sz="2200" dirty="0">
                <a:solidFill>
                  <a:srgbClr val="C9C3B6"/>
                </a:solidFill>
                <a:latin typeface="Arial"/>
              </a:rPr>
              <a:t> </a:t>
            </a:r>
            <a:r>
              <a:rPr lang="en-US" altLang="zh-CN" sz="2200" dirty="0">
                <a:solidFill>
                  <a:srgbClr val="C9C3B6"/>
                </a:solidFill>
                <a:latin typeface="Arial"/>
              </a:rPr>
              <a:t>stellar</a:t>
            </a:r>
            <a:r>
              <a:rPr lang="zh-CN" altLang="en-US" sz="2200" dirty="0">
                <a:solidFill>
                  <a:srgbClr val="C9C3B6"/>
                </a:solidFill>
                <a:latin typeface="Arial"/>
              </a:rPr>
              <a:t> </a:t>
            </a:r>
            <a:r>
              <a:rPr lang="en-US" altLang="zh-CN" sz="2200" dirty="0">
                <a:solidFill>
                  <a:srgbClr val="C9C3B6"/>
                </a:solidFill>
                <a:latin typeface="Arial"/>
              </a:rPr>
              <a:t>nucleosynthesis</a:t>
            </a:r>
            <a:r>
              <a:rPr lang="zh-CN" altLang="en-US" sz="2200" dirty="0">
                <a:solidFill>
                  <a:srgbClr val="C9C3B6"/>
                </a:solidFill>
                <a:latin typeface="Arial"/>
              </a:rPr>
              <a:t> </a:t>
            </a:r>
            <a:r>
              <a:rPr lang="en-US" altLang="zh-CN" sz="2200" dirty="0">
                <a:solidFill>
                  <a:srgbClr val="C9C3B6"/>
                </a:solidFill>
                <a:latin typeface="Arial"/>
              </a:rPr>
              <a:t>signatures</a:t>
            </a:r>
            <a:endParaRPr lang="en-US" sz="2200" b="0" i="0" dirty="0">
              <a:solidFill>
                <a:srgbClr val="C9C3B6"/>
              </a:solidFill>
              <a:latin typeface="Arial"/>
            </a:endParaRPr>
          </a:p>
        </p:txBody>
      </p:sp>
      <p:sp>
        <p:nvSpPr>
          <p:cNvPr id="82" name="Oval 81"/>
          <p:cNvSpPr/>
          <p:nvPr/>
        </p:nvSpPr>
        <p:spPr>
          <a:xfrm>
            <a:off x="457200" y="6547104"/>
            <a:ext cx="101600" cy="101600"/>
          </a:xfrm>
          <a:prstGeom prst="ellipse">
            <a:avLst/>
          </a:prstGeom>
          <a:solidFill>
            <a:srgbClr val="F4C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TextBox 82"/>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sz="1100" b="0" i="0" dirty="0">
                <a:solidFill>
                  <a:srgbClr val="8A8676"/>
                </a:solidFill>
                <a:latin typeface="Arial"/>
              </a:rPr>
              <a:t>Background · dust</a:t>
            </a:r>
            <a:r>
              <a:rPr lang="zh-CN" altLang="en-US" sz="1100" b="0" i="0" dirty="0">
                <a:solidFill>
                  <a:srgbClr val="8A8676"/>
                </a:solidFill>
                <a:latin typeface="Arial"/>
              </a:rPr>
              <a:t> </a:t>
            </a:r>
            <a:r>
              <a:rPr lang="en-US" altLang="zh-CN" sz="1100" b="0" i="0" dirty="0">
                <a:solidFill>
                  <a:srgbClr val="8A8676"/>
                </a:solidFill>
                <a:latin typeface="Arial"/>
              </a:rPr>
              <a:t>formation</a:t>
            </a:r>
            <a:endParaRPr sz="1100" b="0" i="0" dirty="0">
              <a:solidFill>
                <a:srgbClr val="8A8676"/>
              </a:solidFill>
              <a:latin typeface="Arial"/>
            </a:endParaRPr>
          </a:p>
        </p:txBody>
      </p:sp>
      <p:sp>
        <p:nvSpPr>
          <p:cNvPr id="84" name="TextBox 83"/>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b="0" i="0" dirty="0">
                <a:solidFill>
                  <a:srgbClr val="C9C3B6"/>
                </a:solidFill>
                <a:latin typeface="Arial"/>
              </a:rPr>
              <a:t>3</a:t>
            </a:r>
            <a:r>
              <a:rPr lang="zh-CN" altLang="en-US" sz="1100" b="0" i="0" dirty="0">
                <a:solidFill>
                  <a:srgbClr val="C9C3B6"/>
                </a:solidFill>
                <a:latin typeface="Arial"/>
              </a:rPr>
              <a:t>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85" name="TextBox 84">
            <a:extLst>
              <a:ext uri="{FF2B5EF4-FFF2-40B4-BE49-F238E27FC236}">
                <a16:creationId xmlns:a16="http://schemas.microsoft.com/office/drawing/2014/main" id="{9AEE92D7-7646-FF4C-25B2-E000315C6E6E}"/>
              </a:ext>
            </a:extLst>
          </p:cNvPr>
          <p:cNvSpPr txBox="1"/>
          <p:nvPr/>
        </p:nvSpPr>
        <p:spPr>
          <a:xfrm>
            <a:off x="640080" y="313607"/>
            <a:ext cx="10911535" cy="571438"/>
          </a:xfrm>
          <a:prstGeom prst="rect">
            <a:avLst/>
          </a:prstGeom>
          <a:noFill/>
        </p:spPr>
        <p:txBody>
          <a:bodyPr wrap="square" lIns="0" tIns="0" rIns="0" bIns="0" anchor="t">
            <a:spAutoFit/>
          </a:bodyPr>
          <a:lstStyle/>
          <a:p>
            <a:pPr algn="ctr">
              <a:lnSpc>
                <a:spcPct val="105000"/>
              </a:lnSpc>
            </a:pPr>
            <a:r>
              <a:rPr sz="3800" b="1" i="0" dirty="0">
                <a:solidFill>
                  <a:srgbClr val="F4EFE6"/>
                </a:solidFill>
                <a:latin typeface="Arial"/>
              </a:rPr>
              <a:t>Dust formation </a:t>
            </a:r>
            <a:r>
              <a:rPr lang="en-US" altLang="zh-CN" sz="3800" b="1" i="0" dirty="0">
                <a:solidFill>
                  <a:srgbClr val="F4EFE6"/>
                </a:solidFill>
                <a:latin typeface="Arial"/>
              </a:rPr>
              <a:t>in</a:t>
            </a:r>
            <a:r>
              <a:rPr lang="zh-CN" altLang="en-US" sz="3800" b="1" i="0" dirty="0">
                <a:solidFill>
                  <a:srgbClr val="F4EFE6"/>
                </a:solidFill>
                <a:latin typeface="Arial"/>
              </a:rPr>
              <a:t> </a:t>
            </a:r>
            <a:r>
              <a:rPr lang="en-US" altLang="zh-CN" sz="3800" b="1" i="0" dirty="0">
                <a:solidFill>
                  <a:srgbClr val="F4EFE6"/>
                </a:solidFill>
                <a:latin typeface="Arial"/>
              </a:rPr>
              <a:t>stellar</a:t>
            </a:r>
            <a:r>
              <a:rPr lang="zh-CN" altLang="en-US" sz="3800" b="1" i="0" dirty="0">
                <a:solidFill>
                  <a:srgbClr val="F4EFE6"/>
                </a:solidFill>
                <a:latin typeface="Arial"/>
              </a:rPr>
              <a:t> </a:t>
            </a:r>
            <a:r>
              <a:rPr lang="en-US" altLang="zh-CN" sz="3800" b="1" i="0" dirty="0">
                <a:solidFill>
                  <a:srgbClr val="F4EFE6"/>
                </a:solidFill>
                <a:latin typeface="Arial"/>
              </a:rPr>
              <a:t>winds</a:t>
            </a:r>
            <a:r>
              <a:rPr lang="zh-CN" altLang="en-US" sz="3800" b="1" i="0" dirty="0">
                <a:solidFill>
                  <a:srgbClr val="F4EFE6"/>
                </a:solidFill>
                <a:latin typeface="Arial"/>
              </a:rPr>
              <a:t> </a:t>
            </a:r>
            <a:r>
              <a:rPr lang="en-US" altLang="zh-CN" sz="3800" b="1" i="0" dirty="0">
                <a:solidFill>
                  <a:srgbClr val="F4EFE6"/>
                </a:solidFill>
                <a:latin typeface="Arial"/>
              </a:rPr>
              <a:t>and</a:t>
            </a:r>
            <a:r>
              <a:rPr lang="zh-CN" altLang="en-US" sz="3800" b="1" i="0" dirty="0">
                <a:solidFill>
                  <a:srgbClr val="F4EFE6"/>
                </a:solidFill>
                <a:latin typeface="Arial"/>
              </a:rPr>
              <a:t> </a:t>
            </a:r>
            <a:r>
              <a:rPr lang="en-US" altLang="zh-CN" sz="3800" b="1" i="0" dirty="0">
                <a:solidFill>
                  <a:srgbClr val="F4EFE6"/>
                </a:solidFill>
                <a:latin typeface="Arial"/>
              </a:rPr>
              <a:t>explosions</a:t>
            </a:r>
            <a:endParaRPr sz="3800" b="1" i="0" dirty="0">
              <a:solidFill>
                <a:srgbClr val="F4C46A"/>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9261800" y="232160"/>
            <a:ext cx="7620" cy="7620"/>
          </a:xfrm>
          <a:prstGeom prst="ellipse">
            <a:avLst/>
          </a:prstGeom>
          <a:solidFill>
            <a:srgbClr val="9999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Oval 85"/>
          <p:cNvSpPr/>
          <p:nvPr/>
        </p:nvSpPr>
        <p:spPr>
          <a:xfrm>
            <a:off x="457200" y="6547104"/>
            <a:ext cx="101600" cy="101600"/>
          </a:xfrm>
          <a:prstGeom prst="ellipse">
            <a:avLst/>
          </a:prstGeom>
          <a:solidFill>
            <a:srgbClr val="F4C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TextBox 88">
            <a:extLst>
              <a:ext uri="{FF2B5EF4-FFF2-40B4-BE49-F238E27FC236}">
                <a16:creationId xmlns:a16="http://schemas.microsoft.com/office/drawing/2014/main" id="{12D1A1BD-4545-495C-8BB2-DB87FF6AD12B}"/>
              </a:ext>
            </a:extLst>
          </p:cNvPr>
          <p:cNvSpPr txBox="1"/>
          <p:nvPr/>
        </p:nvSpPr>
        <p:spPr>
          <a:xfrm>
            <a:off x="7619695" y="6489457"/>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dirty="0">
                <a:solidFill>
                  <a:srgbClr val="C9C3B6"/>
                </a:solidFill>
                <a:latin typeface="Arial"/>
              </a:rPr>
              <a:t>4</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93" name="TextBox 92">
            <a:extLst>
              <a:ext uri="{FF2B5EF4-FFF2-40B4-BE49-F238E27FC236}">
                <a16:creationId xmlns:a16="http://schemas.microsoft.com/office/drawing/2014/main" id="{8F4A7A4F-C5D6-4015-617E-E740CF7A70C0}"/>
              </a:ext>
            </a:extLst>
          </p:cNvPr>
          <p:cNvSpPr txBox="1"/>
          <p:nvPr/>
        </p:nvSpPr>
        <p:spPr>
          <a:xfrm>
            <a:off x="640080" y="331062"/>
            <a:ext cx="10911535" cy="571438"/>
          </a:xfrm>
          <a:prstGeom prst="rect">
            <a:avLst/>
          </a:prstGeom>
          <a:noFill/>
        </p:spPr>
        <p:txBody>
          <a:bodyPr wrap="square" lIns="0" tIns="0" rIns="0" bIns="0" anchor="t">
            <a:spAutoFit/>
          </a:bodyPr>
          <a:lstStyle/>
          <a:p>
            <a:pPr algn="ctr">
              <a:lnSpc>
                <a:spcPct val="105000"/>
              </a:lnSpc>
            </a:pPr>
            <a:r>
              <a:rPr sz="3800" b="1" i="0" dirty="0">
                <a:solidFill>
                  <a:srgbClr val="F4EFE6"/>
                </a:solidFill>
                <a:latin typeface="Arial"/>
              </a:rPr>
              <a:t>Laboratory </a:t>
            </a:r>
            <a:r>
              <a:rPr lang="en-US" altLang="zh-CN" sz="3800" b="1" dirty="0">
                <a:solidFill>
                  <a:srgbClr val="F4EFE6"/>
                </a:solidFill>
                <a:latin typeface="Arial"/>
              </a:rPr>
              <a:t>i</a:t>
            </a:r>
            <a:r>
              <a:rPr lang="en-US" altLang="zh-CN" sz="3800" b="1" i="0" dirty="0">
                <a:solidFill>
                  <a:srgbClr val="F4EFE6"/>
                </a:solidFill>
                <a:latin typeface="Arial"/>
              </a:rPr>
              <a:t>sotope</a:t>
            </a:r>
            <a:r>
              <a:rPr lang="zh-CN" altLang="en-US" sz="3800" b="1" i="0" dirty="0">
                <a:solidFill>
                  <a:srgbClr val="F4EFE6"/>
                </a:solidFill>
                <a:latin typeface="Arial"/>
              </a:rPr>
              <a:t> </a:t>
            </a:r>
            <a:r>
              <a:rPr lang="en-US" altLang="zh-CN" sz="3800" b="1" dirty="0">
                <a:solidFill>
                  <a:srgbClr val="F4EFE6"/>
                </a:solidFill>
                <a:latin typeface="Arial"/>
              </a:rPr>
              <a:t>a</a:t>
            </a:r>
            <a:r>
              <a:rPr lang="en-US" altLang="zh-CN" sz="3800" b="1" i="0" dirty="0">
                <a:solidFill>
                  <a:srgbClr val="F4EFE6"/>
                </a:solidFill>
                <a:latin typeface="Arial"/>
              </a:rPr>
              <a:t>nalyses</a:t>
            </a:r>
            <a:endParaRPr sz="3800" b="1" i="0" dirty="0">
              <a:solidFill>
                <a:srgbClr val="F4EFE6"/>
              </a:solidFill>
              <a:latin typeface="Arial"/>
            </a:endParaRPr>
          </a:p>
        </p:txBody>
      </p:sp>
      <p:sp>
        <p:nvSpPr>
          <p:cNvPr id="95" name="TextBox 94">
            <a:extLst>
              <a:ext uri="{FF2B5EF4-FFF2-40B4-BE49-F238E27FC236}">
                <a16:creationId xmlns:a16="http://schemas.microsoft.com/office/drawing/2014/main" id="{057372E8-6203-D897-2F98-0F9D505ED150}"/>
              </a:ext>
            </a:extLst>
          </p:cNvPr>
          <p:cNvSpPr txBox="1"/>
          <p:nvPr/>
        </p:nvSpPr>
        <p:spPr>
          <a:xfrm>
            <a:off x="654128" y="6494863"/>
            <a:ext cx="7315200" cy="274320"/>
          </a:xfrm>
          <a:prstGeom prst="rect">
            <a:avLst/>
          </a:prstGeom>
          <a:noFill/>
        </p:spPr>
        <p:txBody>
          <a:bodyPr wrap="square" lIns="0" tIns="0" rIns="0" bIns="0" anchor="t">
            <a:spAutoFit/>
          </a:bodyPr>
          <a:lstStyle/>
          <a:p>
            <a:pPr algn="l">
              <a:lnSpc>
                <a:spcPct val="120000"/>
              </a:lnSpc>
            </a:pPr>
            <a:r>
              <a:rPr sz="1100" b="0" i="0" dirty="0">
                <a:solidFill>
                  <a:srgbClr val="8A8676"/>
                </a:solidFill>
                <a:latin typeface="Arial"/>
              </a:rPr>
              <a:t>Background · methods</a:t>
            </a:r>
          </a:p>
        </p:txBody>
      </p:sp>
      <p:pic>
        <p:nvPicPr>
          <p:cNvPr id="5" name="Picture 4">
            <a:extLst>
              <a:ext uri="{FF2B5EF4-FFF2-40B4-BE49-F238E27FC236}">
                <a16:creationId xmlns:a16="http://schemas.microsoft.com/office/drawing/2014/main" id="{A7439FF4-4F91-5A30-854B-3686D6F0FB34}"/>
              </a:ext>
            </a:extLst>
          </p:cNvPr>
          <p:cNvPicPr>
            <a:picLocks noChangeAspect="1"/>
          </p:cNvPicPr>
          <p:nvPr/>
        </p:nvPicPr>
        <p:blipFill>
          <a:blip r:embed="rId3"/>
          <a:stretch>
            <a:fillRect/>
          </a:stretch>
        </p:blipFill>
        <p:spPr>
          <a:xfrm>
            <a:off x="1401278" y="971897"/>
            <a:ext cx="9677400" cy="5442758"/>
          </a:xfrm>
          <a:prstGeom prst="rect">
            <a:avLst/>
          </a:prstGeom>
        </p:spPr>
      </p:pic>
      <p:sp>
        <p:nvSpPr>
          <p:cNvPr id="3" name="TextBox 2">
            <a:extLst>
              <a:ext uri="{FF2B5EF4-FFF2-40B4-BE49-F238E27FC236}">
                <a16:creationId xmlns:a16="http://schemas.microsoft.com/office/drawing/2014/main" id="{99ABC506-7451-21BE-F659-6EC2B75B42EB}"/>
              </a:ext>
            </a:extLst>
          </p:cNvPr>
          <p:cNvSpPr txBox="1"/>
          <p:nvPr/>
        </p:nvSpPr>
        <p:spPr>
          <a:xfrm>
            <a:off x="1534511" y="6036714"/>
            <a:ext cx="2953406" cy="369332"/>
          </a:xfrm>
          <a:prstGeom prst="rect">
            <a:avLst/>
          </a:prstGeom>
          <a:solidFill>
            <a:schemeClr val="bg1"/>
          </a:solidFill>
        </p:spPr>
        <p:txBody>
          <a:bodyPr wrap="square" rtlCol="0">
            <a:spAutoFit/>
          </a:bodyPr>
          <a:lstStyle/>
          <a:p>
            <a:r>
              <a:rPr lang="en-US" altLang="zh-CN" dirty="0">
                <a:solidFill>
                  <a:schemeClr val="bg1">
                    <a:lumMod val="50000"/>
                  </a:schemeClr>
                </a:solidFill>
                <a:latin typeface="Arial" panose="020B0604020202020204" pitchFamily="34" charset="0"/>
                <a:cs typeface="Arial" panose="020B0604020202020204" pitchFamily="34" charset="0"/>
              </a:rPr>
              <a:t>Stephan+2016</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i="1" dirty="0">
                <a:solidFill>
                  <a:schemeClr val="bg1">
                    <a:lumMod val="50000"/>
                  </a:schemeClr>
                </a:solidFill>
                <a:latin typeface="Arial" panose="020B0604020202020204" pitchFamily="34" charset="0"/>
                <a:cs typeface="Arial" panose="020B0604020202020204" pitchFamily="34" charset="0"/>
              </a:rPr>
              <a:t>IJMS</a:t>
            </a:r>
            <a:endParaRPr lang="en-US" i="1"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TextBox 78"/>
          <p:cNvSpPr txBox="1"/>
          <p:nvPr/>
        </p:nvSpPr>
        <p:spPr>
          <a:xfrm>
            <a:off x="6799645" y="1447761"/>
            <a:ext cx="4751970" cy="1016625"/>
          </a:xfrm>
          <a:prstGeom prst="rect">
            <a:avLst/>
          </a:prstGeom>
          <a:noFill/>
        </p:spPr>
        <p:txBody>
          <a:bodyPr wrap="square" lIns="0" tIns="0" rIns="0" bIns="0" anchor="t">
            <a:spAutoFit/>
          </a:bodyPr>
          <a:lstStyle/>
          <a:p>
            <a:pPr algn="ctr">
              <a:lnSpc>
                <a:spcPct val="115000"/>
              </a:lnSpc>
            </a:pPr>
            <a:r>
              <a:rPr sz="3000" b="1" i="0" dirty="0">
                <a:solidFill>
                  <a:schemeClr val="bg1"/>
                </a:solidFill>
                <a:latin typeface="Arial"/>
              </a:rPr>
              <a:t>Many </a:t>
            </a:r>
            <a:r>
              <a:rPr lang="en-US" altLang="zh-CN" sz="3000" b="1" i="0" dirty="0">
                <a:solidFill>
                  <a:schemeClr val="bg1"/>
                </a:solidFill>
                <a:latin typeface="Arial"/>
              </a:rPr>
              <a:t>mineral</a:t>
            </a:r>
            <a:r>
              <a:rPr lang="en-US" altLang="zh-CN" sz="3000" b="1" dirty="0">
                <a:solidFill>
                  <a:schemeClr val="bg1"/>
                </a:solidFill>
                <a:latin typeface="Arial"/>
              </a:rPr>
              <a:t>s</a:t>
            </a:r>
            <a:r>
              <a:rPr sz="3000" b="1" i="0" dirty="0">
                <a:solidFill>
                  <a:schemeClr val="bg1"/>
                </a:solidFill>
                <a:latin typeface="Arial"/>
              </a:rPr>
              <a:t>· </a:t>
            </a:r>
            <a:r>
              <a:rPr lang="en-US" altLang="zh-CN" sz="3000" b="1" i="0" dirty="0">
                <a:solidFill>
                  <a:schemeClr val="bg1"/>
                </a:solidFill>
                <a:latin typeface="Arial"/>
              </a:rPr>
              <a:t>two</a:t>
            </a:r>
            <a:r>
              <a:rPr lang="zh-CN" altLang="en-US" sz="3000" b="1" i="0" dirty="0">
                <a:solidFill>
                  <a:schemeClr val="bg1"/>
                </a:solidFill>
                <a:latin typeface="Arial"/>
              </a:rPr>
              <a:t> </a:t>
            </a:r>
            <a:r>
              <a:rPr lang="en-US" altLang="zh-CN" sz="3000" b="1" i="0" dirty="0">
                <a:solidFill>
                  <a:schemeClr val="bg1"/>
                </a:solidFill>
                <a:latin typeface="Arial"/>
              </a:rPr>
              <a:t>sources</a:t>
            </a:r>
            <a:r>
              <a:rPr lang="zh-CN" altLang="en-US" sz="3000" b="1" i="0" dirty="0">
                <a:solidFill>
                  <a:schemeClr val="bg1"/>
                </a:solidFill>
                <a:latin typeface="Arial"/>
              </a:rPr>
              <a:t> </a:t>
            </a:r>
            <a:r>
              <a:rPr lang="en-US" altLang="zh-CN" sz="3000" b="1" i="0" dirty="0">
                <a:solidFill>
                  <a:schemeClr val="bg1"/>
                </a:solidFill>
                <a:latin typeface="Arial"/>
              </a:rPr>
              <a:t>dominate</a:t>
            </a:r>
            <a:endParaRPr sz="3000" b="1" i="0" dirty="0">
              <a:solidFill>
                <a:schemeClr val="bg1"/>
              </a:solidFill>
              <a:latin typeface="Arial"/>
            </a:endParaRPr>
          </a:p>
        </p:txBody>
      </p:sp>
      <p:sp>
        <p:nvSpPr>
          <p:cNvPr id="83" name="Oval 82"/>
          <p:cNvSpPr/>
          <p:nvPr/>
        </p:nvSpPr>
        <p:spPr>
          <a:xfrm>
            <a:off x="457200" y="6547104"/>
            <a:ext cx="101600" cy="101600"/>
          </a:xfrm>
          <a:prstGeom prst="ellipse">
            <a:avLst/>
          </a:prstGeom>
          <a:solidFill>
            <a:srgbClr val="F4C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TextBox 79"/>
          <p:cNvSpPr txBox="1"/>
          <p:nvPr/>
        </p:nvSpPr>
        <p:spPr>
          <a:xfrm>
            <a:off x="6982525" y="2844228"/>
            <a:ext cx="4751970" cy="3405099"/>
          </a:xfrm>
          <a:prstGeom prst="rect">
            <a:avLst/>
          </a:prstGeom>
          <a:noFill/>
        </p:spPr>
        <p:txBody>
          <a:bodyPr wrap="square" lIns="0" tIns="0" rIns="0" bIns="0" anchor="t">
            <a:spAutoFit/>
          </a:bodyPr>
          <a:lstStyle/>
          <a:p>
            <a:pPr marL="285750" indent="-285750" algn="l">
              <a:lnSpc>
                <a:spcPct val="140000"/>
              </a:lnSpc>
              <a:spcBef>
                <a:spcPts val="1200"/>
              </a:spcBef>
              <a:spcAft>
                <a:spcPts val="1200"/>
              </a:spcAft>
              <a:buFont typeface="Arial" panose="020B0604020202020204" pitchFamily="34" charset="0"/>
              <a:buChar char="•"/>
            </a:pPr>
            <a:r>
              <a:rPr sz="2200" b="1" i="0" dirty="0">
                <a:solidFill>
                  <a:schemeClr val="bg1">
                    <a:lumMod val="85000"/>
                  </a:schemeClr>
                </a:solidFill>
                <a:latin typeface="Arial"/>
              </a:rPr>
              <a:t>Carbon-rich grains</a:t>
            </a:r>
            <a:r>
              <a:rPr lang="en-US" altLang="zh-CN" sz="2200" dirty="0">
                <a:solidFill>
                  <a:schemeClr val="bg1">
                    <a:lumMod val="85000"/>
                  </a:schemeClr>
                </a:solidFill>
                <a:latin typeface="Arial"/>
              </a:rPr>
              <a:t>:</a:t>
            </a:r>
            <a:r>
              <a:rPr lang="zh-CN" altLang="en-US" sz="2200" dirty="0">
                <a:solidFill>
                  <a:schemeClr val="bg1">
                    <a:lumMod val="85000"/>
                  </a:schemeClr>
                </a:solidFill>
                <a:latin typeface="Arial"/>
              </a:rPr>
              <a:t> </a:t>
            </a:r>
            <a:r>
              <a:rPr lang="en-US" altLang="zh-CN" sz="2200" dirty="0">
                <a:solidFill>
                  <a:srgbClr val="C9C3B6"/>
                </a:solidFill>
                <a:latin typeface="Arial"/>
              </a:rPr>
              <a:t>formed</a:t>
            </a:r>
            <a:r>
              <a:rPr lang="zh-CN" altLang="en-US" sz="2200" dirty="0">
                <a:solidFill>
                  <a:srgbClr val="C9C3B6"/>
                </a:solidFill>
                <a:latin typeface="Arial"/>
              </a:rPr>
              <a:t> </a:t>
            </a:r>
            <a:r>
              <a:rPr lang="en-US" altLang="zh-CN" sz="2200" dirty="0">
                <a:solidFill>
                  <a:srgbClr val="C9C3B6"/>
                </a:solidFill>
                <a:latin typeface="Arial"/>
              </a:rPr>
              <a:t>in</a:t>
            </a:r>
            <a:r>
              <a:rPr lang="zh-CN" altLang="en-US" sz="2200" dirty="0">
                <a:solidFill>
                  <a:srgbClr val="C9C3B6"/>
                </a:solidFill>
                <a:latin typeface="Arial"/>
              </a:rPr>
              <a:t> </a:t>
            </a:r>
            <a:r>
              <a:rPr lang="en-US" altLang="zh-CN" sz="2200" dirty="0">
                <a:solidFill>
                  <a:srgbClr val="C9C3B6"/>
                </a:solidFill>
                <a:latin typeface="Arial"/>
              </a:rPr>
              <a:t>C-rich</a:t>
            </a:r>
            <a:r>
              <a:rPr lang="zh-CN" altLang="en-US" sz="2200" dirty="0">
                <a:solidFill>
                  <a:srgbClr val="C9C3B6"/>
                </a:solidFill>
                <a:latin typeface="Arial"/>
              </a:rPr>
              <a:t> </a:t>
            </a:r>
            <a:r>
              <a:rPr lang="en-US" altLang="zh-CN" sz="2200" dirty="0">
                <a:solidFill>
                  <a:srgbClr val="C9C3B6"/>
                </a:solidFill>
                <a:latin typeface="Arial"/>
              </a:rPr>
              <a:t>stellar</a:t>
            </a:r>
            <a:r>
              <a:rPr lang="zh-CN" altLang="en-US" sz="2200" dirty="0">
                <a:solidFill>
                  <a:srgbClr val="C9C3B6"/>
                </a:solidFill>
                <a:latin typeface="Arial"/>
              </a:rPr>
              <a:t> </a:t>
            </a:r>
            <a:r>
              <a:rPr lang="en-US" altLang="zh-CN" sz="2200" dirty="0">
                <a:solidFill>
                  <a:srgbClr val="C9C3B6"/>
                </a:solidFill>
                <a:latin typeface="Arial"/>
              </a:rPr>
              <a:t>gas</a:t>
            </a:r>
            <a:r>
              <a:rPr lang="zh-CN" altLang="en-US" sz="2200" dirty="0">
                <a:solidFill>
                  <a:srgbClr val="C9C3B6"/>
                </a:solidFill>
                <a:latin typeface="Arial"/>
              </a:rPr>
              <a:t> </a:t>
            </a:r>
            <a:r>
              <a:rPr lang="en-US" altLang="zh-CN" sz="2200" dirty="0">
                <a:solidFill>
                  <a:srgbClr val="C9C3B6"/>
                </a:solidFill>
                <a:latin typeface="Arial"/>
              </a:rPr>
              <a:t>(C/O&gt;1)</a:t>
            </a:r>
          </a:p>
          <a:p>
            <a:pPr marL="285750" indent="-285750">
              <a:lnSpc>
                <a:spcPct val="140000"/>
              </a:lnSpc>
              <a:spcBef>
                <a:spcPts val="1200"/>
              </a:spcBef>
              <a:spcAft>
                <a:spcPts val="1200"/>
              </a:spcAft>
              <a:buFont typeface="Arial" panose="020B0604020202020204" pitchFamily="34" charset="0"/>
              <a:buChar char="•"/>
            </a:pPr>
            <a:r>
              <a:rPr lang="en-US" sz="2200" b="1" i="0" dirty="0">
                <a:solidFill>
                  <a:schemeClr val="bg1">
                    <a:lumMod val="85000"/>
                  </a:schemeClr>
                </a:solidFill>
                <a:latin typeface="Arial"/>
              </a:rPr>
              <a:t>Oxide/silicate grains</a:t>
            </a:r>
            <a:r>
              <a:rPr lang="en-US" altLang="zh-CN" sz="2200" dirty="0">
                <a:solidFill>
                  <a:srgbClr val="C9C3B6"/>
                </a:solidFill>
                <a:latin typeface="Arial"/>
              </a:rPr>
              <a:t>:</a:t>
            </a:r>
            <a:r>
              <a:rPr lang="zh-CN" altLang="en-US" sz="2200" dirty="0">
                <a:solidFill>
                  <a:srgbClr val="C9C3B6"/>
                </a:solidFill>
                <a:latin typeface="Arial"/>
              </a:rPr>
              <a:t> </a:t>
            </a:r>
            <a:r>
              <a:rPr lang="en-US" altLang="zh-CN" sz="2200" dirty="0">
                <a:solidFill>
                  <a:srgbClr val="C9C3B6"/>
                </a:solidFill>
                <a:latin typeface="Arial"/>
              </a:rPr>
              <a:t>formed</a:t>
            </a:r>
            <a:r>
              <a:rPr lang="zh-CN" altLang="en-US" sz="2200" dirty="0">
                <a:solidFill>
                  <a:srgbClr val="C9C3B6"/>
                </a:solidFill>
                <a:latin typeface="Arial"/>
              </a:rPr>
              <a:t> </a:t>
            </a:r>
            <a:r>
              <a:rPr lang="en-US" altLang="zh-CN" sz="2200" dirty="0">
                <a:solidFill>
                  <a:srgbClr val="C9C3B6"/>
                </a:solidFill>
                <a:latin typeface="Arial"/>
              </a:rPr>
              <a:t>in</a:t>
            </a:r>
            <a:r>
              <a:rPr lang="zh-CN" altLang="en-US" sz="2200" dirty="0">
                <a:solidFill>
                  <a:srgbClr val="C9C3B6"/>
                </a:solidFill>
                <a:latin typeface="Arial"/>
              </a:rPr>
              <a:t> </a:t>
            </a:r>
            <a:r>
              <a:rPr lang="en-US" altLang="zh-CN" sz="2200" dirty="0">
                <a:solidFill>
                  <a:srgbClr val="C9C3B6"/>
                </a:solidFill>
                <a:latin typeface="Arial"/>
              </a:rPr>
              <a:t>O-rich</a:t>
            </a:r>
            <a:r>
              <a:rPr lang="zh-CN" altLang="en-US" sz="2200" dirty="0">
                <a:solidFill>
                  <a:srgbClr val="C9C3B6"/>
                </a:solidFill>
                <a:latin typeface="Arial"/>
              </a:rPr>
              <a:t> </a:t>
            </a:r>
            <a:r>
              <a:rPr lang="en-US" altLang="zh-CN" sz="2200" dirty="0">
                <a:solidFill>
                  <a:srgbClr val="C9C3B6"/>
                </a:solidFill>
                <a:latin typeface="Arial"/>
              </a:rPr>
              <a:t>stellar</a:t>
            </a:r>
            <a:r>
              <a:rPr lang="zh-CN" altLang="en-US" sz="2200" dirty="0">
                <a:solidFill>
                  <a:srgbClr val="C9C3B6"/>
                </a:solidFill>
                <a:latin typeface="Arial"/>
              </a:rPr>
              <a:t> </a:t>
            </a:r>
            <a:r>
              <a:rPr lang="en-US" altLang="zh-CN" sz="2200" dirty="0">
                <a:solidFill>
                  <a:srgbClr val="C9C3B6"/>
                </a:solidFill>
                <a:latin typeface="Arial"/>
              </a:rPr>
              <a:t>gas</a:t>
            </a:r>
            <a:r>
              <a:rPr lang="zh-CN" altLang="en-US" sz="2200" dirty="0">
                <a:solidFill>
                  <a:srgbClr val="C9C3B6"/>
                </a:solidFill>
                <a:latin typeface="Arial"/>
              </a:rPr>
              <a:t> </a:t>
            </a:r>
            <a:r>
              <a:rPr lang="en-US" altLang="zh-CN" sz="2200" dirty="0">
                <a:solidFill>
                  <a:srgbClr val="C9C3B6"/>
                </a:solidFill>
                <a:latin typeface="Arial"/>
              </a:rPr>
              <a:t>(C/O&lt;1)</a:t>
            </a:r>
          </a:p>
          <a:p>
            <a:pPr marL="285750" indent="-285750">
              <a:lnSpc>
                <a:spcPct val="140000"/>
              </a:lnSpc>
              <a:spcBef>
                <a:spcPts val="1200"/>
              </a:spcBef>
              <a:spcAft>
                <a:spcPts val="1200"/>
              </a:spcAft>
              <a:buFont typeface="Arial" panose="020B0604020202020204" pitchFamily="34" charset="0"/>
              <a:buChar char="•"/>
            </a:pPr>
            <a:r>
              <a:rPr lang="en-US" altLang="zh-CN" sz="2200" b="1" dirty="0">
                <a:solidFill>
                  <a:schemeClr val="bg1">
                    <a:lumMod val="85000"/>
                  </a:schemeClr>
                </a:solidFill>
                <a:latin typeface="Arial"/>
              </a:rPr>
              <a:t>Main</a:t>
            </a:r>
            <a:r>
              <a:rPr lang="zh-CN" altLang="en-US" sz="2200" b="1" dirty="0">
                <a:solidFill>
                  <a:schemeClr val="bg1">
                    <a:lumMod val="85000"/>
                  </a:schemeClr>
                </a:solidFill>
                <a:latin typeface="Arial"/>
              </a:rPr>
              <a:t> </a:t>
            </a:r>
            <a:r>
              <a:rPr lang="en-US" altLang="zh-CN" sz="2200" b="1" dirty="0">
                <a:solidFill>
                  <a:schemeClr val="bg1">
                    <a:lumMod val="85000"/>
                  </a:schemeClr>
                </a:solidFill>
                <a:latin typeface="Arial"/>
              </a:rPr>
              <a:t>sources</a:t>
            </a:r>
            <a:r>
              <a:rPr lang="en-US" altLang="zh-CN" sz="2200" dirty="0">
                <a:solidFill>
                  <a:srgbClr val="C9C3B6"/>
                </a:solidFill>
                <a:latin typeface="Arial"/>
              </a:rPr>
              <a:t>:</a:t>
            </a:r>
            <a:r>
              <a:rPr lang="zh-CN" altLang="en-US" sz="2200" dirty="0">
                <a:solidFill>
                  <a:srgbClr val="C9C3B6"/>
                </a:solidFill>
                <a:latin typeface="Arial"/>
              </a:rPr>
              <a:t> </a:t>
            </a:r>
            <a:r>
              <a:rPr lang="en-US" altLang="zh-CN" sz="2200" dirty="0">
                <a:solidFill>
                  <a:srgbClr val="C9C3B6"/>
                </a:solidFill>
                <a:latin typeface="Arial"/>
              </a:rPr>
              <a:t>Core</a:t>
            </a:r>
            <a:r>
              <a:rPr lang="zh-CN" altLang="en-US" sz="2200" dirty="0">
                <a:solidFill>
                  <a:srgbClr val="C9C3B6"/>
                </a:solidFill>
                <a:latin typeface="Arial"/>
              </a:rPr>
              <a:t> </a:t>
            </a:r>
            <a:r>
              <a:rPr lang="en-US" altLang="zh-CN" sz="2200" dirty="0">
                <a:solidFill>
                  <a:srgbClr val="C9C3B6"/>
                </a:solidFill>
                <a:latin typeface="Arial"/>
              </a:rPr>
              <a:t>collapse</a:t>
            </a:r>
            <a:r>
              <a:rPr lang="zh-CN" altLang="en-US" sz="2200" dirty="0">
                <a:solidFill>
                  <a:srgbClr val="C9C3B6"/>
                </a:solidFill>
                <a:latin typeface="Arial"/>
              </a:rPr>
              <a:t> </a:t>
            </a:r>
            <a:r>
              <a:rPr lang="en-US" altLang="zh-CN" sz="2200" dirty="0">
                <a:solidFill>
                  <a:srgbClr val="C9C3B6"/>
                </a:solidFill>
                <a:latin typeface="Arial"/>
              </a:rPr>
              <a:t>supernovae</a:t>
            </a:r>
            <a:r>
              <a:rPr lang="zh-CN" altLang="en-US" sz="2200" dirty="0">
                <a:solidFill>
                  <a:srgbClr val="C9C3B6"/>
                </a:solidFill>
                <a:latin typeface="Arial"/>
              </a:rPr>
              <a:t> </a:t>
            </a:r>
            <a:r>
              <a:rPr lang="en-US" altLang="zh-CN" sz="2200" dirty="0">
                <a:solidFill>
                  <a:srgbClr val="C9C3B6"/>
                </a:solidFill>
                <a:latin typeface="Arial"/>
              </a:rPr>
              <a:t>and</a:t>
            </a:r>
            <a:r>
              <a:rPr lang="zh-CN" altLang="en-US" sz="2200" dirty="0">
                <a:solidFill>
                  <a:srgbClr val="C9C3B6"/>
                </a:solidFill>
                <a:latin typeface="Arial"/>
              </a:rPr>
              <a:t> </a:t>
            </a:r>
            <a:r>
              <a:rPr lang="en-US" altLang="zh-CN" sz="2200" dirty="0">
                <a:solidFill>
                  <a:srgbClr val="C9C3B6"/>
                </a:solidFill>
                <a:latin typeface="Arial"/>
              </a:rPr>
              <a:t>RGB/AGB</a:t>
            </a:r>
            <a:r>
              <a:rPr lang="zh-CN" altLang="en-US" sz="2200" dirty="0">
                <a:solidFill>
                  <a:srgbClr val="C9C3B6"/>
                </a:solidFill>
                <a:latin typeface="Arial"/>
              </a:rPr>
              <a:t> </a:t>
            </a:r>
            <a:r>
              <a:rPr lang="en-US" altLang="zh-CN" sz="2200" dirty="0">
                <a:solidFill>
                  <a:srgbClr val="C9C3B6"/>
                </a:solidFill>
                <a:latin typeface="Arial"/>
              </a:rPr>
              <a:t>stars</a:t>
            </a:r>
          </a:p>
        </p:txBody>
      </p:sp>
      <p:sp>
        <p:nvSpPr>
          <p:cNvPr id="84" name="TextBox 83"/>
          <p:cNvSpPr txBox="1"/>
          <p:nvPr/>
        </p:nvSpPr>
        <p:spPr>
          <a:xfrm>
            <a:off x="640080" y="6492240"/>
            <a:ext cx="7315200" cy="274320"/>
          </a:xfrm>
          <a:prstGeom prst="rect">
            <a:avLst/>
          </a:prstGeom>
          <a:noFill/>
        </p:spPr>
        <p:txBody>
          <a:bodyPr wrap="square" lIns="0" tIns="0" rIns="0" bIns="0" anchor="t">
            <a:spAutoFit/>
          </a:bodyPr>
          <a:lstStyle/>
          <a:p>
            <a:pPr algn="l">
              <a:lnSpc>
                <a:spcPct val="120000"/>
              </a:lnSpc>
            </a:pPr>
            <a:r>
              <a:rPr sz="1100" b="0" i="0">
                <a:solidFill>
                  <a:srgbClr val="8A8676"/>
                </a:solidFill>
                <a:latin typeface="Arial"/>
              </a:rPr>
              <a:t>Background · origins</a:t>
            </a:r>
          </a:p>
        </p:txBody>
      </p:sp>
      <p:sp>
        <p:nvSpPr>
          <p:cNvPr id="85" name="TextBox 84"/>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dirty="0">
                <a:solidFill>
                  <a:srgbClr val="C9C3B6"/>
                </a:solidFill>
                <a:latin typeface="Arial"/>
              </a:rPr>
              <a:t>5</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pic>
        <p:nvPicPr>
          <p:cNvPr id="87" name="Picture 86">
            <a:extLst>
              <a:ext uri="{FF2B5EF4-FFF2-40B4-BE49-F238E27FC236}">
                <a16:creationId xmlns:a16="http://schemas.microsoft.com/office/drawing/2014/main" id="{C74A9A79-E59D-3878-4FF8-750BE95D054E}"/>
              </a:ext>
            </a:extLst>
          </p:cNvPr>
          <p:cNvPicPr>
            <a:picLocks noChangeAspect="1"/>
          </p:cNvPicPr>
          <p:nvPr/>
        </p:nvPicPr>
        <p:blipFill>
          <a:blip r:embed="rId3"/>
          <a:srcRect r="555" b="52009"/>
          <a:stretch/>
        </p:blipFill>
        <p:spPr>
          <a:xfrm>
            <a:off x="168982" y="1445060"/>
            <a:ext cx="3299776" cy="1371259"/>
          </a:xfrm>
          <a:prstGeom prst="rect">
            <a:avLst/>
          </a:prstGeom>
        </p:spPr>
      </p:pic>
      <p:pic>
        <p:nvPicPr>
          <p:cNvPr id="90" name="Picture 4" descr="Mass Loss in Dying Stars - AAS Nova">
            <a:extLst>
              <a:ext uri="{FF2B5EF4-FFF2-40B4-BE49-F238E27FC236}">
                <a16:creationId xmlns:a16="http://schemas.microsoft.com/office/drawing/2014/main" id="{F77848DD-8DCA-361F-CF0D-5FD297D14E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050" t="13516" r="27333" b="12694"/>
          <a:stretch/>
        </p:blipFill>
        <p:spPr bwMode="auto">
          <a:xfrm>
            <a:off x="231827" y="3360183"/>
            <a:ext cx="2835872" cy="2834499"/>
          </a:xfrm>
          <a:prstGeom prst="rect">
            <a:avLst/>
          </a:prstGeom>
          <a:extLst>
            <a:ext uri="{909E8E84-426E-40DD-AFC4-6F175D3DCCD1}">
              <a14:hiddenFill xmlns:a14="http://schemas.microsoft.com/office/drawing/2010/main">
                <a:solidFill>
                  <a:srgbClr val="FFFFFF"/>
                </a:solidFill>
              </a14:hiddenFill>
            </a:ext>
          </a:extLst>
        </p:spPr>
      </p:pic>
      <p:pic>
        <p:nvPicPr>
          <p:cNvPr id="91" name="Picture 2" descr="What are the different kinds of supernovae?">
            <a:extLst>
              <a:ext uri="{FF2B5EF4-FFF2-40B4-BE49-F238E27FC236}">
                <a16:creationId xmlns:a16="http://schemas.microsoft.com/office/drawing/2014/main" id="{A694C231-5286-EB30-9FE9-EE66701DA2F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15"/>
          <a:stretch/>
        </p:blipFill>
        <p:spPr bwMode="auto">
          <a:xfrm>
            <a:off x="3224109" y="3513460"/>
            <a:ext cx="3110257" cy="2735867"/>
          </a:xfrm>
          <a:prstGeom prst="rect">
            <a:avLst/>
          </a:prstGeom>
          <a:extLst>
            <a:ext uri="{909E8E84-426E-40DD-AFC4-6F175D3DCCD1}">
              <a14:hiddenFill xmlns:a14="http://schemas.microsoft.com/office/drawing/2010/main">
                <a:solidFill>
                  <a:srgbClr val="FFFFFF"/>
                </a:solidFill>
              </a14:hiddenFill>
            </a:ext>
          </a:extLst>
        </p:spPr>
      </p:pic>
      <p:pic>
        <p:nvPicPr>
          <p:cNvPr id="92" name="Picture 91">
            <a:extLst>
              <a:ext uri="{FF2B5EF4-FFF2-40B4-BE49-F238E27FC236}">
                <a16:creationId xmlns:a16="http://schemas.microsoft.com/office/drawing/2014/main" id="{1C1C7543-EDB1-03D8-B466-85D3FAAF4D6E}"/>
              </a:ext>
            </a:extLst>
          </p:cNvPr>
          <p:cNvPicPr>
            <a:picLocks noChangeAspect="1"/>
          </p:cNvPicPr>
          <p:nvPr/>
        </p:nvPicPr>
        <p:blipFill>
          <a:blip r:embed="rId3"/>
          <a:srcRect t="47503" r="555"/>
          <a:stretch/>
        </p:blipFill>
        <p:spPr>
          <a:xfrm>
            <a:off x="3456554" y="1445060"/>
            <a:ext cx="3030270" cy="1377507"/>
          </a:xfrm>
          <a:prstGeom prst="rect">
            <a:avLst/>
          </a:prstGeom>
        </p:spPr>
      </p:pic>
      <p:sp>
        <p:nvSpPr>
          <p:cNvPr id="93" name="TextBox 92">
            <a:extLst>
              <a:ext uri="{FF2B5EF4-FFF2-40B4-BE49-F238E27FC236}">
                <a16:creationId xmlns:a16="http://schemas.microsoft.com/office/drawing/2014/main" id="{5F2AD85A-9263-2E3F-12BA-2C55830699C3}"/>
              </a:ext>
            </a:extLst>
          </p:cNvPr>
          <p:cNvSpPr txBox="1"/>
          <p:nvPr/>
        </p:nvSpPr>
        <p:spPr>
          <a:xfrm>
            <a:off x="650611" y="3054061"/>
            <a:ext cx="1838965" cy="369332"/>
          </a:xfrm>
          <a:prstGeom prst="rect">
            <a:avLst/>
          </a:prstGeom>
          <a:noFill/>
        </p:spPr>
        <p:txBody>
          <a:bodyPr wrap="none" rtlCol="0">
            <a:spAutoFit/>
          </a:bodyPr>
          <a:lstStyle/>
          <a:p>
            <a:r>
              <a:rPr lang="en-US" altLang="zh-CN" dirty="0">
                <a:solidFill>
                  <a:srgbClr val="FFFF00"/>
                </a:solidFill>
                <a:latin typeface="Arial" panose="020B0604020202020204" pitchFamily="34" charset="0"/>
                <a:cs typeface="Arial" panose="020B0604020202020204" pitchFamily="34" charset="0"/>
              </a:rPr>
              <a:t>RGB/AGB</a:t>
            </a:r>
            <a:r>
              <a:rPr lang="zh-CN" altLang="en-US" dirty="0">
                <a:solidFill>
                  <a:srgbClr val="FFFF00"/>
                </a:solidFill>
                <a:latin typeface="Arial" panose="020B0604020202020204" pitchFamily="34" charset="0"/>
                <a:cs typeface="Arial" panose="020B0604020202020204" pitchFamily="34" charset="0"/>
              </a:rPr>
              <a:t> </a:t>
            </a:r>
            <a:r>
              <a:rPr lang="en-US" altLang="zh-CN" dirty="0">
                <a:solidFill>
                  <a:srgbClr val="FFFF00"/>
                </a:solidFill>
                <a:latin typeface="Arial" panose="020B0604020202020204" pitchFamily="34" charset="0"/>
                <a:cs typeface="Arial" panose="020B0604020202020204" pitchFamily="34" charset="0"/>
              </a:rPr>
              <a:t>Stars</a:t>
            </a:r>
            <a:endParaRPr lang="en-US" dirty="0">
              <a:solidFill>
                <a:srgbClr val="FFFF00"/>
              </a:solidFill>
              <a:latin typeface="Arial" panose="020B0604020202020204" pitchFamily="34" charset="0"/>
              <a:cs typeface="Arial" panose="020B0604020202020204" pitchFamily="34" charset="0"/>
            </a:endParaRPr>
          </a:p>
        </p:txBody>
      </p:sp>
      <p:sp>
        <p:nvSpPr>
          <p:cNvPr id="94" name="TextBox 93">
            <a:extLst>
              <a:ext uri="{FF2B5EF4-FFF2-40B4-BE49-F238E27FC236}">
                <a16:creationId xmlns:a16="http://schemas.microsoft.com/office/drawing/2014/main" id="{8CC06822-A1A1-47AB-A655-DF857D50416C}"/>
              </a:ext>
            </a:extLst>
          </p:cNvPr>
          <p:cNvSpPr txBox="1"/>
          <p:nvPr/>
        </p:nvSpPr>
        <p:spPr>
          <a:xfrm>
            <a:off x="3263230" y="3052688"/>
            <a:ext cx="1428596" cy="369332"/>
          </a:xfrm>
          <a:prstGeom prst="rect">
            <a:avLst/>
          </a:prstGeom>
          <a:noFill/>
        </p:spPr>
        <p:txBody>
          <a:bodyPr wrap="none" rtlCol="0">
            <a:spAutoFit/>
          </a:bodyPr>
          <a:lstStyle/>
          <a:p>
            <a:r>
              <a:rPr lang="en-US" altLang="zh-CN" dirty="0">
                <a:solidFill>
                  <a:srgbClr val="FFFF00"/>
                </a:solidFill>
                <a:latin typeface="Arial" panose="020B0604020202020204" pitchFamily="34" charset="0"/>
                <a:cs typeface="Arial" panose="020B0604020202020204" pitchFamily="34" charset="0"/>
              </a:rPr>
              <a:t>Supernovae</a:t>
            </a:r>
            <a:endParaRPr lang="en-US" dirty="0">
              <a:solidFill>
                <a:srgbClr val="FFFF00"/>
              </a:solidFill>
              <a:latin typeface="Arial" panose="020B0604020202020204" pitchFamily="34" charset="0"/>
              <a:cs typeface="Arial" panose="020B0604020202020204" pitchFamily="34" charset="0"/>
            </a:endParaRPr>
          </a:p>
        </p:txBody>
      </p:sp>
      <p:sp>
        <p:nvSpPr>
          <p:cNvPr id="95" name="Lightning Bolt 94">
            <a:extLst>
              <a:ext uri="{FF2B5EF4-FFF2-40B4-BE49-F238E27FC236}">
                <a16:creationId xmlns:a16="http://schemas.microsoft.com/office/drawing/2014/main" id="{21AA092B-790A-54DB-D745-6035A71ED7A4}"/>
              </a:ext>
            </a:extLst>
          </p:cNvPr>
          <p:cNvSpPr/>
          <p:nvPr/>
        </p:nvSpPr>
        <p:spPr>
          <a:xfrm rot="14278765">
            <a:off x="2087240" y="3070534"/>
            <a:ext cx="914400" cy="914400"/>
          </a:xfrm>
          <a:prstGeom prst="lightningBol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Lightning Bolt 95">
            <a:extLst>
              <a:ext uri="{FF2B5EF4-FFF2-40B4-BE49-F238E27FC236}">
                <a16:creationId xmlns:a16="http://schemas.microsoft.com/office/drawing/2014/main" id="{C7CB1831-B5B7-0BBD-2ACD-26A4226C6B0A}"/>
              </a:ext>
            </a:extLst>
          </p:cNvPr>
          <p:cNvSpPr/>
          <p:nvPr/>
        </p:nvSpPr>
        <p:spPr>
          <a:xfrm rot="11674683">
            <a:off x="4453077" y="2953796"/>
            <a:ext cx="914400" cy="914400"/>
          </a:xfrm>
          <a:prstGeom prst="lightningBol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C85F3E3-5CB3-7378-6F90-3C6F87FE3295}"/>
              </a:ext>
            </a:extLst>
          </p:cNvPr>
          <p:cNvSpPr/>
          <p:nvPr/>
        </p:nvSpPr>
        <p:spPr>
          <a:xfrm>
            <a:off x="168982" y="1445060"/>
            <a:ext cx="1745399" cy="1371259"/>
          </a:xfrm>
          <a:prstGeom prst="rect">
            <a:avLst/>
          </a:prstGeom>
          <a:noFill/>
          <a:ln w="412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TextBox 99">
            <a:extLst>
              <a:ext uri="{FF2B5EF4-FFF2-40B4-BE49-F238E27FC236}">
                <a16:creationId xmlns:a16="http://schemas.microsoft.com/office/drawing/2014/main" id="{7030D81A-7E0E-9F14-6C65-D987A275BECE}"/>
              </a:ext>
            </a:extLst>
          </p:cNvPr>
          <p:cNvSpPr txBox="1"/>
          <p:nvPr/>
        </p:nvSpPr>
        <p:spPr>
          <a:xfrm>
            <a:off x="640080" y="327938"/>
            <a:ext cx="10911535" cy="571438"/>
          </a:xfrm>
          <a:prstGeom prst="rect">
            <a:avLst/>
          </a:prstGeom>
          <a:noFill/>
        </p:spPr>
        <p:txBody>
          <a:bodyPr wrap="square" lIns="0" tIns="0" rIns="0" bIns="0" anchor="t">
            <a:spAutoFit/>
          </a:bodyPr>
          <a:lstStyle/>
          <a:p>
            <a:pPr algn="ctr">
              <a:lnSpc>
                <a:spcPct val="105000"/>
              </a:lnSpc>
            </a:pPr>
            <a:r>
              <a:rPr sz="3800" b="1" i="0" dirty="0">
                <a:solidFill>
                  <a:srgbClr val="F4EFE6"/>
                </a:solidFill>
                <a:latin typeface="Arial"/>
              </a:rPr>
              <a:t>Stellar origins of </a:t>
            </a:r>
            <a:r>
              <a:rPr sz="3800" b="1" i="0" dirty="0" err="1">
                <a:solidFill>
                  <a:srgbClr val="F4EFE6"/>
                </a:solidFill>
                <a:latin typeface="Arial"/>
              </a:rPr>
              <a:t>presolar</a:t>
            </a:r>
            <a:r>
              <a:rPr sz="3800" b="1" i="0" dirty="0">
                <a:solidFill>
                  <a:srgbClr val="F4EFE6"/>
                </a:solidFill>
                <a:latin typeface="Arial"/>
              </a:rPr>
              <a:t> grains</a:t>
            </a:r>
          </a:p>
        </p:txBody>
      </p:sp>
    </p:spTree>
    <p:extLst>
      <p:ext uri="{BB962C8B-B14F-4D97-AF65-F5344CB8AC3E}">
        <p14:creationId xmlns:p14="http://schemas.microsoft.com/office/powerpoint/2010/main" val="3140951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5" name="TextBox 74"/>
          <p:cNvSpPr txBox="1"/>
          <p:nvPr/>
        </p:nvSpPr>
        <p:spPr>
          <a:xfrm>
            <a:off x="558800" y="1843960"/>
            <a:ext cx="2598286" cy="469552"/>
          </a:xfrm>
          <a:prstGeom prst="rect">
            <a:avLst/>
          </a:prstGeom>
          <a:noFill/>
        </p:spPr>
        <p:txBody>
          <a:bodyPr wrap="square" lIns="0" tIns="0" rIns="0" bIns="0" anchor="t">
            <a:spAutoFit/>
          </a:bodyPr>
          <a:lstStyle/>
          <a:p>
            <a:pPr algn="l">
              <a:lnSpc>
                <a:spcPct val="120000"/>
              </a:lnSpc>
            </a:pPr>
            <a:r>
              <a:rPr lang="en-US" altLang="zh-CN" sz="2800" b="1" i="0" dirty="0">
                <a:solidFill>
                  <a:srgbClr val="F08660"/>
                </a:solidFill>
                <a:latin typeface="Arial"/>
              </a:rPr>
              <a:t>Measurements</a:t>
            </a:r>
            <a:endParaRPr sz="2800" b="1" i="0" dirty="0">
              <a:solidFill>
                <a:srgbClr val="F08660"/>
              </a:solidFill>
              <a:latin typeface="Arial"/>
            </a:endParaRPr>
          </a:p>
        </p:txBody>
      </p:sp>
      <p:sp>
        <p:nvSpPr>
          <p:cNvPr id="76" name="TextBox 75"/>
          <p:cNvSpPr txBox="1"/>
          <p:nvPr/>
        </p:nvSpPr>
        <p:spPr>
          <a:xfrm>
            <a:off x="3248286" y="1850136"/>
            <a:ext cx="5029200" cy="402418"/>
          </a:xfrm>
          <a:prstGeom prst="rect">
            <a:avLst/>
          </a:prstGeom>
          <a:noFill/>
        </p:spPr>
        <p:txBody>
          <a:bodyPr wrap="square" lIns="0" tIns="0" rIns="0" bIns="0" anchor="t">
            <a:spAutoFit/>
          </a:bodyPr>
          <a:lstStyle/>
          <a:p>
            <a:pPr algn="l">
              <a:lnSpc>
                <a:spcPct val="120000"/>
              </a:lnSpc>
            </a:pPr>
            <a:r>
              <a:rPr lang="en-US" altLang="zh-CN" sz="2400" b="1" i="0" dirty="0">
                <a:solidFill>
                  <a:srgbClr val="F4EFE6"/>
                </a:solidFill>
                <a:latin typeface="Arial"/>
              </a:rPr>
              <a:t>Contamination</a:t>
            </a:r>
            <a:r>
              <a:rPr lang="zh-CN" altLang="en-US" sz="2400" b="1" i="0" dirty="0">
                <a:solidFill>
                  <a:srgbClr val="F4EFE6"/>
                </a:solidFill>
                <a:latin typeface="Arial"/>
              </a:rPr>
              <a:t> </a:t>
            </a:r>
            <a:r>
              <a:rPr lang="en-US" altLang="zh-CN" sz="2400" b="1" i="0" dirty="0">
                <a:solidFill>
                  <a:srgbClr val="F4EFE6"/>
                </a:solidFill>
                <a:latin typeface="Arial"/>
              </a:rPr>
              <a:t>control</a:t>
            </a:r>
            <a:endParaRPr sz="2400" b="1" i="0" dirty="0">
              <a:solidFill>
                <a:srgbClr val="F4EFE6"/>
              </a:solidFill>
              <a:latin typeface="Arial"/>
            </a:endParaRPr>
          </a:p>
        </p:txBody>
      </p:sp>
      <p:sp>
        <p:nvSpPr>
          <p:cNvPr id="77" name="TextBox 76"/>
          <p:cNvSpPr txBox="1"/>
          <p:nvPr/>
        </p:nvSpPr>
        <p:spPr>
          <a:xfrm>
            <a:off x="3248286" y="2261616"/>
            <a:ext cx="5705856" cy="370038"/>
          </a:xfrm>
          <a:prstGeom prst="rect">
            <a:avLst/>
          </a:prstGeom>
          <a:noFill/>
        </p:spPr>
        <p:txBody>
          <a:bodyPr wrap="square" lIns="0" tIns="0" rIns="0" bIns="0" anchor="t">
            <a:spAutoFit/>
          </a:bodyPr>
          <a:lstStyle/>
          <a:p>
            <a:pPr algn="l">
              <a:lnSpc>
                <a:spcPct val="135000"/>
              </a:lnSpc>
            </a:pPr>
            <a:r>
              <a:rPr lang="en-US" sz="2000" b="0" i="0" dirty="0">
                <a:solidFill>
                  <a:srgbClr val="C9C3B6"/>
                </a:solidFill>
                <a:latin typeface="Arial"/>
              </a:rPr>
              <a:t>Recover intrinsic stellar signal from </a:t>
            </a:r>
            <a:r>
              <a:rPr lang="en-US" altLang="zh-CN" sz="2000" b="0" i="0" dirty="0">
                <a:solidFill>
                  <a:srgbClr val="C9C3B6"/>
                </a:solidFill>
                <a:latin typeface="Arial"/>
              </a:rPr>
              <a:t>single</a:t>
            </a:r>
            <a:r>
              <a:rPr lang="en-US" sz="2000" b="0" i="0" dirty="0">
                <a:solidFill>
                  <a:srgbClr val="C9C3B6"/>
                </a:solidFill>
                <a:latin typeface="Arial"/>
              </a:rPr>
              <a:t> grains</a:t>
            </a:r>
            <a:endParaRPr sz="2000" b="0" i="0" dirty="0">
              <a:solidFill>
                <a:srgbClr val="C9C3B6"/>
              </a:solidFill>
              <a:latin typeface="Arial"/>
            </a:endParaRPr>
          </a:p>
        </p:txBody>
      </p:sp>
      <p:sp>
        <p:nvSpPr>
          <p:cNvPr id="78" name="TextBox 77"/>
          <p:cNvSpPr txBox="1"/>
          <p:nvPr/>
        </p:nvSpPr>
        <p:spPr>
          <a:xfrm>
            <a:off x="8643246" y="1804416"/>
            <a:ext cx="2926080" cy="274320"/>
          </a:xfrm>
          <a:prstGeom prst="rect">
            <a:avLst/>
          </a:prstGeom>
          <a:noFill/>
        </p:spPr>
        <p:txBody>
          <a:bodyPr wrap="square" lIns="0" tIns="0" rIns="0" bIns="0" anchor="t">
            <a:spAutoFit/>
          </a:bodyPr>
          <a:lstStyle/>
          <a:p>
            <a:pPr algn="r">
              <a:lnSpc>
                <a:spcPct val="120000"/>
              </a:lnSpc>
            </a:pPr>
            <a:r>
              <a:rPr sz="1600" b="1" i="0" dirty="0">
                <a:solidFill>
                  <a:srgbClr val="8A8676"/>
                </a:solidFill>
                <a:latin typeface="Arial"/>
              </a:rPr>
              <a:t>KEY ISOTOPES</a:t>
            </a:r>
          </a:p>
        </p:txBody>
      </p:sp>
      <p:sp>
        <p:nvSpPr>
          <p:cNvPr id="79" name="TextBox 78"/>
          <p:cNvSpPr txBox="1"/>
          <p:nvPr/>
        </p:nvSpPr>
        <p:spPr>
          <a:xfrm>
            <a:off x="8643246" y="2170176"/>
            <a:ext cx="2926080" cy="335413"/>
          </a:xfrm>
          <a:prstGeom prst="rect">
            <a:avLst/>
          </a:prstGeom>
          <a:noFill/>
        </p:spPr>
        <p:txBody>
          <a:bodyPr wrap="square" lIns="0" tIns="0" rIns="0" bIns="0" anchor="t">
            <a:spAutoFit/>
          </a:bodyPr>
          <a:lstStyle/>
          <a:p>
            <a:pPr algn="r">
              <a:lnSpc>
                <a:spcPct val="120000"/>
              </a:lnSpc>
            </a:pPr>
            <a:r>
              <a:rPr lang="en-US" altLang="zh-CN" sz="2000" b="1" i="0" baseline="30000" dirty="0">
                <a:solidFill>
                  <a:srgbClr val="F4EFE6"/>
                </a:solidFill>
                <a:latin typeface="Arial"/>
              </a:rPr>
              <a:t>64</a:t>
            </a:r>
            <a:r>
              <a:rPr lang="en-US" altLang="zh-CN" sz="2000" b="1" i="0" dirty="0">
                <a:solidFill>
                  <a:srgbClr val="F4EFE6"/>
                </a:solidFill>
                <a:latin typeface="Arial"/>
              </a:rPr>
              <a:t>Ni</a:t>
            </a:r>
            <a:endParaRPr sz="2000" b="1" i="0" dirty="0">
              <a:solidFill>
                <a:srgbClr val="F4EFE6"/>
              </a:solidFill>
              <a:latin typeface="Arial"/>
            </a:endParaRPr>
          </a:p>
        </p:txBody>
      </p:sp>
      <p:sp>
        <p:nvSpPr>
          <p:cNvPr id="80" name="Rectangle 79"/>
          <p:cNvSpPr/>
          <p:nvPr/>
        </p:nvSpPr>
        <p:spPr>
          <a:xfrm flipV="1">
            <a:off x="642246" y="2965704"/>
            <a:ext cx="10927080" cy="45719"/>
          </a:xfrm>
          <a:prstGeom prst="rect">
            <a:avLst/>
          </a:prstGeom>
          <a:solidFill>
            <a:srgbClr val="1F2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642246" y="3268819"/>
            <a:ext cx="2377440" cy="469552"/>
          </a:xfrm>
          <a:prstGeom prst="rect">
            <a:avLst/>
          </a:prstGeom>
          <a:noFill/>
        </p:spPr>
        <p:txBody>
          <a:bodyPr wrap="square" lIns="0" tIns="0" rIns="0" bIns="0" anchor="t">
            <a:spAutoFit/>
          </a:bodyPr>
          <a:lstStyle/>
          <a:p>
            <a:pPr algn="l">
              <a:lnSpc>
                <a:spcPct val="120000"/>
              </a:lnSpc>
            </a:pPr>
            <a:r>
              <a:rPr lang="en-US" altLang="zh-CN" sz="2800" b="1" i="0" dirty="0">
                <a:solidFill>
                  <a:srgbClr val="58C29D"/>
                </a:solidFill>
                <a:latin typeface="Arial"/>
              </a:rPr>
              <a:t>Modeling</a:t>
            </a:r>
            <a:endParaRPr sz="2800" b="1" i="0" dirty="0">
              <a:solidFill>
                <a:srgbClr val="58C29D"/>
              </a:solidFill>
              <a:latin typeface="Arial"/>
            </a:endParaRPr>
          </a:p>
        </p:txBody>
      </p:sp>
      <p:sp>
        <p:nvSpPr>
          <p:cNvPr id="83" name="TextBox 82"/>
          <p:cNvSpPr txBox="1"/>
          <p:nvPr/>
        </p:nvSpPr>
        <p:spPr>
          <a:xfrm>
            <a:off x="3248286" y="3282696"/>
            <a:ext cx="5029200" cy="402418"/>
          </a:xfrm>
          <a:prstGeom prst="rect">
            <a:avLst/>
          </a:prstGeom>
          <a:noFill/>
        </p:spPr>
        <p:txBody>
          <a:bodyPr wrap="square" lIns="0" tIns="0" rIns="0" bIns="0" anchor="t">
            <a:spAutoFit/>
          </a:bodyPr>
          <a:lstStyle/>
          <a:p>
            <a:pPr algn="l">
              <a:lnSpc>
                <a:spcPct val="120000"/>
              </a:lnSpc>
            </a:pPr>
            <a:r>
              <a:rPr lang="en-US" altLang="zh-CN" sz="2400" b="1" i="0" dirty="0">
                <a:solidFill>
                  <a:srgbClr val="F4EFE6"/>
                </a:solidFill>
                <a:latin typeface="Arial"/>
              </a:rPr>
              <a:t>T-dependent</a:t>
            </a:r>
            <a:r>
              <a:rPr lang="zh-CN" altLang="en-US" sz="2400" b="1" i="0" dirty="0">
                <a:solidFill>
                  <a:srgbClr val="F4EFE6"/>
                </a:solidFill>
                <a:latin typeface="Arial"/>
              </a:rPr>
              <a:t> </a:t>
            </a:r>
            <a:r>
              <a:rPr lang="en-US" altLang="zh-CN" sz="2400" b="1" i="0" dirty="0">
                <a:solidFill>
                  <a:srgbClr val="F4EFE6"/>
                </a:solidFill>
                <a:latin typeface="Arial"/>
              </a:rPr>
              <a:t>Decay</a:t>
            </a:r>
            <a:endParaRPr sz="2400" b="1" i="0" dirty="0">
              <a:solidFill>
                <a:srgbClr val="F4EFE6"/>
              </a:solidFill>
              <a:latin typeface="Arial"/>
            </a:endParaRPr>
          </a:p>
        </p:txBody>
      </p:sp>
      <p:sp>
        <p:nvSpPr>
          <p:cNvPr id="84" name="TextBox 83"/>
          <p:cNvSpPr txBox="1"/>
          <p:nvPr/>
        </p:nvSpPr>
        <p:spPr>
          <a:xfrm>
            <a:off x="3248286" y="3694176"/>
            <a:ext cx="5029200" cy="785536"/>
          </a:xfrm>
          <a:prstGeom prst="rect">
            <a:avLst/>
          </a:prstGeom>
          <a:noFill/>
        </p:spPr>
        <p:txBody>
          <a:bodyPr wrap="square" lIns="0" tIns="0" rIns="0" bIns="0" anchor="t">
            <a:spAutoFit/>
          </a:bodyPr>
          <a:lstStyle/>
          <a:p>
            <a:pPr algn="l">
              <a:lnSpc>
                <a:spcPct val="135000"/>
              </a:lnSpc>
            </a:pPr>
            <a:r>
              <a:rPr lang="en-US" altLang="zh-CN" sz="2000" dirty="0">
                <a:solidFill>
                  <a:srgbClr val="C9C3B6"/>
                </a:solidFill>
                <a:latin typeface="Arial"/>
              </a:rPr>
              <a:t>Accurate</a:t>
            </a:r>
            <a:r>
              <a:rPr lang="zh-CN" altLang="en-US" sz="2000" dirty="0">
                <a:solidFill>
                  <a:srgbClr val="C9C3B6"/>
                </a:solidFill>
                <a:latin typeface="Arial"/>
              </a:rPr>
              <a:t> </a:t>
            </a:r>
            <a:r>
              <a:rPr lang="en-US" altLang="zh-CN" sz="2000" dirty="0">
                <a:solidFill>
                  <a:srgbClr val="C9C3B6"/>
                </a:solidFill>
                <a:latin typeface="Arial"/>
              </a:rPr>
              <a:t>treatment</a:t>
            </a:r>
            <a:r>
              <a:rPr lang="zh-CN" altLang="en-US" sz="2000" dirty="0">
                <a:solidFill>
                  <a:srgbClr val="C9C3B6"/>
                </a:solidFill>
                <a:latin typeface="Arial"/>
              </a:rPr>
              <a:t> </a:t>
            </a:r>
            <a:r>
              <a:rPr lang="en-US" altLang="zh-CN" sz="2000" dirty="0">
                <a:solidFill>
                  <a:srgbClr val="C9C3B6"/>
                </a:solidFill>
                <a:latin typeface="Arial"/>
              </a:rPr>
              <a:t>of</a:t>
            </a:r>
            <a:r>
              <a:rPr lang="zh-CN" altLang="en-US" sz="2000" dirty="0">
                <a:solidFill>
                  <a:srgbClr val="C9C3B6"/>
                </a:solidFill>
                <a:latin typeface="Arial"/>
              </a:rPr>
              <a:t> </a:t>
            </a:r>
            <a:r>
              <a:rPr lang="en-US" altLang="zh-CN" sz="2000" dirty="0">
                <a:solidFill>
                  <a:srgbClr val="C9C3B6"/>
                </a:solidFill>
                <a:latin typeface="Arial"/>
              </a:rPr>
              <a:t>decay</a:t>
            </a:r>
            <a:r>
              <a:rPr lang="zh-CN" altLang="en-US" sz="2000" dirty="0">
                <a:solidFill>
                  <a:srgbClr val="C9C3B6"/>
                </a:solidFill>
                <a:latin typeface="Arial"/>
              </a:rPr>
              <a:t> </a:t>
            </a:r>
            <a:r>
              <a:rPr lang="en-US" altLang="zh-CN" sz="2000" dirty="0">
                <a:solidFill>
                  <a:srgbClr val="C9C3B6"/>
                </a:solidFill>
                <a:latin typeface="Arial"/>
              </a:rPr>
              <a:t>rate</a:t>
            </a:r>
            <a:r>
              <a:rPr lang="zh-CN" altLang="en-US" sz="2000" dirty="0">
                <a:solidFill>
                  <a:srgbClr val="C9C3B6"/>
                </a:solidFill>
                <a:latin typeface="Arial"/>
              </a:rPr>
              <a:t> </a:t>
            </a:r>
            <a:r>
              <a:rPr lang="en-US" altLang="zh-CN" sz="2000" dirty="0">
                <a:solidFill>
                  <a:srgbClr val="C9C3B6"/>
                </a:solidFill>
                <a:latin typeface="Arial"/>
              </a:rPr>
              <a:t>throughout</a:t>
            </a:r>
            <a:r>
              <a:rPr lang="zh-CN" altLang="en-US" sz="2000" dirty="0">
                <a:solidFill>
                  <a:srgbClr val="C9C3B6"/>
                </a:solidFill>
                <a:latin typeface="Arial"/>
              </a:rPr>
              <a:t> </a:t>
            </a:r>
            <a:r>
              <a:rPr lang="en-US" altLang="zh-CN" sz="2000" dirty="0">
                <a:solidFill>
                  <a:srgbClr val="C9C3B6"/>
                </a:solidFill>
                <a:latin typeface="Arial"/>
              </a:rPr>
              <a:t>AGB</a:t>
            </a:r>
            <a:r>
              <a:rPr lang="zh-CN" altLang="en-US" sz="2000" dirty="0">
                <a:solidFill>
                  <a:srgbClr val="C9C3B6"/>
                </a:solidFill>
                <a:latin typeface="Arial"/>
              </a:rPr>
              <a:t> </a:t>
            </a:r>
            <a:r>
              <a:rPr lang="en-US" altLang="zh-CN" sz="2000" dirty="0">
                <a:solidFill>
                  <a:srgbClr val="C9C3B6"/>
                </a:solidFill>
                <a:latin typeface="Arial"/>
              </a:rPr>
              <a:t>evolution</a:t>
            </a:r>
            <a:endParaRPr sz="2000" b="0" i="0" dirty="0">
              <a:solidFill>
                <a:srgbClr val="C9C3B6"/>
              </a:solidFill>
              <a:latin typeface="Arial"/>
            </a:endParaRPr>
          </a:p>
        </p:txBody>
      </p:sp>
      <p:sp>
        <p:nvSpPr>
          <p:cNvPr id="85" name="TextBox 84"/>
          <p:cNvSpPr txBox="1"/>
          <p:nvPr/>
        </p:nvSpPr>
        <p:spPr>
          <a:xfrm>
            <a:off x="8643246" y="3236976"/>
            <a:ext cx="2926080" cy="274320"/>
          </a:xfrm>
          <a:prstGeom prst="rect">
            <a:avLst/>
          </a:prstGeom>
          <a:noFill/>
        </p:spPr>
        <p:txBody>
          <a:bodyPr wrap="square" lIns="0" tIns="0" rIns="0" bIns="0" anchor="t">
            <a:spAutoFit/>
          </a:bodyPr>
          <a:lstStyle/>
          <a:p>
            <a:pPr algn="r">
              <a:lnSpc>
                <a:spcPct val="120000"/>
              </a:lnSpc>
            </a:pPr>
            <a:r>
              <a:rPr sz="1600" b="1" i="0" dirty="0">
                <a:solidFill>
                  <a:srgbClr val="8A8676"/>
                </a:solidFill>
                <a:latin typeface="Arial"/>
              </a:rPr>
              <a:t>KEY ISOTOPES</a:t>
            </a:r>
          </a:p>
        </p:txBody>
      </p:sp>
      <p:sp>
        <p:nvSpPr>
          <p:cNvPr id="86" name="TextBox 85"/>
          <p:cNvSpPr txBox="1"/>
          <p:nvPr/>
        </p:nvSpPr>
        <p:spPr>
          <a:xfrm>
            <a:off x="8506086" y="3602736"/>
            <a:ext cx="3063240" cy="335348"/>
          </a:xfrm>
          <a:prstGeom prst="rect">
            <a:avLst/>
          </a:prstGeom>
          <a:noFill/>
        </p:spPr>
        <p:txBody>
          <a:bodyPr wrap="square" lIns="0" tIns="0" rIns="0" bIns="0" anchor="t">
            <a:spAutoFit/>
          </a:bodyPr>
          <a:lstStyle/>
          <a:p>
            <a:pPr algn="r">
              <a:lnSpc>
                <a:spcPct val="120000"/>
              </a:lnSpc>
            </a:pPr>
            <a:r>
              <a:rPr lang="en-US" altLang="zh-CN" sz="2000" b="1" i="0" baseline="30000" dirty="0">
                <a:solidFill>
                  <a:srgbClr val="F4EFE6"/>
                </a:solidFill>
                <a:latin typeface="Arial"/>
              </a:rPr>
              <a:t>94</a:t>
            </a:r>
            <a:r>
              <a:rPr lang="en-US" sz="2000" b="1" i="0" dirty="0">
                <a:solidFill>
                  <a:srgbClr val="F4EFE6"/>
                </a:solidFill>
                <a:latin typeface="Arial"/>
              </a:rPr>
              <a:t>Nb </a:t>
            </a:r>
          </a:p>
        </p:txBody>
      </p:sp>
      <p:sp>
        <p:nvSpPr>
          <p:cNvPr id="87" name="Rectangle 86"/>
          <p:cNvSpPr/>
          <p:nvPr/>
        </p:nvSpPr>
        <p:spPr>
          <a:xfrm flipV="1">
            <a:off x="642246" y="4690872"/>
            <a:ext cx="10927080" cy="45719"/>
          </a:xfrm>
          <a:prstGeom prst="rect">
            <a:avLst/>
          </a:prstGeom>
          <a:solidFill>
            <a:srgbClr val="1F2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TextBox 88"/>
          <p:cNvSpPr txBox="1"/>
          <p:nvPr/>
        </p:nvSpPr>
        <p:spPr>
          <a:xfrm>
            <a:off x="642246" y="4913066"/>
            <a:ext cx="2377440" cy="469552"/>
          </a:xfrm>
          <a:prstGeom prst="rect">
            <a:avLst/>
          </a:prstGeom>
          <a:noFill/>
        </p:spPr>
        <p:txBody>
          <a:bodyPr wrap="square" lIns="0" tIns="0" rIns="0" bIns="0" anchor="t">
            <a:spAutoFit/>
          </a:bodyPr>
          <a:lstStyle/>
          <a:p>
            <a:pPr algn="l">
              <a:lnSpc>
                <a:spcPct val="120000"/>
              </a:lnSpc>
            </a:pPr>
            <a:r>
              <a:rPr lang="en-US" altLang="zh-CN" sz="2800" b="1" i="0" dirty="0">
                <a:solidFill>
                  <a:srgbClr val="5DD3F0"/>
                </a:solidFill>
                <a:latin typeface="Arial"/>
              </a:rPr>
              <a:t>Nuclear</a:t>
            </a:r>
            <a:r>
              <a:rPr lang="zh-CN" altLang="en-US" sz="2800" b="1" i="0" dirty="0">
                <a:solidFill>
                  <a:srgbClr val="5DD3F0"/>
                </a:solidFill>
                <a:latin typeface="Arial"/>
              </a:rPr>
              <a:t> </a:t>
            </a:r>
            <a:r>
              <a:rPr lang="en-US" altLang="zh-CN" sz="2800" b="1" i="0" dirty="0">
                <a:solidFill>
                  <a:srgbClr val="5DD3F0"/>
                </a:solidFill>
                <a:latin typeface="Arial"/>
              </a:rPr>
              <a:t>Data</a:t>
            </a:r>
            <a:endParaRPr sz="2800" b="1" i="0" dirty="0">
              <a:solidFill>
                <a:srgbClr val="5DD3F0"/>
              </a:solidFill>
              <a:latin typeface="Arial"/>
            </a:endParaRPr>
          </a:p>
        </p:txBody>
      </p:sp>
      <p:sp>
        <p:nvSpPr>
          <p:cNvPr id="90" name="TextBox 89"/>
          <p:cNvSpPr txBox="1"/>
          <p:nvPr/>
        </p:nvSpPr>
        <p:spPr>
          <a:xfrm>
            <a:off x="3248286" y="4946904"/>
            <a:ext cx="5029200" cy="402418"/>
          </a:xfrm>
          <a:prstGeom prst="rect">
            <a:avLst/>
          </a:prstGeom>
          <a:noFill/>
        </p:spPr>
        <p:txBody>
          <a:bodyPr wrap="square" lIns="0" tIns="0" rIns="0" bIns="0" anchor="t">
            <a:spAutoFit/>
          </a:bodyPr>
          <a:lstStyle/>
          <a:p>
            <a:pPr algn="l">
              <a:lnSpc>
                <a:spcPct val="120000"/>
              </a:lnSpc>
            </a:pPr>
            <a:r>
              <a:rPr lang="en-US" altLang="zh-CN" sz="2400" b="1" i="0" dirty="0">
                <a:solidFill>
                  <a:srgbClr val="F4EFE6"/>
                </a:solidFill>
                <a:latin typeface="Arial"/>
              </a:rPr>
              <a:t>Neutron-capture</a:t>
            </a:r>
            <a:r>
              <a:rPr lang="zh-CN" altLang="en-US" sz="2400" b="1" i="0" dirty="0">
                <a:solidFill>
                  <a:srgbClr val="F4EFE6"/>
                </a:solidFill>
                <a:latin typeface="Arial"/>
              </a:rPr>
              <a:t> </a:t>
            </a:r>
            <a:r>
              <a:rPr lang="en-US" altLang="zh-CN" sz="2400" b="1" i="0" dirty="0">
                <a:solidFill>
                  <a:srgbClr val="F4EFE6"/>
                </a:solidFill>
                <a:latin typeface="Arial"/>
              </a:rPr>
              <a:t>rates</a:t>
            </a:r>
            <a:endParaRPr sz="2400" b="1" i="0" dirty="0">
              <a:solidFill>
                <a:srgbClr val="F4EFE6"/>
              </a:solidFill>
              <a:latin typeface="Arial"/>
            </a:endParaRPr>
          </a:p>
        </p:txBody>
      </p:sp>
      <p:sp>
        <p:nvSpPr>
          <p:cNvPr id="91" name="TextBox 90"/>
          <p:cNvSpPr txBox="1"/>
          <p:nvPr/>
        </p:nvSpPr>
        <p:spPr>
          <a:xfrm>
            <a:off x="3248285" y="5358384"/>
            <a:ext cx="6672092" cy="370038"/>
          </a:xfrm>
          <a:prstGeom prst="rect">
            <a:avLst/>
          </a:prstGeom>
          <a:noFill/>
        </p:spPr>
        <p:txBody>
          <a:bodyPr wrap="square" lIns="0" tIns="0" rIns="0" bIns="0" anchor="t">
            <a:spAutoFit/>
          </a:bodyPr>
          <a:lstStyle/>
          <a:p>
            <a:pPr algn="l">
              <a:lnSpc>
                <a:spcPct val="135000"/>
              </a:lnSpc>
            </a:pPr>
            <a:r>
              <a:rPr lang="en-US" altLang="zh-CN" sz="2000" b="0" i="0" dirty="0">
                <a:solidFill>
                  <a:srgbClr val="C9C3B6"/>
                </a:solidFill>
                <a:latin typeface="Arial"/>
              </a:rPr>
              <a:t>D</a:t>
            </a:r>
            <a:r>
              <a:rPr lang="en-US" sz="2000" b="0" i="0" dirty="0">
                <a:solidFill>
                  <a:srgbClr val="C9C3B6"/>
                </a:solidFill>
                <a:latin typeface="Arial"/>
              </a:rPr>
              <a:t>ata–model discrepancies </a:t>
            </a:r>
            <a:r>
              <a:rPr lang="en-US" altLang="zh-CN" sz="2000" b="0" i="0" dirty="0">
                <a:solidFill>
                  <a:srgbClr val="C9C3B6"/>
                </a:solidFill>
                <a:latin typeface="Arial"/>
              </a:rPr>
              <a:t>point</a:t>
            </a:r>
            <a:r>
              <a:rPr lang="zh-CN" altLang="en-US" sz="2000" b="0" i="0" dirty="0">
                <a:solidFill>
                  <a:srgbClr val="C9C3B6"/>
                </a:solidFill>
                <a:latin typeface="Arial"/>
              </a:rPr>
              <a:t> </a:t>
            </a:r>
            <a:r>
              <a:rPr lang="en-US" altLang="zh-CN" sz="2000" b="0" i="0" dirty="0">
                <a:solidFill>
                  <a:srgbClr val="C9C3B6"/>
                </a:solidFill>
                <a:latin typeface="Arial"/>
              </a:rPr>
              <a:t>to</a:t>
            </a:r>
            <a:r>
              <a:rPr lang="zh-CN" altLang="en-US" sz="2000" b="0" i="0" dirty="0">
                <a:solidFill>
                  <a:srgbClr val="C9C3B6"/>
                </a:solidFill>
                <a:latin typeface="Arial"/>
              </a:rPr>
              <a:t> </a:t>
            </a:r>
            <a:r>
              <a:rPr lang="en-US" altLang="zh-CN" sz="2000" b="0" i="0" dirty="0">
                <a:solidFill>
                  <a:srgbClr val="C9C3B6"/>
                </a:solidFill>
                <a:latin typeface="Arial"/>
              </a:rPr>
              <a:t>inaccurate</a:t>
            </a:r>
            <a:r>
              <a:rPr lang="en-US" sz="2000" b="0" i="0" dirty="0">
                <a:solidFill>
                  <a:srgbClr val="C9C3B6"/>
                </a:solidFill>
                <a:latin typeface="Arial"/>
              </a:rPr>
              <a:t> (</a:t>
            </a:r>
            <a:r>
              <a:rPr lang="en-US" sz="2000" b="0" i="1" dirty="0">
                <a:solidFill>
                  <a:srgbClr val="C9C3B6"/>
                </a:solidFill>
                <a:latin typeface="Arial"/>
              </a:rPr>
              <a:t>n</a:t>
            </a:r>
            <a:r>
              <a:rPr lang="en-US" sz="2000" b="0" i="0" dirty="0">
                <a:solidFill>
                  <a:srgbClr val="C9C3B6"/>
                </a:solidFill>
                <a:latin typeface="Arial"/>
              </a:rPr>
              <a:t>,</a:t>
            </a:r>
            <a:r>
              <a:rPr lang="el-GR" sz="2000" b="0" i="1" dirty="0">
                <a:solidFill>
                  <a:srgbClr val="C9C3B6"/>
                </a:solidFill>
                <a:latin typeface="Arial"/>
              </a:rPr>
              <a:t>γ</a:t>
            </a:r>
            <a:r>
              <a:rPr lang="el-GR" sz="2000" b="0" i="0" dirty="0">
                <a:solidFill>
                  <a:srgbClr val="C9C3B6"/>
                </a:solidFill>
                <a:latin typeface="Arial"/>
              </a:rPr>
              <a:t>) </a:t>
            </a:r>
            <a:r>
              <a:rPr lang="en-US" sz="2000" b="0" i="0" dirty="0">
                <a:solidFill>
                  <a:srgbClr val="C9C3B6"/>
                </a:solidFill>
                <a:latin typeface="Arial"/>
              </a:rPr>
              <a:t>inputs</a:t>
            </a:r>
            <a:endParaRPr sz="2000" b="0" i="0" dirty="0">
              <a:solidFill>
                <a:srgbClr val="C9C3B6"/>
              </a:solidFill>
              <a:latin typeface="Arial"/>
            </a:endParaRPr>
          </a:p>
        </p:txBody>
      </p:sp>
      <p:sp>
        <p:nvSpPr>
          <p:cNvPr id="92" name="TextBox 91"/>
          <p:cNvSpPr txBox="1"/>
          <p:nvPr/>
        </p:nvSpPr>
        <p:spPr>
          <a:xfrm>
            <a:off x="8643246" y="4901184"/>
            <a:ext cx="2926080" cy="274320"/>
          </a:xfrm>
          <a:prstGeom prst="rect">
            <a:avLst/>
          </a:prstGeom>
          <a:noFill/>
        </p:spPr>
        <p:txBody>
          <a:bodyPr wrap="square" lIns="0" tIns="0" rIns="0" bIns="0" anchor="t">
            <a:spAutoFit/>
          </a:bodyPr>
          <a:lstStyle/>
          <a:p>
            <a:pPr algn="r">
              <a:lnSpc>
                <a:spcPct val="120000"/>
              </a:lnSpc>
            </a:pPr>
            <a:r>
              <a:rPr sz="1600" b="1" i="0" dirty="0">
                <a:solidFill>
                  <a:srgbClr val="8A8676"/>
                </a:solidFill>
                <a:latin typeface="Arial"/>
              </a:rPr>
              <a:t>KEY ISOTOPES</a:t>
            </a:r>
          </a:p>
        </p:txBody>
      </p:sp>
      <p:sp>
        <p:nvSpPr>
          <p:cNvPr id="93" name="TextBox 92"/>
          <p:cNvSpPr txBox="1"/>
          <p:nvPr/>
        </p:nvSpPr>
        <p:spPr>
          <a:xfrm>
            <a:off x="8643246" y="5266944"/>
            <a:ext cx="2926080" cy="335413"/>
          </a:xfrm>
          <a:prstGeom prst="rect">
            <a:avLst/>
          </a:prstGeom>
          <a:noFill/>
        </p:spPr>
        <p:txBody>
          <a:bodyPr wrap="square" lIns="0" tIns="0" rIns="0" bIns="0" anchor="t">
            <a:spAutoFit/>
          </a:bodyPr>
          <a:lstStyle/>
          <a:p>
            <a:pPr algn="r">
              <a:lnSpc>
                <a:spcPct val="120000"/>
              </a:lnSpc>
            </a:pPr>
            <a:r>
              <a:rPr lang="en-US" altLang="zh-CN" sz="2000" b="1" i="0" baseline="30000" dirty="0">
                <a:solidFill>
                  <a:srgbClr val="F4EFE6"/>
                </a:solidFill>
                <a:latin typeface="Arial"/>
              </a:rPr>
              <a:t>95,96,98</a:t>
            </a:r>
            <a:r>
              <a:rPr lang="en-US" altLang="zh-CN" sz="2000" b="1" i="0" dirty="0">
                <a:solidFill>
                  <a:srgbClr val="F4EFE6"/>
                </a:solidFill>
                <a:latin typeface="Arial"/>
              </a:rPr>
              <a:t>Mo</a:t>
            </a:r>
            <a:endParaRPr sz="2000" b="1" i="0" dirty="0">
              <a:solidFill>
                <a:srgbClr val="F4EFE6"/>
              </a:solidFill>
              <a:latin typeface="Arial"/>
            </a:endParaRPr>
          </a:p>
        </p:txBody>
      </p:sp>
      <p:sp>
        <p:nvSpPr>
          <p:cNvPr id="95" name="TextBox 94"/>
          <p:cNvSpPr txBox="1"/>
          <p:nvPr/>
        </p:nvSpPr>
        <p:spPr>
          <a:xfrm>
            <a:off x="640080" y="6492240"/>
            <a:ext cx="7315200" cy="274320"/>
          </a:xfrm>
          <a:prstGeom prst="rect">
            <a:avLst/>
          </a:prstGeom>
          <a:noFill/>
        </p:spPr>
        <p:txBody>
          <a:bodyPr wrap="square" lIns="0" tIns="0" rIns="0" bIns="0" anchor="t">
            <a:spAutoFit/>
          </a:bodyPr>
          <a:lstStyle/>
          <a:p>
            <a:pPr algn="l">
              <a:lnSpc>
                <a:spcPct val="120000"/>
              </a:lnSpc>
            </a:pPr>
            <a:r>
              <a:rPr sz="1100" b="0" i="0" dirty="0">
                <a:solidFill>
                  <a:srgbClr val="8A8676"/>
                </a:solidFill>
                <a:latin typeface="Arial"/>
              </a:rPr>
              <a:t>Overview</a:t>
            </a:r>
          </a:p>
        </p:txBody>
      </p:sp>
      <p:sp>
        <p:nvSpPr>
          <p:cNvPr id="96" name="TextBox 95"/>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b="0" i="0" dirty="0">
                <a:solidFill>
                  <a:srgbClr val="C9C3B6"/>
                </a:solidFill>
                <a:latin typeface="Arial"/>
              </a:rPr>
              <a:t>6</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97" name="TextBox 96">
            <a:extLst>
              <a:ext uri="{FF2B5EF4-FFF2-40B4-BE49-F238E27FC236}">
                <a16:creationId xmlns:a16="http://schemas.microsoft.com/office/drawing/2014/main" id="{92E2E91A-6DF6-3F70-B864-AE21AD96D4CA}"/>
              </a:ext>
            </a:extLst>
          </p:cNvPr>
          <p:cNvSpPr txBox="1"/>
          <p:nvPr/>
        </p:nvSpPr>
        <p:spPr>
          <a:xfrm>
            <a:off x="15241" y="295892"/>
            <a:ext cx="12176454" cy="601511"/>
          </a:xfrm>
          <a:prstGeom prst="rect">
            <a:avLst/>
          </a:prstGeom>
          <a:noFill/>
        </p:spPr>
        <p:txBody>
          <a:bodyPr wrap="square" lIns="0" tIns="0" rIns="0" bIns="0" anchor="t">
            <a:spAutoFit/>
          </a:bodyPr>
          <a:lstStyle/>
          <a:p>
            <a:pPr algn="ctr">
              <a:lnSpc>
                <a:spcPct val="105000"/>
              </a:lnSpc>
            </a:pPr>
            <a:r>
              <a:rPr lang="en-US" altLang="zh-CN" sz="4000" b="1" i="0" dirty="0">
                <a:solidFill>
                  <a:srgbClr val="F4EFE6"/>
                </a:solidFill>
                <a:latin typeface="Arial"/>
              </a:rPr>
              <a:t>What</a:t>
            </a:r>
            <a:r>
              <a:rPr lang="zh-CN" altLang="en-US" sz="4000" b="1" i="0" dirty="0">
                <a:solidFill>
                  <a:srgbClr val="F4EFE6"/>
                </a:solidFill>
                <a:latin typeface="Arial"/>
              </a:rPr>
              <a:t> </a:t>
            </a:r>
            <a:r>
              <a:rPr lang="en-US" altLang="zh-CN" sz="4000" b="1" i="0" dirty="0">
                <a:solidFill>
                  <a:srgbClr val="F4EFE6"/>
                </a:solidFill>
                <a:latin typeface="Arial"/>
              </a:rPr>
              <a:t>limits</a:t>
            </a:r>
            <a:r>
              <a:rPr lang="zh-CN" altLang="en-US" sz="4000" b="1" i="0" dirty="0">
                <a:solidFill>
                  <a:srgbClr val="F4EFE6"/>
                </a:solidFill>
                <a:latin typeface="Arial"/>
              </a:rPr>
              <a:t> </a:t>
            </a:r>
            <a:r>
              <a:rPr lang="en-US" altLang="zh-CN" sz="4000" b="1" i="0" dirty="0">
                <a:solidFill>
                  <a:srgbClr val="F4EFE6"/>
                </a:solidFill>
                <a:latin typeface="Arial"/>
              </a:rPr>
              <a:t>our</a:t>
            </a:r>
            <a:r>
              <a:rPr lang="zh-CN" altLang="en-US" sz="4000" b="1" i="0" dirty="0">
                <a:solidFill>
                  <a:srgbClr val="F4EFE6"/>
                </a:solidFill>
                <a:latin typeface="Arial"/>
              </a:rPr>
              <a:t> </a:t>
            </a:r>
            <a:r>
              <a:rPr lang="en-US" altLang="zh-CN" sz="4000" b="1" i="0" dirty="0">
                <a:solidFill>
                  <a:srgbClr val="F4EFE6"/>
                </a:solidFill>
                <a:latin typeface="Arial"/>
              </a:rPr>
              <a:t>interpretation</a:t>
            </a:r>
            <a:r>
              <a:rPr lang="zh-CN" altLang="en-US" sz="4000" b="1" i="0" dirty="0">
                <a:solidFill>
                  <a:srgbClr val="F4EFE6"/>
                </a:solidFill>
                <a:latin typeface="Arial"/>
              </a:rPr>
              <a:t> </a:t>
            </a:r>
            <a:r>
              <a:rPr lang="en-US" altLang="zh-CN" sz="4000" b="1" i="0" dirty="0">
                <a:solidFill>
                  <a:srgbClr val="F4EFE6"/>
                </a:solidFill>
                <a:latin typeface="Arial"/>
              </a:rPr>
              <a:t>of</a:t>
            </a:r>
            <a:r>
              <a:rPr lang="zh-CN" altLang="en-US" sz="4000" b="1" i="0" dirty="0">
                <a:solidFill>
                  <a:srgbClr val="F4EFE6"/>
                </a:solidFill>
                <a:latin typeface="Arial"/>
              </a:rPr>
              <a:t> </a:t>
            </a:r>
            <a:r>
              <a:rPr lang="en-US" altLang="zh-CN" sz="4000" b="1" i="0" dirty="0">
                <a:solidFill>
                  <a:srgbClr val="F4EFE6"/>
                </a:solidFill>
                <a:latin typeface="Arial"/>
              </a:rPr>
              <a:t>the</a:t>
            </a:r>
            <a:r>
              <a:rPr lang="zh-CN" altLang="en-US" sz="4000" b="1" i="0" dirty="0">
                <a:solidFill>
                  <a:srgbClr val="F4EFE6"/>
                </a:solidFill>
                <a:latin typeface="Arial"/>
              </a:rPr>
              <a:t> </a:t>
            </a:r>
            <a:r>
              <a:rPr lang="en-US" altLang="zh-CN" sz="4000" b="1" i="1" dirty="0">
                <a:solidFill>
                  <a:srgbClr val="F4EFE6"/>
                </a:solidFill>
                <a:latin typeface="Arial"/>
              </a:rPr>
              <a:t>s</a:t>
            </a:r>
            <a:r>
              <a:rPr lang="en-US" altLang="zh-CN" sz="4000" b="1" i="0" dirty="0">
                <a:solidFill>
                  <a:srgbClr val="F4EFE6"/>
                </a:solidFill>
                <a:latin typeface="Arial"/>
              </a:rPr>
              <a:t>-process?</a:t>
            </a:r>
            <a:endParaRPr sz="4000" b="1" i="0" dirty="0">
              <a:solidFill>
                <a:srgbClr val="F4EFE6"/>
              </a:solidFill>
              <a:latin typeface="Arial"/>
            </a:endParaRPr>
          </a:p>
        </p:txBody>
      </p:sp>
      <p:sp>
        <p:nvSpPr>
          <p:cNvPr id="98" name="Oval 97">
            <a:extLst>
              <a:ext uri="{FF2B5EF4-FFF2-40B4-BE49-F238E27FC236}">
                <a16:creationId xmlns:a16="http://schemas.microsoft.com/office/drawing/2014/main" id="{8025C8DF-0754-B06A-65C5-1C82AFB642E2}"/>
              </a:ext>
            </a:extLst>
          </p:cNvPr>
          <p:cNvSpPr/>
          <p:nvPr/>
        </p:nvSpPr>
        <p:spPr>
          <a:xfrm>
            <a:off x="457200" y="6547104"/>
            <a:ext cx="101600" cy="101600"/>
          </a:xfrm>
          <a:prstGeom prst="ellipse">
            <a:avLst/>
          </a:prstGeom>
          <a:solidFill>
            <a:srgbClr val="F4C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296100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640080" y="2286000"/>
            <a:ext cx="7315200" cy="402418"/>
          </a:xfrm>
          <a:prstGeom prst="rect">
            <a:avLst/>
          </a:prstGeom>
          <a:noFill/>
        </p:spPr>
        <p:txBody>
          <a:bodyPr wrap="square" lIns="0" tIns="0" rIns="0" bIns="0" anchor="t">
            <a:spAutoFit/>
          </a:bodyPr>
          <a:lstStyle/>
          <a:p>
            <a:pPr algn="l">
              <a:lnSpc>
                <a:spcPct val="120000"/>
              </a:lnSpc>
            </a:pPr>
            <a:r>
              <a:rPr sz="2400" b="1" i="0" dirty="0">
                <a:solidFill>
                  <a:srgbClr val="F08660"/>
                </a:solidFill>
                <a:latin typeface="Arial"/>
              </a:rPr>
              <a:t>PART 1 · </a:t>
            </a:r>
            <a:r>
              <a:rPr lang="en-US" altLang="zh-CN" sz="2400" b="1" i="0" dirty="0">
                <a:solidFill>
                  <a:srgbClr val="F08660"/>
                </a:solidFill>
                <a:latin typeface="Arial"/>
              </a:rPr>
              <a:t>MEASUREMENTS</a:t>
            </a:r>
            <a:endParaRPr sz="2400" b="1" i="0" dirty="0">
              <a:solidFill>
                <a:srgbClr val="F08660"/>
              </a:solidFill>
              <a:latin typeface="Arial"/>
            </a:endParaRPr>
          </a:p>
        </p:txBody>
      </p:sp>
      <p:sp>
        <p:nvSpPr>
          <p:cNvPr id="74" name="TextBox 73"/>
          <p:cNvSpPr txBox="1"/>
          <p:nvPr/>
        </p:nvSpPr>
        <p:spPr>
          <a:xfrm>
            <a:off x="638759" y="3036982"/>
            <a:ext cx="11706352" cy="2154436"/>
          </a:xfrm>
          <a:prstGeom prst="rect">
            <a:avLst/>
          </a:prstGeom>
          <a:noFill/>
        </p:spPr>
        <p:txBody>
          <a:bodyPr wrap="square" lIns="0" tIns="0" rIns="0" bIns="0" anchor="t">
            <a:spAutoFit/>
          </a:bodyPr>
          <a:lstStyle/>
          <a:p>
            <a:r>
              <a:rPr lang="en-US" altLang="zh-CN" sz="7000" b="1" i="0" dirty="0">
                <a:solidFill>
                  <a:schemeClr val="bg1"/>
                </a:solidFill>
                <a:latin typeface="Arial"/>
              </a:rPr>
              <a:t>Recovering</a:t>
            </a:r>
            <a:r>
              <a:rPr lang="zh-CN" altLang="en-US" sz="7000" b="1" i="0" dirty="0">
                <a:solidFill>
                  <a:srgbClr val="F08660"/>
                </a:solidFill>
                <a:latin typeface="Arial"/>
              </a:rPr>
              <a:t> </a:t>
            </a:r>
            <a:endParaRPr lang="en-US" altLang="zh-CN" sz="7000" b="1" i="0" dirty="0">
              <a:solidFill>
                <a:srgbClr val="F08660"/>
              </a:solidFill>
              <a:latin typeface="Arial"/>
            </a:endParaRPr>
          </a:p>
          <a:p>
            <a:r>
              <a:rPr lang="en-US" altLang="zh-CN" sz="7000" b="1" i="0" dirty="0">
                <a:solidFill>
                  <a:srgbClr val="F08660"/>
                </a:solidFill>
                <a:latin typeface="Arial"/>
              </a:rPr>
              <a:t>intrinsic</a:t>
            </a:r>
            <a:r>
              <a:rPr lang="zh-CN" altLang="en-US" sz="7000" b="1" i="0" dirty="0">
                <a:solidFill>
                  <a:srgbClr val="F08660"/>
                </a:solidFill>
                <a:latin typeface="Arial"/>
              </a:rPr>
              <a:t> </a:t>
            </a:r>
            <a:r>
              <a:rPr lang="en-US" altLang="zh-CN" sz="7000" b="1" i="0" dirty="0">
                <a:solidFill>
                  <a:srgbClr val="F08660"/>
                </a:solidFill>
                <a:latin typeface="Arial"/>
              </a:rPr>
              <a:t>Nickel</a:t>
            </a:r>
            <a:endParaRPr lang="en-US" sz="7000" b="1" i="0" dirty="0">
              <a:solidFill>
                <a:srgbClr val="F08660"/>
              </a:solidFill>
              <a:latin typeface="Arial"/>
            </a:endParaRPr>
          </a:p>
        </p:txBody>
      </p:sp>
      <p:sp>
        <p:nvSpPr>
          <p:cNvPr id="78" name="TextBox 77"/>
          <p:cNvSpPr txBox="1"/>
          <p:nvPr/>
        </p:nvSpPr>
        <p:spPr>
          <a:xfrm>
            <a:off x="640080" y="6492240"/>
            <a:ext cx="2743200" cy="184474"/>
          </a:xfrm>
          <a:prstGeom prst="rect">
            <a:avLst/>
          </a:prstGeom>
          <a:noFill/>
        </p:spPr>
        <p:txBody>
          <a:bodyPr wrap="square" lIns="0" tIns="0" rIns="0" bIns="0" anchor="t">
            <a:spAutoFit/>
          </a:bodyPr>
          <a:lstStyle/>
          <a:p>
            <a:pPr algn="l">
              <a:lnSpc>
                <a:spcPct val="120000"/>
              </a:lnSpc>
            </a:pPr>
            <a:r>
              <a:rPr sz="1100" b="1" i="0" dirty="0">
                <a:solidFill>
                  <a:srgbClr val="8A8676"/>
                </a:solidFill>
                <a:latin typeface="Arial"/>
              </a:rPr>
              <a:t>SLIDES </a:t>
            </a:r>
            <a:r>
              <a:rPr lang="en-US" altLang="zh-CN" sz="1100" b="1" i="0" dirty="0">
                <a:solidFill>
                  <a:srgbClr val="8A8676"/>
                </a:solidFill>
                <a:latin typeface="Arial"/>
              </a:rPr>
              <a:t>7</a:t>
            </a:r>
            <a:r>
              <a:rPr sz="1100" b="1" i="0" dirty="0">
                <a:solidFill>
                  <a:srgbClr val="8A8676"/>
                </a:solidFill>
                <a:latin typeface="Arial"/>
              </a:rPr>
              <a:t> – 1</a:t>
            </a:r>
            <a:r>
              <a:rPr lang="en-US" altLang="zh-CN" sz="1100" b="1" dirty="0">
                <a:solidFill>
                  <a:srgbClr val="8A8676"/>
                </a:solidFill>
                <a:latin typeface="Arial"/>
              </a:rPr>
              <a:t>1</a:t>
            </a:r>
            <a:endParaRPr sz="1100" b="1" i="0" dirty="0">
              <a:solidFill>
                <a:srgbClr val="8A8676"/>
              </a:solidFill>
              <a:latin typeface="Arial"/>
            </a:endParaRPr>
          </a:p>
        </p:txBody>
      </p:sp>
      <p:sp>
        <p:nvSpPr>
          <p:cNvPr id="3" name="TextBox 2">
            <a:extLst>
              <a:ext uri="{FF2B5EF4-FFF2-40B4-BE49-F238E27FC236}">
                <a16:creationId xmlns:a16="http://schemas.microsoft.com/office/drawing/2014/main" id="{AD683943-0E0F-95CD-0E39-3599348B7D05}"/>
              </a:ext>
            </a:extLst>
          </p:cNvPr>
          <p:cNvSpPr txBox="1"/>
          <p:nvPr/>
        </p:nvSpPr>
        <p:spPr>
          <a:xfrm>
            <a:off x="10545775" y="6492240"/>
            <a:ext cx="118872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b="0" i="0" dirty="0">
                <a:solidFill>
                  <a:srgbClr val="C9C3B6"/>
                </a:solidFill>
                <a:latin typeface="Arial"/>
              </a:rPr>
              <a:t>7</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4" name="TextBox 3">
            <a:extLst>
              <a:ext uri="{FF2B5EF4-FFF2-40B4-BE49-F238E27FC236}">
                <a16:creationId xmlns:a16="http://schemas.microsoft.com/office/drawing/2014/main" id="{22994143-4093-057B-134F-6C578CC402BF}"/>
              </a:ext>
            </a:extLst>
          </p:cNvPr>
          <p:cNvSpPr txBox="1"/>
          <p:nvPr/>
        </p:nvSpPr>
        <p:spPr>
          <a:xfrm>
            <a:off x="5029200" y="6492240"/>
            <a:ext cx="2743200" cy="201209"/>
          </a:xfrm>
          <a:prstGeom prst="rect">
            <a:avLst/>
          </a:prstGeom>
          <a:noFill/>
        </p:spPr>
        <p:txBody>
          <a:bodyPr wrap="square" lIns="0" tIns="0" rIns="0" bIns="0" anchor="t">
            <a:spAutoFit/>
          </a:bodyPr>
          <a:lstStyle/>
          <a:p>
            <a:pPr algn="ctr">
              <a:lnSpc>
                <a:spcPct val="120000"/>
              </a:lnSpc>
            </a:pPr>
            <a:r>
              <a:rPr lang="en-US" altLang="zh-CN" sz="1200" b="1" i="0" baseline="30000" dirty="0">
                <a:solidFill>
                  <a:srgbClr val="FF9300"/>
                </a:solidFill>
                <a:latin typeface="Arial"/>
              </a:rPr>
              <a:t>64</a:t>
            </a:r>
            <a:r>
              <a:rPr lang="en-US" altLang="zh-CN" sz="1200" b="1" i="0" dirty="0">
                <a:solidFill>
                  <a:srgbClr val="FF9300"/>
                </a:solidFill>
                <a:latin typeface="Arial"/>
              </a:rPr>
              <a:t>Ni</a:t>
            </a:r>
            <a:endParaRPr sz="1200" b="1" i="0" dirty="0">
              <a:solidFill>
                <a:srgbClr val="FF9300"/>
              </a:solidFill>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B5BCB18-9BE1-B496-75AE-17F9B8D8CCA8}"/>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47A16C6-7297-AC00-2777-BBCA5BF7C056}"/>
              </a:ext>
            </a:extLst>
          </p:cNvPr>
          <p:cNvSpPr>
            <a:spLocks noGrp="1"/>
          </p:cNvSpPr>
          <p:nvPr>
            <p:ph type="title"/>
          </p:nvPr>
        </p:nvSpPr>
        <p:spPr>
          <a:xfrm>
            <a:off x="163417" y="18256"/>
            <a:ext cx="11865166" cy="863094"/>
          </a:xfrm>
        </p:spPr>
        <p:txBody>
          <a:bodyPr>
            <a:normAutofit/>
          </a:bodyPr>
          <a:lstStyle/>
          <a:p>
            <a:pPr algn="ctr"/>
            <a:r>
              <a:rPr lang="en-US" altLang="zh-CN" sz="4000" b="1" dirty="0">
                <a:solidFill>
                  <a:schemeClr val="bg1"/>
                </a:solidFill>
                <a:latin typeface="Arial" panose="020B0604020202020204" pitchFamily="34" charset="0"/>
                <a:cs typeface="Arial" panose="020B0604020202020204" pitchFamily="34" charset="0"/>
              </a:rPr>
              <a:t>Data-model Discrepancy</a:t>
            </a:r>
            <a:endParaRPr lang="en-US" sz="4000" b="1"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30FEACC-3DBE-1B5F-B643-B041265A6C74}"/>
              </a:ext>
            </a:extLst>
          </p:cNvPr>
          <p:cNvSpPr txBox="1"/>
          <p:nvPr/>
        </p:nvSpPr>
        <p:spPr>
          <a:xfrm>
            <a:off x="4855782" y="3698576"/>
            <a:ext cx="111440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1𝜎 errors</a:t>
            </a:r>
          </a:p>
        </p:txBody>
      </p:sp>
      <p:pic>
        <p:nvPicPr>
          <p:cNvPr id="17" name="Picture 16">
            <a:extLst>
              <a:ext uri="{FF2B5EF4-FFF2-40B4-BE49-F238E27FC236}">
                <a16:creationId xmlns:a16="http://schemas.microsoft.com/office/drawing/2014/main" id="{E3D5CD3B-E70D-2BFC-0793-0E4380B17E13}"/>
              </a:ext>
            </a:extLst>
          </p:cNvPr>
          <p:cNvPicPr>
            <a:picLocks noChangeAspect="1"/>
          </p:cNvPicPr>
          <p:nvPr/>
        </p:nvPicPr>
        <p:blipFill>
          <a:blip r:embed="rId3"/>
          <a:stretch>
            <a:fillRect/>
          </a:stretch>
        </p:blipFill>
        <p:spPr>
          <a:xfrm>
            <a:off x="162664" y="1114114"/>
            <a:ext cx="3410890" cy="5090495"/>
          </a:xfrm>
          <a:prstGeom prst="rect">
            <a:avLst/>
          </a:prstGeom>
          <a:solidFill>
            <a:schemeClr val="bg1"/>
          </a:solidFill>
        </p:spPr>
      </p:pic>
      <p:sp>
        <p:nvSpPr>
          <p:cNvPr id="18" name="Oval 17">
            <a:extLst>
              <a:ext uri="{FF2B5EF4-FFF2-40B4-BE49-F238E27FC236}">
                <a16:creationId xmlns:a16="http://schemas.microsoft.com/office/drawing/2014/main" id="{CF9928BE-7CE8-F226-A8A0-BBC8CE6A785A}"/>
              </a:ext>
            </a:extLst>
          </p:cNvPr>
          <p:cNvSpPr/>
          <p:nvPr/>
        </p:nvSpPr>
        <p:spPr>
          <a:xfrm>
            <a:off x="457200" y="6547104"/>
            <a:ext cx="101600" cy="101600"/>
          </a:xfrm>
          <a:prstGeom prst="ellipse">
            <a:avLst/>
          </a:prstGeom>
          <a:solidFill>
            <a:srgbClr val="F086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a:extLst>
              <a:ext uri="{FF2B5EF4-FFF2-40B4-BE49-F238E27FC236}">
                <a16:creationId xmlns:a16="http://schemas.microsoft.com/office/drawing/2014/main" id="{472533C6-5B8F-7D23-AA91-8A5CADF601D8}"/>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Measurements</a:t>
            </a:r>
            <a:r>
              <a:rPr sz="1100" b="0" i="0" dirty="0">
                <a:solidFill>
                  <a:srgbClr val="8A8676"/>
                </a:solidFill>
                <a:latin typeface="Arial"/>
              </a:rPr>
              <a:t> · </a:t>
            </a:r>
            <a:r>
              <a:rPr lang="en-US" sz="1100" b="0" i="0" dirty="0">
                <a:solidFill>
                  <a:srgbClr val="8A8676"/>
                </a:solidFill>
                <a:latin typeface="Arial"/>
              </a:rPr>
              <a:t>d</a:t>
            </a:r>
            <a:r>
              <a:rPr lang="en-US" sz="1100" dirty="0">
                <a:solidFill>
                  <a:srgbClr val="8A8676"/>
                </a:solidFill>
                <a:latin typeface="Arial"/>
              </a:rPr>
              <a:t>iscrepancy</a:t>
            </a:r>
            <a:endParaRPr sz="1100" b="0" i="0" dirty="0">
              <a:solidFill>
                <a:srgbClr val="8A8676"/>
              </a:solidFill>
              <a:latin typeface="Arial"/>
            </a:endParaRPr>
          </a:p>
        </p:txBody>
      </p:sp>
      <p:sp>
        <p:nvSpPr>
          <p:cNvPr id="20" name="TextBox 19">
            <a:extLst>
              <a:ext uri="{FF2B5EF4-FFF2-40B4-BE49-F238E27FC236}">
                <a16:creationId xmlns:a16="http://schemas.microsoft.com/office/drawing/2014/main" id="{ED4C54F8-97F1-2439-58CA-EEFE3011CE7A}"/>
              </a:ext>
            </a:extLst>
          </p:cNvPr>
          <p:cNvSpPr txBox="1"/>
          <p:nvPr/>
        </p:nvSpPr>
        <p:spPr>
          <a:xfrm>
            <a:off x="10545775" y="6493291"/>
            <a:ext cx="118872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altLang="zh-CN" sz="1100" b="0" i="0" dirty="0">
                <a:solidFill>
                  <a:srgbClr val="C9C3B6"/>
                </a:solidFill>
                <a:latin typeface="Arial"/>
              </a:rPr>
              <a:t>8</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4" name="TextBox 3">
            <a:extLst>
              <a:ext uri="{FF2B5EF4-FFF2-40B4-BE49-F238E27FC236}">
                <a16:creationId xmlns:a16="http://schemas.microsoft.com/office/drawing/2014/main" id="{5589B80E-353D-6E57-8773-1F7FC74D294C}"/>
              </a:ext>
            </a:extLst>
          </p:cNvPr>
          <p:cNvSpPr txBox="1"/>
          <p:nvPr/>
        </p:nvSpPr>
        <p:spPr>
          <a:xfrm>
            <a:off x="3573554" y="5870723"/>
            <a:ext cx="5031065" cy="369332"/>
          </a:xfrm>
          <a:prstGeom prst="rect">
            <a:avLst/>
          </a:prstGeom>
          <a:noFill/>
        </p:spPr>
        <p:txBody>
          <a:bodyPr wrap="square" rtlCol="0">
            <a:spAutoFit/>
          </a:bodyPr>
          <a:lstStyle/>
          <a:p>
            <a:r>
              <a:rPr lang="en-US" altLang="zh-CN" dirty="0">
                <a:solidFill>
                  <a:schemeClr val="bg1">
                    <a:lumMod val="65000"/>
                  </a:schemeClr>
                </a:solidFill>
                <a:latin typeface="Arial" panose="020B0604020202020204" pitchFamily="34" charset="0"/>
                <a:cs typeface="Arial" panose="020B0604020202020204" pitchFamily="34" charset="0"/>
              </a:rPr>
              <a:t>Literature data: </a:t>
            </a:r>
            <a:r>
              <a:rPr lang="en-US" altLang="zh-CN" dirty="0" err="1">
                <a:solidFill>
                  <a:schemeClr val="bg1">
                    <a:lumMod val="65000"/>
                  </a:schemeClr>
                </a:solidFill>
                <a:latin typeface="Arial" panose="020B0604020202020204" pitchFamily="34" charset="0"/>
                <a:cs typeface="Arial" panose="020B0604020202020204" pitchFamily="34" charset="0"/>
              </a:rPr>
              <a:t>Trappitsch</a:t>
            </a:r>
            <a:r>
              <a:rPr lang="en-US" altLang="zh-CN" dirty="0">
                <a:solidFill>
                  <a:schemeClr val="bg1">
                    <a:lumMod val="65000"/>
                  </a:schemeClr>
                </a:solidFill>
                <a:latin typeface="Arial" panose="020B0604020202020204" pitchFamily="34" charset="0"/>
                <a:cs typeface="Arial" panose="020B0604020202020204" pitchFamily="34" charset="0"/>
              </a:rPr>
              <a:t>+(2018)</a:t>
            </a:r>
            <a:r>
              <a:rPr lang="zh-CN" altLang="en-US" dirty="0">
                <a:solidFill>
                  <a:schemeClr val="bg1">
                    <a:lumMod val="65000"/>
                  </a:schemeClr>
                </a:solidFill>
                <a:latin typeface="Arial" panose="020B0604020202020204" pitchFamily="34" charset="0"/>
                <a:cs typeface="Arial" panose="020B0604020202020204" pitchFamily="34" charset="0"/>
              </a:rPr>
              <a:t> </a:t>
            </a:r>
            <a:r>
              <a:rPr lang="en-US" altLang="zh-CN" i="1" dirty="0">
                <a:solidFill>
                  <a:schemeClr val="bg1">
                    <a:lumMod val="65000"/>
                  </a:schemeClr>
                </a:solidFill>
                <a:latin typeface="Arial" panose="020B0604020202020204" pitchFamily="34" charset="0"/>
                <a:cs typeface="Arial" panose="020B0604020202020204" pitchFamily="34" charset="0"/>
              </a:rPr>
              <a:t>GCA</a:t>
            </a:r>
            <a:endParaRPr lang="en-US" i="1" dirty="0">
              <a:solidFill>
                <a:schemeClr val="bg1">
                  <a:lumMod val="65000"/>
                </a:schemeClr>
              </a:solidFill>
              <a:latin typeface="Arial" panose="020B0604020202020204" pitchFamily="34" charset="0"/>
              <a:cs typeface="Arial" panose="020B0604020202020204" pitchFamily="34" charset="0"/>
            </a:endParaRPr>
          </a:p>
        </p:txBody>
      </p:sp>
      <p:grpSp>
        <p:nvGrpSpPr>
          <p:cNvPr id="27" name="Group 26">
            <a:extLst>
              <a:ext uri="{FF2B5EF4-FFF2-40B4-BE49-F238E27FC236}">
                <a16:creationId xmlns:a16="http://schemas.microsoft.com/office/drawing/2014/main" id="{CD707EF5-88B1-BEFC-C402-24FE97A0CB05}"/>
              </a:ext>
            </a:extLst>
          </p:cNvPr>
          <p:cNvGrpSpPr/>
          <p:nvPr/>
        </p:nvGrpSpPr>
        <p:grpSpPr>
          <a:xfrm>
            <a:off x="3679830" y="1275654"/>
            <a:ext cx="4509654" cy="1729347"/>
            <a:chOff x="3966985" y="2854362"/>
            <a:chExt cx="4509654" cy="1729347"/>
          </a:xfrm>
        </p:grpSpPr>
        <p:sp>
          <p:nvSpPr>
            <p:cNvPr id="23" name="Notched Right Arrow 22">
              <a:extLst>
                <a:ext uri="{FF2B5EF4-FFF2-40B4-BE49-F238E27FC236}">
                  <a16:creationId xmlns:a16="http://schemas.microsoft.com/office/drawing/2014/main" id="{C49E61D7-F7D8-3256-997D-7D2509525C18}"/>
                </a:ext>
              </a:extLst>
            </p:cNvPr>
            <p:cNvSpPr/>
            <p:nvPr/>
          </p:nvSpPr>
          <p:spPr>
            <a:xfrm>
              <a:off x="4855782" y="3483388"/>
              <a:ext cx="2239002" cy="584455"/>
            </a:xfrm>
            <a:prstGeom prst="notchedRightArrow">
              <a:avLst/>
            </a:prstGeom>
            <a:solidFill>
              <a:srgbClr val="F086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94626F42-21E0-A27A-747B-6C8421AC850E}"/>
                </a:ext>
              </a:extLst>
            </p:cNvPr>
            <p:cNvSpPr txBox="1"/>
            <p:nvPr/>
          </p:nvSpPr>
          <p:spPr>
            <a:xfrm>
              <a:off x="3966985" y="2854362"/>
              <a:ext cx="4509654" cy="402418"/>
            </a:xfrm>
            <a:prstGeom prst="rect">
              <a:avLst/>
            </a:prstGeom>
            <a:noFill/>
          </p:spPr>
          <p:txBody>
            <a:bodyPr wrap="square" lIns="0" tIns="0" rIns="0" bIns="0" anchor="t">
              <a:spAutoFit/>
            </a:bodyPr>
            <a:lstStyle/>
            <a:p>
              <a:pPr algn="l">
                <a:lnSpc>
                  <a:spcPct val="120000"/>
                </a:lnSpc>
              </a:pPr>
              <a:r>
                <a:rPr lang="en-US" sz="2400" b="1" dirty="0">
                  <a:solidFill>
                    <a:schemeClr val="bg1">
                      <a:lumMod val="85000"/>
                    </a:schemeClr>
                  </a:solidFill>
                  <a:latin typeface="Arial"/>
                </a:rPr>
                <a:t>M</a:t>
              </a:r>
              <a:r>
                <a:rPr lang="en-US" sz="2400" b="1" i="0" dirty="0">
                  <a:solidFill>
                    <a:schemeClr val="bg1">
                      <a:lumMod val="85000"/>
                    </a:schemeClr>
                  </a:solidFill>
                  <a:latin typeface="Arial"/>
                </a:rPr>
                <a:t>ass loss </a:t>
              </a:r>
              <a:r>
                <a:rPr lang="en-US" sz="2400" b="1" i="0" dirty="0">
                  <a:solidFill>
                    <a:schemeClr val="bg1">
                      <a:lumMod val="65000"/>
                    </a:schemeClr>
                  </a:solidFill>
                  <a:latin typeface="Arial"/>
                </a:rPr>
                <a:t>increases over time</a:t>
              </a:r>
              <a:endParaRPr sz="2400" b="1" i="0" dirty="0">
                <a:solidFill>
                  <a:schemeClr val="bg1">
                    <a:lumMod val="65000"/>
                  </a:schemeClr>
                </a:solidFill>
                <a:latin typeface="Arial"/>
              </a:endParaRPr>
            </a:p>
          </p:txBody>
        </p:sp>
        <p:sp>
          <p:nvSpPr>
            <p:cNvPr id="26" name="TextBox 25">
              <a:extLst>
                <a:ext uri="{FF2B5EF4-FFF2-40B4-BE49-F238E27FC236}">
                  <a16:creationId xmlns:a16="http://schemas.microsoft.com/office/drawing/2014/main" id="{99120817-1188-E009-C859-1D8F78C70961}"/>
                </a:ext>
              </a:extLst>
            </p:cNvPr>
            <p:cNvSpPr txBox="1"/>
            <p:nvPr/>
          </p:nvSpPr>
          <p:spPr>
            <a:xfrm>
              <a:off x="4111184" y="4181291"/>
              <a:ext cx="3969326" cy="402418"/>
            </a:xfrm>
            <a:prstGeom prst="rect">
              <a:avLst/>
            </a:prstGeom>
            <a:noFill/>
          </p:spPr>
          <p:txBody>
            <a:bodyPr wrap="square" lIns="0" tIns="0" rIns="0" bIns="0" anchor="t">
              <a:spAutoFit/>
            </a:bodyPr>
            <a:lstStyle/>
            <a:p>
              <a:pPr algn="l">
                <a:lnSpc>
                  <a:spcPct val="120000"/>
                </a:lnSpc>
              </a:pPr>
              <a:r>
                <a:rPr lang="en-US" sz="2400" b="1" i="0" dirty="0">
                  <a:solidFill>
                    <a:schemeClr val="bg1">
                      <a:lumMod val="85000"/>
                    </a:schemeClr>
                  </a:solidFill>
                  <a:latin typeface="Arial"/>
                </a:rPr>
                <a:t>dust </a:t>
              </a:r>
              <a:r>
                <a:rPr lang="en-US" sz="2400" b="1" i="0" dirty="0">
                  <a:solidFill>
                    <a:schemeClr val="bg1">
                      <a:lumMod val="65000"/>
                    </a:schemeClr>
                  </a:solidFill>
                  <a:latin typeface="Arial"/>
                </a:rPr>
                <a:t>formation</a:t>
              </a:r>
              <a:r>
                <a:rPr lang="en-US" sz="2400" b="1" i="0" dirty="0">
                  <a:solidFill>
                    <a:srgbClr val="8A8676"/>
                  </a:solidFill>
                  <a:latin typeface="Arial"/>
                </a:rPr>
                <a:t> </a:t>
              </a:r>
              <a:r>
                <a:rPr lang="en-US" sz="2400" b="1" i="0" dirty="0">
                  <a:solidFill>
                    <a:schemeClr val="bg1">
                      <a:lumMod val="85000"/>
                    </a:schemeClr>
                  </a:solidFill>
                  <a:latin typeface="Arial"/>
                </a:rPr>
                <a:t>speeds up</a:t>
              </a:r>
              <a:endParaRPr sz="2400" b="1" i="0" dirty="0">
                <a:solidFill>
                  <a:schemeClr val="bg1">
                    <a:lumMod val="85000"/>
                  </a:schemeClr>
                </a:solidFill>
                <a:latin typeface="Arial"/>
              </a:endParaRPr>
            </a:p>
          </p:txBody>
        </p:sp>
      </p:grpSp>
      <p:grpSp>
        <p:nvGrpSpPr>
          <p:cNvPr id="10" name="Group 9">
            <a:extLst>
              <a:ext uri="{FF2B5EF4-FFF2-40B4-BE49-F238E27FC236}">
                <a16:creationId xmlns:a16="http://schemas.microsoft.com/office/drawing/2014/main" id="{CDF82822-E480-BDB8-06B4-7A4CB0E395F3}"/>
              </a:ext>
            </a:extLst>
          </p:cNvPr>
          <p:cNvGrpSpPr/>
          <p:nvPr/>
        </p:nvGrpSpPr>
        <p:grpSpPr>
          <a:xfrm>
            <a:off x="3679830" y="802611"/>
            <a:ext cx="8335677" cy="5401999"/>
            <a:chOff x="3679830" y="802611"/>
            <a:chExt cx="8335677" cy="5401999"/>
          </a:xfrm>
        </p:grpSpPr>
        <p:grpSp>
          <p:nvGrpSpPr>
            <p:cNvPr id="31" name="Group 30">
              <a:extLst>
                <a:ext uri="{FF2B5EF4-FFF2-40B4-BE49-F238E27FC236}">
                  <a16:creationId xmlns:a16="http://schemas.microsoft.com/office/drawing/2014/main" id="{2648DDAA-BDFA-F341-BA42-AFF3CC70F19B}"/>
                </a:ext>
              </a:extLst>
            </p:cNvPr>
            <p:cNvGrpSpPr/>
            <p:nvPr/>
          </p:nvGrpSpPr>
          <p:grpSpPr>
            <a:xfrm>
              <a:off x="8180946" y="802611"/>
              <a:ext cx="3834561" cy="5401999"/>
              <a:chOff x="8180946" y="802611"/>
              <a:chExt cx="3834561" cy="5401999"/>
            </a:xfrm>
          </p:grpSpPr>
          <p:pic>
            <p:nvPicPr>
              <p:cNvPr id="30" name="Picture 29">
                <a:extLst>
                  <a:ext uri="{FF2B5EF4-FFF2-40B4-BE49-F238E27FC236}">
                    <a16:creationId xmlns:a16="http://schemas.microsoft.com/office/drawing/2014/main" id="{2B4FC05C-E29C-B553-66B4-F6836BDCBCF9}"/>
                  </a:ext>
                </a:extLst>
              </p:cNvPr>
              <p:cNvPicPr>
                <a:picLocks noChangeAspect="1"/>
              </p:cNvPicPr>
              <p:nvPr/>
            </p:nvPicPr>
            <p:blipFill>
              <a:blip r:embed="rId4"/>
              <a:stretch>
                <a:fillRect/>
              </a:stretch>
            </p:blipFill>
            <p:spPr>
              <a:xfrm>
                <a:off x="8180946" y="802611"/>
                <a:ext cx="3834561" cy="5401999"/>
              </a:xfrm>
              <a:prstGeom prst="rect">
                <a:avLst/>
              </a:prstGeom>
            </p:spPr>
          </p:pic>
          <p:sp>
            <p:nvSpPr>
              <p:cNvPr id="28" name="Rectangle 27">
                <a:extLst>
                  <a:ext uri="{FF2B5EF4-FFF2-40B4-BE49-F238E27FC236}">
                    <a16:creationId xmlns:a16="http://schemas.microsoft.com/office/drawing/2014/main" id="{130E70EA-2A43-0B76-50C8-86DAB81B558E}"/>
                  </a:ext>
                </a:extLst>
              </p:cNvPr>
              <p:cNvSpPr/>
              <p:nvPr/>
            </p:nvSpPr>
            <p:spPr>
              <a:xfrm>
                <a:off x="8928347" y="4145872"/>
                <a:ext cx="3008729" cy="1571605"/>
              </a:xfrm>
              <a:prstGeom prst="rect">
                <a:avLst/>
              </a:prstGeom>
              <a:noFill/>
              <a:ln w="444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84892040-8FF9-D6A8-F9D5-DB8BF186C8E0}"/>
                  </a:ext>
                </a:extLst>
              </p:cNvPr>
              <p:cNvSpPr txBox="1"/>
              <p:nvPr/>
            </p:nvSpPr>
            <p:spPr>
              <a:xfrm>
                <a:off x="9986705" y="4759917"/>
                <a:ext cx="1718798" cy="402418"/>
              </a:xfrm>
              <a:prstGeom prst="rect">
                <a:avLst/>
              </a:prstGeom>
              <a:noFill/>
            </p:spPr>
            <p:txBody>
              <a:bodyPr wrap="square" lIns="0" tIns="0" rIns="0" bIns="0" anchor="t">
                <a:spAutoFit/>
              </a:bodyPr>
              <a:lstStyle/>
              <a:p>
                <a:pPr algn="l">
                  <a:lnSpc>
                    <a:spcPct val="120000"/>
                  </a:lnSpc>
                </a:pPr>
                <a:r>
                  <a:rPr lang="en-US" sz="2400" b="1" dirty="0">
                    <a:latin typeface="Arial"/>
                  </a:rPr>
                  <a:t>Forbidden</a:t>
                </a:r>
                <a:endParaRPr sz="2400" b="1" i="0" dirty="0">
                  <a:latin typeface="Arial"/>
                </a:endParaRPr>
              </a:p>
            </p:txBody>
          </p:sp>
        </p:grpSp>
        <p:grpSp>
          <p:nvGrpSpPr>
            <p:cNvPr id="9" name="Group 8">
              <a:extLst>
                <a:ext uri="{FF2B5EF4-FFF2-40B4-BE49-F238E27FC236}">
                  <a16:creationId xmlns:a16="http://schemas.microsoft.com/office/drawing/2014/main" id="{23B7A828-900A-89D0-4E89-C1AD6F9C1D8B}"/>
                </a:ext>
              </a:extLst>
            </p:cNvPr>
            <p:cNvGrpSpPr/>
            <p:nvPr/>
          </p:nvGrpSpPr>
          <p:grpSpPr>
            <a:xfrm>
              <a:off x="3679830" y="3698576"/>
              <a:ext cx="5248517" cy="1459771"/>
              <a:chOff x="3679830" y="3698576"/>
              <a:chExt cx="5248517" cy="1459771"/>
            </a:xfrm>
          </p:grpSpPr>
          <p:pic>
            <p:nvPicPr>
              <p:cNvPr id="5" name="Picture 4">
                <a:extLst>
                  <a:ext uri="{FF2B5EF4-FFF2-40B4-BE49-F238E27FC236}">
                    <a16:creationId xmlns:a16="http://schemas.microsoft.com/office/drawing/2014/main" id="{2D31F6BE-EEED-7F4B-7C80-3C2B5863B166}"/>
                  </a:ext>
                </a:extLst>
              </p:cNvPr>
              <p:cNvPicPr>
                <a:picLocks noChangeAspect="1"/>
              </p:cNvPicPr>
              <p:nvPr/>
            </p:nvPicPr>
            <p:blipFill>
              <a:blip r:embed="rId5"/>
              <a:stretch>
                <a:fillRect/>
              </a:stretch>
            </p:blipFill>
            <p:spPr>
              <a:xfrm>
                <a:off x="3679830" y="3698576"/>
                <a:ext cx="4394840" cy="1084820"/>
              </a:xfrm>
              <a:prstGeom prst="rect">
                <a:avLst/>
              </a:prstGeom>
              <a:noFill/>
              <a:ln w="31750">
                <a:solidFill>
                  <a:schemeClr val="tx1"/>
                </a:solidFill>
              </a:ln>
            </p:spPr>
          </p:pic>
          <p:cxnSp>
            <p:nvCxnSpPr>
              <p:cNvPr id="8" name="Straight Arrow Connector 7">
                <a:extLst>
                  <a:ext uri="{FF2B5EF4-FFF2-40B4-BE49-F238E27FC236}">
                    <a16:creationId xmlns:a16="http://schemas.microsoft.com/office/drawing/2014/main" id="{2D3DAE50-AD07-82E9-2F46-8B2E207AB975}"/>
                  </a:ext>
                </a:extLst>
              </p:cNvPr>
              <p:cNvCxnSpPr>
                <a:cxnSpLocks/>
              </p:cNvCxnSpPr>
              <p:nvPr/>
            </p:nvCxnSpPr>
            <p:spPr>
              <a:xfrm flipH="1" flipV="1">
                <a:off x="7747106" y="4398745"/>
                <a:ext cx="1181241" cy="759602"/>
              </a:xfrm>
              <a:prstGeom prst="straightConnector1">
                <a:avLst/>
              </a:prstGeom>
              <a:ln w="4445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grpSp>
      <p:sp>
        <p:nvSpPr>
          <p:cNvPr id="7" name="TextBox 6">
            <a:extLst>
              <a:ext uri="{FF2B5EF4-FFF2-40B4-BE49-F238E27FC236}">
                <a16:creationId xmlns:a16="http://schemas.microsoft.com/office/drawing/2014/main" id="{47CC6886-07DF-038D-62B8-4C393620480E}"/>
              </a:ext>
            </a:extLst>
          </p:cNvPr>
          <p:cNvSpPr txBox="1"/>
          <p:nvPr/>
        </p:nvSpPr>
        <p:spPr>
          <a:xfrm>
            <a:off x="162664" y="802611"/>
            <a:ext cx="3410890" cy="307777"/>
          </a:xfrm>
          <a:prstGeom prst="rect">
            <a:avLst/>
          </a:prstGeom>
          <a:solidFill>
            <a:schemeClr val="bg1"/>
          </a:solidFill>
        </p:spPr>
        <p:txBody>
          <a:bodyPr wrap="square" rtlCol="0">
            <a:spAutoFit/>
          </a:bodyPr>
          <a:lstStyle/>
          <a:p>
            <a:r>
              <a:rPr lang="en-US" altLang="zh-CN" sz="1400" b="1" dirty="0">
                <a:latin typeface="Arial" panose="020B0604020202020204" pitchFamily="34" charset="0"/>
                <a:cs typeface="Arial" panose="020B0604020202020204" pitchFamily="34" charset="0"/>
              </a:rPr>
              <a:t>AGB</a:t>
            </a:r>
            <a:r>
              <a:rPr lang="zh-CN" altLang="en-US" sz="1400" b="1" dirty="0">
                <a:latin typeface="Arial" panose="020B0604020202020204" pitchFamily="34" charset="0"/>
                <a:cs typeface="Arial" panose="020B0604020202020204" pitchFamily="34" charset="0"/>
              </a:rPr>
              <a:t> </a:t>
            </a:r>
            <a:r>
              <a:rPr lang="en-US" altLang="zh-CN" sz="1400" b="1" dirty="0">
                <a:latin typeface="Arial" panose="020B0604020202020204" pitchFamily="34" charset="0"/>
                <a:cs typeface="Arial" panose="020B0604020202020204" pitchFamily="34" charset="0"/>
              </a:rPr>
              <a:t>models</a:t>
            </a:r>
            <a:r>
              <a:rPr lang="en-US" altLang="zh-CN" sz="1400" i="1" dirty="0">
                <a:latin typeface="Arial" panose="020B0604020202020204" pitchFamily="34" charset="0"/>
                <a:cs typeface="Arial" panose="020B0604020202020204" pitchFamily="34" charset="0"/>
              </a:rPr>
              <a:t>:</a:t>
            </a:r>
            <a:r>
              <a:rPr lang="zh-CN" altLang="en-US" sz="1400" i="1" dirty="0">
                <a:latin typeface="Arial" panose="020B0604020202020204" pitchFamily="34" charset="0"/>
                <a:cs typeface="Arial" panose="020B0604020202020204" pitchFamily="34" charset="0"/>
              </a:rPr>
              <a:t> </a:t>
            </a:r>
            <a:r>
              <a:rPr lang="en-US" altLang="zh-CN" sz="1400" i="1" dirty="0">
                <a:latin typeface="Arial" panose="020B0604020202020204" pitchFamily="34" charset="0"/>
                <a:cs typeface="Arial" panose="020B0604020202020204" pitchFamily="34" charset="0"/>
              </a:rPr>
              <a:t>Vescovi</a:t>
            </a:r>
            <a:r>
              <a:rPr lang="zh-CN" altLang="en-US" sz="1400" i="1" dirty="0">
                <a:latin typeface="Arial" panose="020B0604020202020204" pitchFamily="34" charset="0"/>
                <a:cs typeface="Arial" panose="020B0604020202020204" pitchFamily="34" charset="0"/>
              </a:rPr>
              <a:t> </a:t>
            </a:r>
            <a:r>
              <a:rPr lang="en-US" altLang="zh-CN" sz="1400" i="1" dirty="0">
                <a:latin typeface="Arial" panose="020B0604020202020204" pitchFamily="34" charset="0"/>
                <a:cs typeface="Arial" panose="020B0604020202020204" pitchFamily="34" charset="0"/>
              </a:rPr>
              <a:t>et</a:t>
            </a:r>
            <a:r>
              <a:rPr lang="zh-CN" altLang="en-US" sz="1400" i="1" dirty="0">
                <a:latin typeface="Arial" panose="020B0604020202020204" pitchFamily="34" charset="0"/>
                <a:cs typeface="Arial" panose="020B0604020202020204" pitchFamily="34" charset="0"/>
              </a:rPr>
              <a:t> </a:t>
            </a:r>
            <a:r>
              <a:rPr lang="en-US" altLang="zh-CN" sz="1400" i="1" dirty="0">
                <a:latin typeface="Arial" panose="020B0604020202020204" pitchFamily="34" charset="0"/>
                <a:cs typeface="Arial" panose="020B0604020202020204" pitchFamily="34" charset="0"/>
              </a:rPr>
              <a:t>al.</a:t>
            </a:r>
            <a:r>
              <a:rPr lang="zh-CN" altLang="en-US" sz="1400" i="1" dirty="0">
                <a:latin typeface="Arial" panose="020B0604020202020204" pitchFamily="34" charset="0"/>
                <a:cs typeface="Arial" panose="020B0604020202020204" pitchFamily="34" charset="0"/>
              </a:rPr>
              <a:t> </a:t>
            </a:r>
            <a:r>
              <a:rPr lang="en-US" altLang="zh-CN" sz="1400" i="1" dirty="0">
                <a:latin typeface="Arial" panose="020B0604020202020204" pitchFamily="34" charset="0"/>
                <a:cs typeface="Arial" panose="020B0604020202020204" pitchFamily="34" charset="0"/>
              </a:rPr>
              <a:t>(2020)</a:t>
            </a:r>
            <a:r>
              <a:rPr lang="zh-CN" altLang="en-US" sz="1400" i="1" dirty="0">
                <a:latin typeface="Arial" panose="020B0604020202020204" pitchFamily="34" charset="0"/>
                <a:cs typeface="Arial" panose="020B0604020202020204" pitchFamily="34" charset="0"/>
              </a:rPr>
              <a:t> </a:t>
            </a:r>
            <a:r>
              <a:rPr lang="en-US" altLang="zh-CN" sz="1400" i="1" dirty="0" err="1">
                <a:latin typeface="Arial" panose="020B0604020202020204" pitchFamily="34" charset="0"/>
                <a:cs typeface="Arial" panose="020B0604020202020204" pitchFamily="34" charset="0"/>
              </a:rPr>
              <a:t>ApJL</a:t>
            </a:r>
            <a:endParaRPr lang="en-US" sz="1400" i="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A03E992-F289-5E3B-DDE7-F6AB70060DCA}"/>
              </a:ext>
            </a:extLst>
          </p:cNvPr>
          <p:cNvSpPr txBox="1"/>
          <p:nvPr/>
        </p:nvSpPr>
        <p:spPr>
          <a:xfrm>
            <a:off x="176493" y="5870723"/>
            <a:ext cx="1049005" cy="369332"/>
          </a:xfrm>
          <a:prstGeom prst="rect">
            <a:avLst/>
          </a:prstGeom>
          <a:noFill/>
        </p:spPr>
        <p:txBody>
          <a:bodyPr wrap="none" rtlCol="0">
            <a:spAutoFit/>
          </a:bodyPr>
          <a:lstStyle/>
          <a:p>
            <a:r>
              <a:rPr lang="en-US" altLang="zh-CN" dirty="0"/>
              <a:t>1</a:t>
            </a:r>
            <a:r>
              <a:rPr lang="zh-CN" altLang="en-US" dirty="0"/>
              <a:t>𝜎 </a:t>
            </a:r>
            <a:r>
              <a:rPr lang="en-US" altLang="zh-CN" dirty="0"/>
              <a:t>errors</a:t>
            </a:r>
            <a:endParaRPr lang="en-US"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7409647-E73F-ADF4-EEA7-60F1E78EDC15}"/>
                  </a:ext>
                </a:extLst>
              </p:cNvPr>
              <p:cNvSpPr txBox="1"/>
              <p:nvPr/>
            </p:nvSpPr>
            <p:spPr>
              <a:xfrm>
                <a:off x="3568857" y="5146996"/>
                <a:ext cx="4545186" cy="680699"/>
              </a:xfrm>
              <a:prstGeom prst="rect">
                <a:avLst/>
              </a:prstGeom>
              <a:noFill/>
            </p:spPr>
            <p:txBody>
              <a:bodyPr wrap="square" rtlCol="0">
                <a:spAutoFit/>
              </a:bodyPr>
              <a:lstStyle/>
              <a:p>
                <a:r>
                  <a:rPr lang="en-US" altLang="zh-CN" sz="2400" dirty="0">
                    <a:solidFill>
                      <a:schemeClr val="bg1">
                        <a:lumMod val="65000"/>
                      </a:schemeClr>
                    </a:solidFill>
                    <a:latin typeface="Arial" panose="020B0604020202020204" pitchFamily="34" charset="0"/>
                    <a:cs typeface="Arial" panose="020B0604020202020204" pitchFamily="34" charset="0"/>
                  </a:rPr>
                  <a:t>𝛿</a:t>
                </a:r>
                <a:r>
                  <a:rPr lang="en-US" altLang="zh-CN" sz="2400" baseline="30000" dirty="0" err="1">
                    <a:solidFill>
                      <a:schemeClr val="bg1">
                        <a:lumMod val="65000"/>
                      </a:schemeClr>
                    </a:solidFill>
                    <a:latin typeface="Arial" panose="020B0604020202020204" pitchFamily="34" charset="0"/>
                    <a:cs typeface="Arial" panose="020B0604020202020204" pitchFamily="34" charset="0"/>
                  </a:rPr>
                  <a:t>i</a:t>
                </a:r>
                <a:r>
                  <a:rPr lang="en-US" altLang="zh-CN" sz="2400" dirty="0" err="1">
                    <a:solidFill>
                      <a:schemeClr val="bg1">
                        <a:lumMod val="65000"/>
                      </a:schemeClr>
                    </a:solidFill>
                    <a:latin typeface="Arial" panose="020B0604020202020204" pitchFamily="34" charset="0"/>
                    <a:cs typeface="Arial" panose="020B0604020202020204" pitchFamily="34" charset="0"/>
                  </a:rPr>
                  <a:t>Ni</a:t>
                </a:r>
                <a:r>
                  <a:rPr lang="en-US" altLang="zh-CN" sz="2400" dirty="0">
                    <a:solidFill>
                      <a:schemeClr val="bg1">
                        <a:lumMod val="65000"/>
                      </a:schemeClr>
                    </a:solidFill>
                    <a:latin typeface="Arial" panose="020B0604020202020204" pitchFamily="34" charset="0"/>
                    <a:cs typeface="Arial" panose="020B0604020202020204" pitchFamily="34" charset="0"/>
                  </a:rPr>
                  <a:t> = [</a:t>
                </a:r>
                <a14:m>
                  <m:oMath xmlns:m="http://schemas.openxmlformats.org/officeDocument/2006/math">
                    <m:f>
                      <m:fPr>
                        <m:ctrlPr>
                          <a:rPr lang="en-US" altLang="zh-CN" sz="2400" i="1" smtClean="0">
                            <a:solidFill>
                              <a:schemeClr val="bg1">
                                <a:lumMod val="65000"/>
                              </a:schemeClr>
                            </a:solidFill>
                            <a:latin typeface="Cambria Math" panose="02040503050406030204" pitchFamily="18" charset="0"/>
                            <a:cs typeface="Arial" panose="020B0604020202020204" pitchFamily="34" charset="0"/>
                          </a:rPr>
                        </m:ctrlPr>
                      </m:fPr>
                      <m:num>
                        <m:r>
                          <a:rPr lang="en-US" altLang="zh-CN" sz="2400" b="0" i="1" smtClean="0">
                            <a:solidFill>
                              <a:schemeClr val="bg1">
                                <a:lumMod val="65000"/>
                              </a:schemeClr>
                            </a:solidFill>
                            <a:latin typeface="Cambria Math" panose="02040503050406030204" pitchFamily="18" charset="0"/>
                            <a:cs typeface="Arial" panose="020B0604020202020204" pitchFamily="34" charset="0"/>
                          </a:rPr>
                          <m:t>(</m:t>
                        </m:r>
                        <m:r>
                          <a:rPr lang="en-US" altLang="zh-CN" sz="2400" b="0" i="1" baseline="30000" smtClean="0">
                            <a:solidFill>
                              <a:schemeClr val="bg1">
                                <a:lumMod val="65000"/>
                              </a:schemeClr>
                            </a:solidFill>
                            <a:latin typeface="Cambria Math" panose="02040503050406030204" pitchFamily="18" charset="0"/>
                            <a:cs typeface="Arial" panose="020B0604020202020204" pitchFamily="34" charset="0"/>
                          </a:rPr>
                          <m:t>𝑖</m:t>
                        </m:r>
                        <m:r>
                          <a:rPr lang="en-US" altLang="zh-CN" sz="2400" b="0" i="1" smtClean="0">
                            <a:solidFill>
                              <a:schemeClr val="bg1">
                                <a:lumMod val="65000"/>
                              </a:schemeClr>
                            </a:solidFill>
                            <a:latin typeface="Cambria Math" panose="02040503050406030204" pitchFamily="18" charset="0"/>
                            <a:cs typeface="Arial" panose="020B0604020202020204" pitchFamily="34" charset="0"/>
                          </a:rPr>
                          <m:t>𝑁𝑖</m:t>
                        </m:r>
                        <m:r>
                          <a:rPr lang="en-US" altLang="zh-CN" sz="2400" b="0" i="1" smtClean="0">
                            <a:solidFill>
                              <a:schemeClr val="bg1">
                                <a:lumMod val="65000"/>
                              </a:schemeClr>
                            </a:solidFill>
                            <a:latin typeface="Cambria Math" panose="02040503050406030204" pitchFamily="18" charset="0"/>
                            <a:cs typeface="Arial" panose="020B0604020202020204" pitchFamily="34" charset="0"/>
                          </a:rPr>
                          <m:t>/58</m:t>
                        </m:r>
                        <m:r>
                          <a:rPr lang="en-US" altLang="zh-CN" sz="2400" b="0" i="1" smtClean="0">
                            <a:solidFill>
                              <a:schemeClr val="bg1">
                                <a:lumMod val="65000"/>
                              </a:schemeClr>
                            </a:solidFill>
                            <a:latin typeface="Cambria Math" panose="02040503050406030204" pitchFamily="18" charset="0"/>
                            <a:cs typeface="Arial" panose="020B0604020202020204" pitchFamily="34" charset="0"/>
                          </a:rPr>
                          <m:t>𝑁𝑖</m:t>
                        </m:r>
                        <m:r>
                          <a:rPr lang="en-US" altLang="zh-CN" sz="2400" b="0" i="1" smtClean="0">
                            <a:solidFill>
                              <a:schemeClr val="bg1">
                                <a:lumMod val="65000"/>
                              </a:schemeClr>
                            </a:solidFill>
                            <a:latin typeface="Cambria Math" panose="02040503050406030204" pitchFamily="18" charset="0"/>
                            <a:cs typeface="Arial" panose="020B0604020202020204" pitchFamily="34" charset="0"/>
                          </a:rPr>
                          <m:t>)</m:t>
                        </m:r>
                        <m:r>
                          <a:rPr lang="en-US" altLang="zh-CN" sz="2400" b="0" i="1" baseline="-25000" smtClean="0">
                            <a:solidFill>
                              <a:schemeClr val="bg1">
                                <a:lumMod val="65000"/>
                              </a:schemeClr>
                            </a:solidFill>
                            <a:latin typeface="Cambria Math" panose="02040503050406030204" pitchFamily="18" charset="0"/>
                            <a:cs typeface="Arial" panose="020B0604020202020204" pitchFamily="34" charset="0"/>
                          </a:rPr>
                          <m:t>𝑔𝑟𝑎𝑖𝑛</m:t>
                        </m:r>
                      </m:num>
                      <m:den>
                        <m:r>
                          <a:rPr lang="en-US" altLang="zh-CN" sz="2400" i="1">
                            <a:solidFill>
                              <a:schemeClr val="bg1">
                                <a:lumMod val="65000"/>
                              </a:schemeClr>
                            </a:solidFill>
                            <a:latin typeface="Cambria Math" panose="02040503050406030204" pitchFamily="18" charset="0"/>
                            <a:cs typeface="Arial" panose="020B0604020202020204" pitchFamily="34" charset="0"/>
                          </a:rPr>
                          <m:t>(</m:t>
                        </m:r>
                        <m:r>
                          <a:rPr lang="en-US" altLang="zh-CN" sz="2400" i="1" baseline="30000">
                            <a:solidFill>
                              <a:schemeClr val="bg1">
                                <a:lumMod val="65000"/>
                              </a:schemeClr>
                            </a:solidFill>
                            <a:latin typeface="Cambria Math" panose="02040503050406030204" pitchFamily="18" charset="0"/>
                            <a:cs typeface="Arial" panose="020B0604020202020204" pitchFamily="34" charset="0"/>
                          </a:rPr>
                          <m:t>𝑖</m:t>
                        </m:r>
                        <m:r>
                          <a:rPr lang="en-US" altLang="zh-CN" sz="2400" i="1">
                            <a:solidFill>
                              <a:schemeClr val="bg1">
                                <a:lumMod val="65000"/>
                              </a:schemeClr>
                            </a:solidFill>
                            <a:latin typeface="Cambria Math" panose="02040503050406030204" pitchFamily="18" charset="0"/>
                            <a:cs typeface="Arial" panose="020B0604020202020204" pitchFamily="34" charset="0"/>
                          </a:rPr>
                          <m:t>𝑁𝑖</m:t>
                        </m:r>
                        <m:r>
                          <a:rPr lang="en-US" altLang="zh-CN" sz="2400" i="1">
                            <a:solidFill>
                              <a:schemeClr val="bg1">
                                <a:lumMod val="65000"/>
                              </a:schemeClr>
                            </a:solidFill>
                            <a:latin typeface="Cambria Math" panose="02040503050406030204" pitchFamily="18" charset="0"/>
                            <a:cs typeface="Arial" panose="020B0604020202020204" pitchFamily="34" charset="0"/>
                          </a:rPr>
                          <m:t>/58</m:t>
                        </m:r>
                        <m:r>
                          <a:rPr lang="en-US" altLang="zh-CN" sz="2400" i="1">
                            <a:solidFill>
                              <a:schemeClr val="bg1">
                                <a:lumMod val="65000"/>
                              </a:schemeClr>
                            </a:solidFill>
                            <a:latin typeface="Cambria Math" panose="02040503050406030204" pitchFamily="18" charset="0"/>
                            <a:cs typeface="Arial" panose="020B0604020202020204" pitchFamily="34" charset="0"/>
                          </a:rPr>
                          <m:t>𝑁𝑖</m:t>
                        </m:r>
                        <m:r>
                          <a:rPr lang="en-US" altLang="zh-CN" sz="2400" i="1">
                            <a:solidFill>
                              <a:schemeClr val="bg1">
                                <a:lumMod val="65000"/>
                              </a:schemeClr>
                            </a:solidFill>
                            <a:latin typeface="Cambria Math" panose="02040503050406030204" pitchFamily="18" charset="0"/>
                            <a:cs typeface="Arial" panose="020B0604020202020204" pitchFamily="34" charset="0"/>
                          </a:rPr>
                          <m:t>)</m:t>
                        </m:r>
                        <m:r>
                          <a:rPr lang="en-US" altLang="zh-CN" sz="2400" b="0" i="1" baseline="-25000" smtClean="0">
                            <a:solidFill>
                              <a:schemeClr val="bg1">
                                <a:lumMod val="65000"/>
                              </a:schemeClr>
                            </a:solidFill>
                            <a:latin typeface="Cambria Math" panose="02040503050406030204" pitchFamily="18" charset="0"/>
                            <a:cs typeface="Arial" panose="020B0604020202020204" pitchFamily="34" charset="0"/>
                          </a:rPr>
                          <m:t>𝑠𝑜𝑙𝑎𝑟</m:t>
                        </m:r>
                      </m:den>
                    </m:f>
                  </m:oMath>
                </a14:m>
                <a:r>
                  <a:rPr lang="en-US" sz="2400" dirty="0">
                    <a:solidFill>
                      <a:schemeClr val="bg1">
                        <a:lumMod val="65000"/>
                      </a:schemeClr>
                    </a:solidFill>
                    <a:latin typeface="Arial" panose="020B0604020202020204" pitchFamily="34" charset="0"/>
                    <a:cs typeface="Arial" panose="020B0604020202020204" pitchFamily="34" charset="0"/>
                  </a:rPr>
                  <a:t> − 1] × 1000</a:t>
                </a:r>
              </a:p>
            </p:txBody>
          </p:sp>
        </mc:Choice>
        <mc:Fallback xmlns="">
          <p:sp>
            <p:nvSpPr>
              <p:cNvPr id="12" name="TextBox 11">
                <a:extLst>
                  <a:ext uri="{FF2B5EF4-FFF2-40B4-BE49-F238E27FC236}">
                    <a16:creationId xmlns:a16="http://schemas.microsoft.com/office/drawing/2014/main" id="{E7409647-E73F-ADF4-EEA7-60F1E78EDC15}"/>
                  </a:ext>
                </a:extLst>
              </p:cNvPr>
              <p:cNvSpPr txBox="1">
                <a:spLocks noRot="1" noChangeAspect="1" noMove="1" noResize="1" noEditPoints="1" noAdjustHandles="1" noChangeArrowheads="1" noChangeShapeType="1" noTextEdit="1"/>
              </p:cNvSpPr>
              <p:nvPr/>
            </p:nvSpPr>
            <p:spPr>
              <a:xfrm>
                <a:off x="3568857" y="5146996"/>
                <a:ext cx="4545186" cy="680699"/>
              </a:xfrm>
              <a:prstGeom prst="rect">
                <a:avLst/>
              </a:prstGeom>
              <a:blipFill>
                <a:blip r:embed="rId6"/>
                <a:stretch>
                  <a:fillRect l="-1950" b="-9259"/>
                </a:stretch>
              </a:blipFill>
            </p:spPr>
            <p:txBody>
              <a:bodyPr/>
              <a:lstStyle/>
              <a:p>
                <a:r>
                  <a:rPr lang="en-US">
                    <a:noFill/>
                  </a:rPr>
                  <a:t> </a:t>
                </a:r>
              </a:p>
            </p:txBody>
          </p:sp>
        </mc:Fallback>
      </mc:AlternateContent>
    </p:spTree>
    <p:extLst>
      <p:ext uri="{BB962C8B-B14F-4D97-AF65-F5344CB8AC3E}">
        <p14:creationId xmlns:p14="http://schemas.microsoft.com/office/powerpoint/2010/main" val="320069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1298-DD0D-9CAF-315C-2847F38662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16F6F81-3DC8-ABCC-2866-EDCB284ABC1F}"/>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5464263-326F-EBE0-B1CF-AD895A1A1DD4}"/>
              </a:ext>
            </a:extLst>
          </p:cNvPr>
          <p:cNvSpPr>
            <a:spLocks noGrp="1"/>
          </p:cNvSpPr>
          <p:nvPr>
            <p:ph type="title"/>
          </p:nvPr>
        </p:nvSpPr>
        <p:spPr>
          <a:xfrm>
            <a:off x="30399" y="86650"/>
            <a:ext cx="11984324" cy="848776"/>
          </a:xfrm>
        </p:spPr>
        <p:txBody>
          <a:bodyPr>
            <a:normAutofit/>
          </a:bodyPr>
          <a:lstStyle/>
          <a:p>
            <a:pPr algn="ctr"/>
            <a:r>
              <a:rPr lang="en-US" altLang="zh-CN" sz="4000" b="1" dirty="0">
                <a:solidFill>
                  <a:schemeClr val="bg1"/>
                </a:solidFill>
                <a:latin typeface="Arial" panose="020B0604020202020204" pitchFamily="34" charset="0"/>
                <a:cs typeface="Arial" panose="020B0604020202020204" pitchFamily="34" charset="0"/>
              </a:rPr>
              <a:t>Isotope</a:t>
            </a:r>
            <a:r>
              <a:rPr lang="zh-CN" altLang="en-US" sz="4000" b="1" dirty="0">
                <a:solidFill>
                  <a:schemeClr val="bg1"/>
                </a:solidFill>
                <a:latin typeface="Arial" panose="020B0604020202020204" pitchFamily="34" charset="0"/>
                <a:cs typeface="Arial" panose="020B0604020202020204" pitchFamily="34" charset="0"/>
              </a:rPr>
              <a:t> </a:t>
            </a:r>
            <a:r>
              <a:rPr lang="en-US" sz="4000" b="1" dirty="0">
                <a:solidFill>
                  <a:schemeClr val="bg1"/>
                </a:solidFill>
                <a:latin typeface="Arial" panose="020B0604020202020204" pitchFamily="34" charset="0"/>
                <a:cs typeface="Arial" panose="020B0604020202020204" pitchFamily="34" charset="0"/>
              </a:rPr>
              <a:t>Imaging Reveals </a:t>
            </a:r>
            <a:r>
              <a:rPr lang="en-US" sz="4000" b="1" dirty="0">
                <a:solidFill>
                  <a:srgbClr val="F08660"/>
                </a:solidFill>
                <a:latin typeface="Arial" panose="020B0604020202020204" pitchFamily="34" charset="0"/>
                <a:cs typeface="Arial" panose="020B0604020202020204" pitchFamily="34" charset="0"/>
              </a:rPr>
              <a:t>Contamination</a:t>
            </a:r>
          </a:p>
        </p:txBody>
      </p:sp>
      <p:sp>
        <p:nvSpPr>
          <p:cNvPr id="5" name="Oval 4">
            <a:extLst>
              <a:ext uri="{FF2B5EF4-FFF2-40B4-BE49-F238E27FC236}">
                <a16:creationId xmlns:a16="http://schemas.microsoft.com/office/drawing/2014/main" id="{CB501687-5FBD-9D42-68D0-E5DF6A8E37EE}"/>
              </a:ext>
            </a:extLst>
          </p:cNvPr>
          <p:cNvSpPr/>
          <p:nvPr/>
        </p:nvSpPr>
        <p:spPr>
          <a:xfrm>
            <a:off x="457200" y="6547104"/>
            <a:ext cx="101600" cy="101600"/>
          </a:xfrm>
          <a:prstGeom prst="ellipse">
            <a:avLst/>
          </a:prstGeom>
          <a:solidFill>
            <a:srgbClr val="F086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935367A8-4A68-8ADC-F3FE-4CC7C06D3F49}"/>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Measurements</a:t>
            </a:r>
            <a:r>
              <a:rPr sz="1100" b="0" i="0" dirty="0">
                <a:solidFill>
                  <a:srgbClr val="8A8676"/>
                </a:solidFill>
                <a:latin typeface="Arial"/>
              </a:rPr>
              <a:t> · </a:t>
            </a:r>
            <a:r>
              <a:rPr lang="en-US" sz="1100" b="0" i="0" dirty="0">
                <a:solidFill>
                  <a:srgbClr val="8A8676"/>
                </a:solidFill>
                <a:latin typeface="Arial"/>
              </a:rPr>
              <a:t>i</a:t>
            </a:r>
            <a:r>
              <a:rPr lang="en-US" sz="1100" dirty="0">
                <a:solidFill>
                  <a:srgbClr val="8A8676"/>
                </a:solidFill>
                <a:latin typeface="Arial"/>
              </a:rPr>
              <a:t>maging</a:t>
            </a:r>
            <a:endParaRPr sz="1100" b="0" i="0" dirty="0">
              <a:solidFill>
                <a:srgbClr val="8A8676"/>
              </a:solidFill>
              <a:latin typeface="Arial"/>
            </a:endParaRPr>
          </a:p>
        </p:txBody>
      </p:sp>
      <p:sp>
        <p:nvSpPr>
          <p:cNvPr id="7" name="TextBox 6">
            <a:extLst>
              <a:ext uri="{FF2B5EF4-FFF2-40B4-BE49-F238E27FC236}">
                <a16:creationId xmlns:a16="http://schemas.microsoft.com/office/drawing/2014/main" id="{48A977D0-B0E1-8597-DF27-2261F10D7B08}"/>
              </a:ext>
            </a:extLst>
          </p:cNvPr>
          <p:cNvSpPr txBox="1"/>
          <p:nvPr/>
        </p:nvSpPr>
        <p:spPr>
          <a:xfrm>
            <a:off x="10545775" y="6493291"/>
            <a:ext cx="118872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0</a:t>
            </a:r>
            <a:r>
              <a:rPr lang="en-US" sz="1100" dirty="0">
                <a:solidFill>
                  <a:srgbClr val="C9C3B6"/>
                </a:solidFill>
                <a:latin typeface="Arial"/>
              </a:rPr>
              <a:t>9</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pic>
        <p:nvPicPr>
          <p:cNvPr id="10" name="Picture 2">
            <a:extLst>
              <a:ext uri="{FF2B5EF4-FFF2-40B4-BE49-F238E27FC236}">
                <a16:creationId xmlns:a16="http://schemas.microsoft.com/office/drawing/2014/main" id="{F8F37244-9F3E-F741-3577-2D7C7761511D}"/>
              </a:ext>
            </a:extLst>
          </p:cNvPr>
          <p:cNvPicPr>
            <a:picLocks noChangeAspect="1"/>
          </p:cNvPicPr>
          <p:nvPr/>
        </p:nvPicPr>
        <p:blipFill rotWithShape="1">
          <a:blip r:embed="rId3"/>
          <a:srcRect/>
          <a:stretch/>
        </p:blipFill>
        <p:spPr>
          <a:xfrm>
            <a:off x="227267" y="1162145"/>
            <a:ext cx="7926610" cy="2258206"/>
          </a:xfrm>
          <a:prstGeom prst="rect">
            <a:avLst/>
          </a:prstGeom>
          <a:ln>
            <a:noFill/>
          </a:ln>
        </p:spPr>
      </p:pic>
      <p:sp>
        <p:nvSpPr>
          <p:cNvPr id="25" name="Freeform 24">
            <a:extLst>
              <a:ext uri="{FF2B5EF4-FFF2-40B4-BE49-F238E27FC236}">
                <a16:creationId xmlns:a16="http://schemas.microsoft.com/office/drawing/2014/main" id="{51FAEAAC-8333-A339-A52E-412DD41FA5DA}"/>
              </a:ext>
            </a:extLst>
          </p:cNvPr>
          <p:cNvSpPr/>
          <p:nvPr/>
        </p:nvSpPr>
        <p:spPr>
          <a:xfrm>
            <a:off x="606392" y="1578543"/>
            <a:ext cx="1318661" cy="1251286"/>
          </a:xfrm>
          <a:custGeom>
            <a:avLst/>
            <a:gdLst>
              <a:gd name="connsiteX0" fmla="*/ 779646 w 1318661"/>
              <a:gd name="connsiteY0" fmla="*/ 0 h 1251286"/>
              <a:gd name="connsiteX1" fmla="*/ 635267 w 1318661"/>
              <a:gd name="connsiteY1" fmla="*/ 48126 h 1251286"/>
              <a:gd name="connsiteX2" fmla="*/ 577515 w 1318661"/>
              <a:gd name="connsiteY2" fmla="*/ 67377 h 1251286"/>
              <a:gd name="connsiteX3" fmla="*/ 548640 w 1318661"/>
              <a:gd name="connsiteY3" fmla="*/ 77002 h 1251286"/>
              <a:gd name="connsiteX4" fmla="*/ 519764 w 1318661"/>
              <a:gd name="connsiteY4" fmla="*/ 96253 h 1251286"/>
              <a:gd name="connsiteX5" fmla="*/ 462012 w 1318661"/>
              <a:gd name="connsiteY5" fmla="*/ 115503 h 1251286"/>
              <a:gd name="connsiteX6" fmla="*/ 423511 w 1318661"/>
              <a:gd name="connsiteY6" fmla="*/ 163630 h 1251286"/>
              <a:gd name="connsiteX7" fmla="*/ 385010 w 1318661"/>
              <a:gd name="connsiteY7" fmla="*/ 221381 h 1251286"/>
              <a:gd name="connsiteX8" fmla="*/ 346509 w 1318661"/>
              <a:gd name="connsiteY8" fmla="*/ 279133 h 1251286"/>
              <a:gd name="connsiteX9" fmla="*/ 317633 w 1318661"/>
              <a:gd name="connsiteY9" fmla="*/ 298383 h 1251286"/>
              <a:gd name="connsiteX10" fmla="*/ 288757 w 1318661"/>
              <a:gd name="connsiteY10" fmla="*/ 356135 h 1251286"/>
              <a:gd name="connsiteX11" fmla="*/ 231006 w 1318661"/>
              <a:gd name="connsiteY11" fmla="*/ 375385 h 1251286"/>
              <a:gd name="connsiteX12" fmla="*/ 86627 w 1318661"/>
              <a:gd name="connsiteY12" fmla="*/ 346510 h 1251286"/>
              <a:gd name="connsiteX13" fmla="*/ 28875 w 1318661"/>
              <a:gd name="connsiteY13" fmla="*/ 356135 h 1251286"/>
              <a:gd name="connsiteX14" fmla="*/ 0 w 1318661"/>
              <a:gd name="connsiteY14" fmla="*/ 452388 h 1251286"/>
              <a:gd name="connsiteX15" fmla="*/ 28875 w 1318661"/>
              <a:gd name="connsiteY15" fmla="*/ 558265 h 1251286"/>
              <a:gd name="connsiteX16" fmla="*/ 38501 w 1318661"/>
              <a:gd name="connsiteY16" fmla="*/ 587141 h 1251286"/>
              <a:gd name="connsiteX17" fmla="*/ 57751 w 1318661"/>
              <a:gd name="connsiteY17" fmla="*/ 616017 h 1251286"/>
              <a:gd name="connsiteX18" fmla="*/ 67376 w 1318661"/>
              <a:gd name="connsiteY18" fmla="*/ 644893 h 1251286"/>
              <a:gd name="connsiteX19" fmla="*/ 105877 w 1318661"/>
              <a:gd name="connsiteY19" fmla="*/ 702644 h 1251286"/>
              <a:gd name="connsiteX20" fmla="*/ 144379 w 1318661"/>
              <a:gd name="connsiteY20" fmla="*/ 789272 h 1251286"/>
              <a:gd name="connsiteX21" fmla="*/ 163629 w 1318661"/>
              <a:gd name="connsiteY21" fmla="*/ 847023 h 1251286"/>
              <a:gd name="connsiteX22" fmla="*/ 173254 w 1318661"/>
              <a:gd name="connsiteY22" fmla="*/ 875899 h 1251286"/>
              <a:gd name="connsiteX23" fmla="*/ 231006 w 1318661"/>
              <a:gd name="connsiteY23" fmla="*/ 962526 h 1251286"/>
              <a:gd name="connsiteX24" fmla="*/ 250256 w 1318661"/>
              <a:gd name="connsiteY24" fmla="*/ 991402 h 1251286"/>
              <a:gd name="connsiteX25" fmla="*/ 308008 w 1318661"/>
              <a:gd name="connsiteY25" fmla="*/ 1106905 h 1251286"/>
              <a:gd name="connsiteX26" fmla="*/ 327259 w 1318661"/>
              <a:gd name="connsiteY26" fmla="*/ 1135781 h 1251286"/>
              <a:gd name="connsiteX27" fmla="*/ 356134 w 1318661"/>
              <a:gd name="connsiteY27" fmla="*/ 1155032 h 1251286"/>
              <a:gd name="connsiteX28" fmla="*/ 404261 w 1318661"/>
              <a:gd name="connsiteY28" fmla="*/ 1193533 h 1251286"/>
              <a:gd name="connsiteX29" fmla="*/ 433136 w 1318661"/>
              <a:gd name="connsiteY29" fmla="*/ 1212783 h 1251286"/>
              <a:gd name="connsiteX30" fmla="*/ 462012 w 1318661"/>
              <a:gd name="connsiteY30" fmla="*/ 1222409 h 1251286"/>
              <a:gd name="connsiteX31" fmla="*/ 654517 w 1318661"/>
              <a:gd name="connsiteY31" fmla="*/ 1232034 h 1251286"/>
              <a:gd name="connsiteX32" fmla="*/ 895149 w 1318661"/>
              <a:gd name="connsiteY32" fmla="*/ 1241659 h 1251286"/>
              <a:gd name="connsiteX33" fmla="*/ 991402 w 1318661"/>
              <a:gd name="connsiteY33" fmla="*/ 1241659 h 1251286"/>
              <a:gd name="connsiteX34" fmla="*/ 1020277 w 1318661"/>
              <a:gd name="connsiteY34" fmla="*/ 1222409 h 1251286"/>
              <a:gd name="connsiteX35" fmla="*/ 1193532 w 1318661"/>
              <a:gd name="connsiteY35" fmla="*/ 962526 h 1251286"/>
              <a:gd name="connsiteX36" fmla="*/ 1241659 w 1318661"/>
              <a:gd name="connsiteY36" fmla="*/ 904775 h 1251286"/>
              <a:gd name="connsiteX37" fmla="*/ 1280160 w 1318661"/>
              <a:gd name="connsiteY37" fmla="*/ 847023 h 1251286"/>
              <a:gd name="connsiteX38" fmla="*/ 1289785 w 1318661"/>
              <a:gd name="connsiteY38" fmla="*/ 818148 h 1251286"/>
              <a:gd name="connsiteX39" fmla="*/ 1309035 w 1318661"/>
              <a:gd name="connsiteY39" fmla="*/ 789272 h 1251286"/>
              <a:gd name="connsiteX40" fmla="*/ 1318661 w 1318661"/>
              <a:gd name="connsiteY40" fmla="*/ 741145 h 1251286"/>
              <a:gd name="connsiteX41" fmla="*/ 1299410 w 1318661"/>
              <a:gd name="connsiteY41" fmla="*/ 500514 h 1251286"/>
              <a:gd name="connsiteX42" fmla="*/ 1270534 w 1318661"/>
              <a:gd name="connsiteY42" fmla="*/ 413886 h 1251286"/>
              <a:gd name="connsiteX43" fmla="*/ 1260909 w 1318661"/>
              <a:gd name="connsiteY43" fmla="*/ 385011 h 1251286"/>
              <a:gd name="connsiteX44" fmla="*/ 1203157 w 1318661"/>
              <a:gd name="connsiteY44" fmla="*/ 356135 h 1251286"/>
              <a:gd name="connsiteX45" fmla="*/ 1155031 w 1318661"/>
              <a:gd name="connsiteY45" fmla="*/ 298383 h 1251286"/>
              <a:gd name="connsiteX46" fmla="*/ 1126155 w 1318661"/>
              <a:gd name="connsiteY46" fmla="*/ 279133 h 1251286"/>
              <a:gd name="connsiteX47" fmla="*/ 1078029 w 1318661"/>
              <a:gd name="connsiteY47" fmla="*/ 240632 h 1251286"/>
              <a:gd name="connsiteX48" fmla="*/ 1020277 w 1318661"/>
              <a:gd name="connsiteY48" fmla="*/ 202131 h 1251286"/>
              <a:gd name="connsiteX49" fmla="*/ 1001027 w 1318661"/>
              <a:gd name="connsiteY49" fmla="*/ 173255 h 1251286"/>
              <a:gd name="connsiteX50" fmla="*/ 972151 w 1318661"/>
              <a:gd name="connsiteY50" fmla="*/ 154004 h 1251286"/>
              <a:gd name="connsiteX51" fmla="*/ 904774 w 1318661"/>
              <a:gd name="connsiteY51" fmla="*/ 77002 h 1251286"/>
              <a:gd name="connsiteX52" fmla="*/ 875899 w 1318661"/>
              <a:gd name="connsiteY52" fmla="*/ 67377 h 1251286"/>
              <a:gd name="connsiteX53" fmla="*/ 827772 w 1318661"/>
              <a:gd name="connsiteY53" fmla="*/ 28876 h 125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18661" h="1251286">
                <a:moveTo>
                  <a:pt x="779646" y="0"/>
                </a:moveTo>
                <a:lnTo>
                  <a:pt x="635267" y="48126"/>
                </a:lnTo>
                <a:lnTo>
                  <a:pt x="577515" y="67377"/>
                </a:lnTo>
                <a:lnTo>
                  <a:pt x="548640" y="77002"/>
                </a:lnTo>
                <a:cubicBezTo>
                  <a:pt x="539015" y="83419"/>
                  <a:pt x="530335" y="91555"/>
                  <a:pt x="519764" y="96253"/>
                </a:cubicBezTo>
                <a:cubicBezTo>
                  <a:pt x="501221" y="104494"/>
                  <a:pt x="462012" y="115503"/>
                  <a:pt x="462012" y="115503"/>
                </a:cubicBezTo>
                <a:cubicBezTo>
                  <a:pt x="408657" y="151074"/>
                  <a:pt x="450860" y="114402"/>
                  <a:pt x="423511" y="163630"/>
                </a:cubicBezTo>
                <a:cubicBezTo>
                  <a:pt x="412275" y="183855"/>
                  <a:pt x="397844" y="202131"/>
                  <a:pt x="385010" y="221381"/>
                </a:cubicBezTo>
                <a:lnTo>
                  <a:pt x="346509" y="279133"/>
                </a:lnTo>
                <a:lnTo>
                  <a:pt x="317633" y="298383"/>
                </a:lnTo>
                <a:cubicBezTo>
                  <a:pt x="312388" y="314118"/>
                  <a:pt x="304471" y="346314"/>
                  <a:pt x="288757" y="356135"/>
                </a:cubicBezTo>
                <a:cubicBezTo>
                  <a:pt x="271550" y="366889"/>
                  <a:pt x="231006" y="375385"/>
                  <a:pt x="231006" y="375385"/>
                </a:cubicBezTo>
                <a:cubicBezTo>
                  <a:pt x="145691" y="346948"/>
                  <a:pt x="193422" y="358376"/>
                  <a:pt x="86627" y="346510"/>
                </a:cubicBezTo>
                <a:cubicBezTo>
                  <a:pt x="67376" y="349718"/>
                  <a:pt x="46331" y="347407"/>
                  <a:pt x="28875" y="356135"/>
                </a:cubicBezTo>
                <a:cubicBezTo>
                  <a:pt x="1938" y="369603"/>
                  <a:pt x="1656" y="440797"/>
                  <a:pt x="0" y="452388"/>
                </a:cubicBezTo>
                <a:cubicBezTo>
                  <a:pt x="13604" y="520407"/>
                  <a:pt x="4453" y="484999"/>
                  <a:pt x="28875" y="558265"/>
                </a:cubicBezTo>
                <a:cubicBezTo>
                  <a:pt x="32084" y="567890"/>
                  <a:pt x="32873" y="578699"/>
                  <a:pt x="38501" y="587141"/>
                </a:cubicBezTo>
                <a:cubicBezTo>
                  <a:pt x="44918" y="596766"/>
                  <a:pt x="52578" y="605670"/>
                  <a:pt x="57751" y="616017"/>
                </a:cubicBezTo>
                <a:cubicBezTo>
                  <a:pt x="62288" y="625092"/>
                  <a:pt x="62449" y="636024"/>
                  <a:pt x="67376" y="644893"/>
                </a:cubicBezTo>
                <a:cubicBezTo>
                  <a:pt x="78612" y="665118"/>
                  <a:pt x="98561" y="680695"/>
                  <a:pt x="105877" y="702644"/>
                </a:cubicBezTo>
                <a:cubicBezTo>
                  <a:pt x="128786" y="771371"/>
                  <a:pt x="113872" y="743512"/>
                  <a:pt x="144379" y="789272"/>
                </a:cubicBezTo>
                <a:lnTo>
                  <a:pt x="163629" y="847023"/>
                </a:lnTo>
                <a:cubicBezTo>
                  <a:pt x="166837" y="856648"/>
                  <a:pt x="167626" y="867457"/>
                  <a:pt x="173254" y="875899"/>
                </a:cubicBezTo>
                <a:lnTo>
                  <a:pt x="231006" y="962526"/>
                </a:lnTo>
                <a:cubicBezTo>
                  <a:pt x="237423" y="972151"/>
                  <a:pt x="246598" y="980428"/>
                  <a:pt x="250256" y="991402"/>
                </a:cubicBezTo>
                <a:cubicBezTo>
                  <a:pt x="276823" y="1071102"/>
                  <a:pt x="258251" y="1032270"/>
                  <a:pt x="308008" y="1106905"/>
                </a:cubicBezTo>
                <a:cubicBezTo>
                  <a:pt x="314425" y="1116530"/>
                  <a:pt x="317634" y="1129364"/>
                  <a:pt x="327259" y="1135781"/>
                </a:cubicBezTo>
                <a:lnTo>
                  <a:pt x="356134" y="1155032"/>
                </a:lnTo>
                <a:cubicBezTo>
                  <a:pt x="388586" y="1203709"/>
                  <a:pt x="357768" y="1170287"/>
                  <a:pt x="404261" y="1193533"/>
                </a:cubicBezTo>
                <a:cubicBezTo>
                  <a:pt x="414608" y="1198706"/>
                  <a:pt x="422789" y="1207610"/>
                  <a:pt x="433136" y="1212783"/>
                </a:cubicBezTo>
                <a:cubicBezTo>
                  <a:pt x="442211" y="1217321"/>
                  <a:pt x="451904" y="1221530"/>
                  <a:pt x="462012" y="1222409"/>
                </a:cubicBezTo>
                <a:cubicBezTo>
                  <a:pt x="526019" y="1227975"/>
                  <a:pt x="590332" y="1229181"/>
                  <a:pt x="654517" y="1232034"/>
                </a:cubicBezTo>
                <a:lnTo>
                  <a:pt x="895149" y="1241659"/>
                </a:lnTo>
                <a:cubicBezTo>
                  <a:pt x="940529" y="1249222"/>
                  <a:pt x="951198" y="1258889"/>
                  <a:pt x="991402" y="1241659"/>
                </a:cubicBezTo>
                <a:cubicBezTo>
                  <a:pt x="1002035" y="1237102"/>
                  <a:pt x="1010652" y="1228826"/>
                  <a:pt x="1020277" y="1222409"/>
                </a:cubicBezTo>
                <a:lnTo>
                  <a:pt x="1193532" y="962526"/>
                </a:lnTo>
                <a:cubicBezTo>
                  <a:pt x="1262318" y="859347"/>
                  <a:pt x="1155199" y="1015938"/>
                  <a:pt x="1241659" y="904775"/>
                </a:cubicBezTo>
                <a:cubicBezTo>
                  <a:pt x="1255863" y="886512"/>
                  <a:pt x="1280160" y="847023"/>
                  <a:pt x="1280160" y="847023"/>
                </a:cubicBezTo>
                <a:cubicBezTo>
                  <a:pt x="1283368" y="837398"/>
                  <a:pt x="1285248" y="827223"/>
                  <a:pt x="1289785" y="818148"/>
                </a:cubicBezTo>
                <a:cubicBezTo>
                  <a:pt x="1294958" y="807801"/>
                  <a:pt x="1304973" y="800104"/>
                  <a:pt x="1309035" y="789272"/>
                </a:cubicBezTo>
                <a:cubicBezTo>
                  <a:pt x="1314779" y="773954"/>
                  <a:pt x="1315452" y="757187"/>
                  <a:pt x="1318661" y="741145"/>
                </a:cubicBezTo>
                <a:cubicBezTo>
                  <a:pt x="1313406" y="630799"/>
                  <a:pt x="1324414" y="583862"/>
                  <a:pt x="1299410" y="500514"/>
                </a:cubicBezTo>
                <a:cubicBezTo>
                  <a:pt x="1299386" y="500434"/>
                  <a:pt x="1275360" y="428363"/>
                  <a:pt x="1270534" y="413886"/>
                </a:cubicBezTo>
                <a:cubicBezTo>
                  <a:pt x="1267326" y="404261"/>
                  <a:pt x="1270534" y="388220"/>
                  <a:pt x="1260909" y="385011"/>
                </a:cubicBezTo>
                <a:cubicBezTo>
                  <a:pt x="1231971" y="375364"/>
                  <a:pt x="1228033" y="376865"/>
                  <a:pt x="1203157" y="356135"/>
                </a:cubicBezTo>
                <a:cubicBezTo>
                  <a:pt x="1108547" y="277293"/>
                  <a:pt x="1230747" y="374097"/>
                  <a:pt x="1155031" y="298383"/>
                </a:cubicBezTo>
                <a:cubicBezTo>
                  <a:pt x="1146851" y="290203"/>
                  <a:pt x="1135780" y="285550"/>
                  <a:pt x="1126155" y="279133"/>
                </a:cubicBezTo>
                <a:cubicBezTo>
                  <a:pt x="1090587" y="225779"/>
                  <a:pt x="1127256" y="267980"/>
                  <a:pt x="1078029" y="240632"/>
                </a:cubicBezTo>
                <a:cubicBezTo>
                  <a:pt x="1057804" y="229396"/>
                  <a:pt x="1020277" y="202131"/>
                  <a:pt x="1020277" y="202131"/>
                </a:cubicBezTo>
                <a:cubicBezTo>
                  <a:pt x="1013860" y="192506"/>
                  <a:pt x="1009207" y="181435"/>
                  <a:pt x="1001027" y="173255"/>
                </a:cubicBezTo>
                <a:cubicBezTo>
                  <a:pt x="992847" y="165075"/>
                  <a:pt x="979769" y="162710"/>
                  <a:pt x="972151" y="154004"/>
                </a:cubicBezTo>
                <a:cubicBezTo>
                  <a:pt x="927234" y="102670"/>
                  <a:pt x="952900" y="101065"/>
                  <a:pt x="904774" y="77002"/>
                </a:cubicBezTo>
                <a:cubicBezTo>
                  <a:pt x="895699" y="72465"/>
                  <a:pt x="885524" y="70585"/>
                  <a:pt x="875899" y="67377"/>
                </a:cubicBezTo>
                <a:cubicBezTo>
                  <a:pt x="815477" y="27096"/>
                  <a:pt x="795011" y="28876"/>
                  <a:pt x="827772" y="28876"/>
                </a:cubicBezTo>
              </a:path>
            </a:pathLst>
          </a:custGeom>
          <a:noFill/>
          <a:ln w="31750">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A1DE1042-2425-7D29-1474-1D7816991D52}"/>
              </a:ext>
            </a:extLst>
          </p:cNvPr>
          <p:cNvSpPr/>
          <p:nvPr/>
        </p:nvSpPr>
        <p:spPr>
          <a:xfrm>
            <a:off x="3357613" y="1589930"/>
            <a:ext cx="1318661" cy="1251286"/>
          </a:xfrm>
          <a:custGeom>
            <a:avLst/>
            <a:gdLst>
              <a:gd name="connsiteX0" fmla="*/ 779646 w 1318661"/>
              <a:gd name="connsiteY0" fmla="*/ 0 h 1251286"/>
              <a:gd name="connsiteX1" fmla="*/ 635267 w 1318661"/>
              <a:gd name="connsiteY1" fmla="*/ 48126 h 1251286"/>
              <a:gd name="connsiteX2" fmla="*/ 577515 w 1318661"/>
              <a:gd name="connsiteY2" fmla="*/ 67377 h 1251286"/>
              <a:gd name="connsiteX3" fmla="*/ 548640 w 1318661"/>
              <a:gd name="connsiteY3" fmla="*/ 77002 h 1251286"/>
              <a:gd name="connsiteX4" fmla="*/ 519764 w 1318661"/>
              <a:gd name="connsiteY4" fmla="*/ 96253 h 1251286"/>
              <a:gd name="connsiteX5" fmla="*/ 462012 w 1318661"/>
              <a:gd name="connsiteY5" fmla="*/ 115503 h 1251286"/>
              <a:gd name="connsiteX6" fmla="*/ 423511 w 1318661"/>
              <a:gd name="connsiteY6" fmla="*/ 163630 h 1251286"/>
              <a:gd name="connsiteX7" fmla="*/ 385010 w 1318661"/>
              <a:gd name="connsiteY7" fmla="*/ 221381 h 1251286"/>
              <a:gd name="connsiteX8" fmla="*/ 346509 w 1318661"/>
              <a:gd name="connsiteY8" fmla="*/ 279133 h 1251286"/>
              <a:gd name="connsiteX9" fmla="*/ 317633 w 1318661"/>
              <a:gd name="connsiteY9" fmla="*/ 298383 h 1251286"/>
              <a:gd name="connsiteX10" fmla="*/ 288757 w 1318661"/>
              <a:gd name="connsiteY10" fmla="*/ 356135 h 1251286"/>
              <a:gd name="connsiteX11" fmla="*/ 231006 w 1318661"/>
              <a:gd name="connsiteY11" fmla="*/ 375385 h 1251286"/>
              <a:gd name="connsiteX12" fmla="*/ 86627 w 1318661"/>
              <a:gd name="connsiteY12" fmla="*/ 346510 h 1251286"/>
              <a:gd name="connsiteX13" fmla="*/ 28875 w 1318661"/>
              <a:gd name="connsiteY13" fmla="*/ 356135 h 1251286"/>
              <a:gd name="connsiteX14" fmla="*/ 0 w 1318661"/>
              <a:gd name="connsiteY14" fmla="*/ 452388 h 1251286"/>
              <a:gd name="connsiteX15" fmla="*/ 28875 w 1318661"/>
              <a:gd name="connsiteY15" fmla="*/ 558265 h 1251286"/>
              <a:gd name="connsiteX16" fmla="*/ 38501 w 1318661"/>
              <a:gd name="connsiteY16" fmla="*/ 587141 h 1251286"/>
              <a:gd name="connsiteX17" fmla="*/ 57751 w 1318661"/>
              <a:gd name="connsiteY17" fmla="*/ 616017 h 1251286"/>
              <a:gd name="connsiteX18" fmla="*/ 67376 w 1318661"/>
              <a:gd name="connsiteY18" fmla="*/ 644893 h 1251286"/>
              <a:gd name="connsiteX19" fmla="*/ 105877 w 1318661"/>
              <a:gd name="connsiteY19" fmla="*/ 702644 h 1251286"/>
              <a:gd name="connsiteX20" fmla="*/ 144379 w 1318661"/>
              <a:gd name="connsiteY20" fmla="*/ 789272 h 1251286"/>
              <a:gd name="connsiteX21" fmla="*/ 163629 w 1318661"/>
              <a:gd name="connsiteY21" fmla="*/ 847023 h 1251286"/>
              <a:gd name="connsiteX22" fmla="*/ 173254 w 1318661"/>
              <a:gd name="connsiteY22" fmla="*/ 875899 h 1251286"/>
              <a:gd name="connsiteX23" fmla="*/ 231006 w 1318661"/>
              <a:gd name="connsiteY23" fmla="*/ 962526 h 1251286"/>
              <a:gd name="connsiteX24" fmla="*/ 250256 w 1318661"/>
              <a:gd name="connsiteY24" fmla="*/ 991402 h 1251286"/>
              <a:gd name="connsiteX25" fmla="*/ 308008 w 1318661"/>
              <a:gd name="connsiteY25" fmla="*/ 1106905 h 1251286"/>
              <a:gd name="connsiteX26" fmla="*/ 327259 w 1318661"/>
              <a:gd name="connsiteY26" fmla="*/ 1135781 h 1251286"/>
              <a:gd name="connsiteX27" fmla="*/ 356134 w 1318661"/>
              <a:gd name="connsiteY27" fmla="*/ 1155032 h 1251286"/>
              <a:gd name="connsiteX28" fmla="*/ 404261 w 1318661"/>
              <a:gd name="connsiteY28" fmla="*/ 1193533 h 1251286"/>
              <a:gd name="connsiteX29" fmla="*/ 433136 w 1318661"/>
              <a:gd name="connsiteY29" fmla="*/ 1212783 h 1251286"/>
              <a:gd name="connsiteX30" fmla="*/ 462012 w 1318661"/>
              <a:gd name="connsiteY30" fmla="*/ 1222409 h 1251286"/>
              <a:gd name="connsiteX31" fmla="*/ 654517 w 1318661"/>
              <a:gd name="connsiteY31" fmla="*/ 1232034 h 1251286"/>
              <a:gd name="connsiteX32" fmla="*/ 895149 w 1318661"/>
              <a:gd name="connsiteY32" fmla="*/ 1241659 h 1251286"/>
              <a:gd name="connsiteX33" fmla="*/ 991402 w 1318661"/>
              <a:gd name="connsiteY33" fmla="*/ 1241659 h 1251286"/>
              <a:gd name="connsiteX34" fmla="*/ 1020277 w 1318661"/>
              <a:gd name="connsiteY34" fmla="*/ 1222409 h 1251286"/>
              <a:gd name="connsiteX35" fmla="*/ 1193532 w 1318661"/>
              <a:gd name="connsiteY35" fmla="*/ 962526 h 1251286"/>
              <a:gd name="connsiteX36" fmla="*/ 1241659 w 1318661"/>
              <a:gd name="connsiteY36" fmla="*/ 904775 h 1251286"/>
              <a:gd name="connsiteX37" fmla="*/ 1280160 w 1318661"/>
              <a:gd name="connsiteY37" fmla="*/ 847023 h 1251286"/>
              <a:gd name="connsiteX38" fmla="*/ 1289785 w 1318661"/>
              <a:gd name="connsiteY38" fmla="*/ 818148 h 1251286"/>
              <a:gd name="connsiteX39" fmla="*/ 1309035 w 1318661"/>
              <a:gd name="connsiteY39" fmla="*/ 789272 h 1251286"/>
              <a:gd name="connsiteX40" fmla="*/ 1318661 w 1318661"/>
              <a:gd name="connsiteY40" fmla="*/ 741145 h 1251286"/>
              <a:gd name="connsiteX41" fmla="*/ 1299410 w 1318661"/>
              <a:gd name="connsiteY41" fmla="*/ 500514 h 1251286"/>
              <a:gd name="connsiteX42" fmla="*/ 1270534 w 1318661"/>
              <a:gd name="connsiteY42" fmla="*/ 413886 h 1251286"/>
              <a:gd name="connsiteX43" fmla="*/ 1260909 w 1318661"/>
              <a:gd name="connsiteY43" fmla="*/ 385011 h 1251286"/>
              <a:gd name="connsiteX44" fmla="*/ 1203157 w 1318661"/>
              <a:gd name="connsiteY44" fmla="*/ 356135 h 1251286"/>
              <a:gd name="connsiteX45" fmla="*/ 1155031 w 1318661"/>
              <a:gd name="connsiteY45" fmla="*/ 298383 h 1251286"/>
              <a:gd name="connsiteX46" fmla="*/ 1126155 w 1318661"/>
              <a:gd name="connsiteY46" fmla="*/ 279133 h 1251286"/>
              <a:gd name="connsiteX47" fmla="*/ 1078029 w 1318661"/>
              <a:gd name="connsiteY47" fmla="*/ 240632 h 1251286"/>
              <a:gd name="connsiteX48" fmla="*/ 1020277 w 1318661"/>
              <a:gd name="connsiteY48" fmla="*/ 202131 h 1251286"/>
              <a:gd name="connsiteX49" fmla="*/ 1001027 w 1318661"/>
              <a:gd name="connsiteY49" fmla="*/ 173255 h 1251286"/>
              <a:gd name="connsiteX50" fmla="*/ 972151 w 1318661"/>
              <a:gd name="connsiteY50" fmla="*/ 154004 h 1251286"/>
              <a:gd name="connsiteX51" fmla="*/ 904774 w 1318661"/>
              <a:gd name="connsiteY51" fmla="*/ 77002 h 1251286"/>
              <a:gd name="connsiteX52" fmla="*/ 875899 w 1318661"/>
              <a:gd name="connsiteY52" fmla="*/ 67377 h 1251286"/>
              <a:gd name="connsiteX53" fmla="*/ 827772 w 1318661"/>
              <a:gd name="connsiteY53" fmla="*/ 28876 h 125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18661" h="1251286">
                <a:moveTo>
                  <a:pt x="779646" y="0"/>
                </a:moveTo>
                <a:lnTo>
                  <a:pt x="635267" y="48126"/>
                </a:lnTo>
                <a:lnTo>
                  <a:pt x="577515" y="67377"/>
                </a:lnTo>
                <a:lnTo>
                  <a:pt x="548640" y="77002"/>
                </a:lnTo>
                <a:cubicBezTo>
                  <a:pt x="539015" y="83419"/>
                  <a:pt x="530335" y="91555"/>
                  <a:pt x="519764" y="96253"/>
                </a:cubicBezTo>
                <a:cubicBezTo>
                  <a:pt x="501221" y="104494"/>
                  <a:pt x="462012" y="115503"/>
                  <a:pt x="462012" y="115503"/>
                </a:cubicBezTo>
                <a:cubicBezTo>
                  <a:pt x="408657" y="151074"/>
                  <a:pt x="450860" y="114402"/>
                  <a:pt x="423511" y="163630"/>
                </a:cubicBezTo>
                <a:cubicBezTo>
                  <a:pt x="412275" y="183855"/>
                  <a:pt x="397844" y="202131"/>
                  <a:pt x="385010" y="221381"/>
                </a:cubicBezTo>
                <a:lnTo>
                  <a:pt x="346509" y="279133"/>
                </a:lnTo>
                <a:lnTo>
                  <a:pt x="317633" y="298383"/>
                </a:lnTo>
                <a:cubicBezTo>
                  <a:pt x="312388" y="314118"/>
                  <a:pt x="304471" y="346314"/>
                  <a:pt x="288757" y="356135"/>
                </a:cubicBezTo>
                <a:cubicBezTo>
                  <a:pt x="271550" y="366889"/>
                  <a:pt x="231006" y="375385"/>
                  <a:pt x="231006" y="375385"/>
                </a:cubicBezTo>
                <a:cubicBezTo>
                  <a:pt x="145691" y="346948"/>
                  <a:pt x="193422" y="358376"/>
                  <a:pt x="86627" y="346510"/>
                </a:cubicBezTo>
                <a:cubicBezTo>
                  <a:pt x="67376" y="349718"/>
                  <a:pt x="46331" y="347407"/>
                  <a:pt x="28875" y="356135"/>
                </a:cubicBezTo>
                <a:cubicBezTo>
                  <a:pt x="1938" y="369603"/>
                  <a:pt x="1656" y="440797"/>
                  <a:pt x="0" y="452388"/>
                </a:cubicBezTo>
                <a:cubicBezTo>
                  <a:pt x="13604" y="520407"/>
                  <a:pt x="4453" y="484999"/>
                  <a:pt x="28875" y="558265"/>
                </a:cubicBezTo>
                <a:cubicBezTo>
                  <a:pt x="32084" y="567890"/>
                  <a:pt x="32873" y="578699"/>
                  <a:pt x="38501" y="587141"/>
                </a:cubicBezTo>
                <a:cubicBezTo>
                  <a:pt x="44918" y="596766"/>
                  <a:pt x="52578" y="605670"/>
                  <a:pt x="57751" y="616017"/>
                </a:cubicBezTo>
                <a:cubicBezTo>
                  <a:pt x="62288" y="625092"/>
                  <a:pt x="62449" y="636024"/>
                  <a:pt x="67376" y="644893"/>
                </a:cubicBezTo>
                <a:cubicBezTo>
                  <a:pt x="78612" y="665118"/>
                  <a:pt x="98561" y="680695"/>
                  <a:pt x="105877" y="702644"/>
                </a:cubicBezTo>
                <a:cubicBezTo>
                  <a:pt x="128786" y="771371"/>
                  <a:pt x="113872" y="743512"/>
                  <a:pt x="144379" y="789272"/>
                </a:cubicBezTo>
                <a:lnTo>
                  <a:pt x="163629" y="847023"/>
                </a:lnTo>
                <a:cubicBezTo>
                  <a:pt x="166837" y="856648"/>
                  <a:pt x="167626" y="867457"/>
                  <a:pt x="173254" y="875899"/>
                </a:cubicBezTo>
                <a:lnTo>
                  <a:pt x="231006" y="962526"/>
                </a:lnTo>
                <a:cubicBezTo>
                  <a:pt x="237423" y="972151"/>
                  <a:pt x="246598" y="980428"/>
                  <a:pt x="250256" y="991402"/>
                </a:cubicBezTo>
                <a:cubicBezTo>
                  <a:pt x="276823" y="1071102"/>
                  <a:pt x="258251" y="1032270"/>
                  <a:pt x="308008" y="1106905"/>
                </a:cubicBezTo>
                <a:cubicBezTo>
                  <a:pt x="314425" y="1116530"/>
                  <a:pt x="317634" y="1129364"/>
                  <a:pt x="327259" y="1135781"/>
                </a:cubicBezTo>
                <a:lnTo>
                  <a:pt x="356134" y="1155032"/>
                </a:lnTo>
                <a:cubicBezTo>
                  <a:pt x="388586" y="1203709"/>
                  <a:pt x="357768" y="1170287"/>
                  <a:pt x="404261" y="1193533"/>
                </a:cubicBezTo>
                <a:cubicBezTo>
                  <a:pt x="414608" y="1198706"/>
                  <a:pt x="422789" y="1207610"/>
                  <a:pt x="433136" y="1212783"/>
                </a:cubicBezTo>
                <a:cubicBezTo>
                  <a:pt x="442211" y="1217321"/>
                  <a:pt x="451904" y="1221530"/>
                  <a:pt x="462012" y="1222409"/>
                </a:cubicBezTo>
                <a:cubicBezTo>
                  <a:pt x="526019" y="1227975"/>
                  <a:pt x="590332" y="1229181"/>
                  <a:pt x="654517" y="1232034"/>
                </a:cubicBezTo>
                <a:lnTo>
                  <a:pt x="895149" y="1241659"/>
                </a:lnTo>
                <a:cubicBezTo>
                  <a:pt x="940529" y="1249222"/>
                  <a:pt x="951198" y="1258889"/>
                  <a:pt x="991402" y="1241659"/>
                </a:cubicBezTo>
                <a:cubicBezTo>
                  <a:pt x="1002035" y="1237102"/>
                  <a:pt x="1010652" y="1228826"/>
                  <a:pt x="1020277" y="1222409"/>
                </a:cubicBezTo>
                <a:lnTo>
                  <a:pt x="1193532" y="962526"/>
                </a:lnTo>
                <a:cubicBezTo>
                  <a:pt x="1262318" y="859347"/>
                  <a:pt x="1155199" y="1015938"/>
                  <a:pt x="1241659" y="904775"/>
                </a:cubicBezTo>
                <a:cubicBezTo>
                  <a:pt x="1255863" y="886512"/>
                  <a:pt x="1280160" y="847023"/>
                  <a:pt x="1280160" y="847023"/>
                </a:cubicBezTo>
                <a:cubicBezTo>
                  <a:pt x="1283368" y="837398"/>
                  <a:pt x="1285248" y="827223"/>
                  <a:pt x="1289785" y="818148"/>
                </a:cubicBezTo>
                <a:cubicBezTo>
                  <a:pt x="1294958" y="807801"/>
                  <a:pt x="1304973" y="800104"/>
                  <a:pt x="1309035" y="789272"/>
                </a:cubicBezTo>
                <a:cubicBezTo>
                  <a:pt x="1314779" y="773954"/>
                  <a:pt x="1315452" y="757187"/>
                  <a:pt x="1318661" y="741145"/>
                </a:cubicBezTo>
                <a:cubicBezTo>
                  <a:pt x="1313406" y="630799"/>
                  <a:pt x="1324414" y="583862"/>
                  <a:pt x="1299410" y="500514"/>
                </a:cubicBezTo>
                <a:cubicBezTo>
                  <a:pt x="1299386" y="500434"/>
                  <a:pt x="1275360" y="428363"/>
                  <a:pt x="1270534" y="413886"/>
                </a:cubicBezTo>
                <a:cubicBezTo>
                  <a:pt x="1267326" y="404261"/>
                  <a:pt x="1270534" y="388220"/>
                  <a:pt x="1260909" y="385011"/>
                </a:cubicBezTo>
                <a:cubicBezTo>
                  <a:pt x="1231971" y="375364"/>
                  <a:pt x="1228033" y="376865"/>
                  <a:pt x="1203157" y="356135"/>
                </a:cubicBezTo>
                <a:cubicBezTo>
                  <a:pt x="1108547" y="277293"/>
                  <a:pt x="1230747" y="374097"/>
                  <a:pt x="1155031" y="298383"/>
                </a:cubicBezTo>
                <a:cubicBezTo>
                  <a:pt x="1146851" y="290203"/>
                  <a:pt x="1135780" y="285550"/>
                  <a:pt x="1126155" y="279133"/>
                </a:cubicBezTo>
                <a:cubicBezTo>
                  <a:pt x="1090587" y="225779"/>
                  <a:pt x="1127256" y="267980"/>
                  <a:pt x="1078029" y="240632"/>
                </a:cubicBezTo>
                <a:cubicBezTo>
                  <a:pt x="1057804" y="229396"/>
                  <a:pt x="1020277" y="202131"/>
                  <a:pt x="1020277" y="202131"/>
                </a:cubicBezTo>
                <a:cubicBezTo>
                  <a:pt x="1013860" y="192506"/>
                  <a:pt x="1009207" y="181435"/>
                  <a:pt x="1001027" y="173255"/>
                </a:cubicBezTo>
                <a:cubicBezTo>
                  <a:pt x="992847" y="165075"/>
                  <a:pt x="979769" y="162710"/>
                  <a:pt x="972151" y="154004"/>
                </a:cubicBezTo>
                <a:cubicBezTo>
                  <a:pt x="927234" y="102670"/>
                  <a:pt x="952900" y="101065"/>
                  <a:pt x="904774" y="77002"/>
                </a:cubicBezTo>
                <a:cubicBezTo>
                  <a:pt x="895699" y="72465"/>
                  <a:pt x="885524" y="70585"/>
                  <a:pt x="875899" y="67377"/>
                </a:cubicBezTo>
                <a:cubicBezTo>
                  <a:pt x="815477" y="27096"/>
                  <a:pt x="795011" y="28876"/>
                  <a:pt x="827772" y="28876"/>
                </a:cubicBezTo>
              </a:path>
            </a:pathLst>
          </a:custGeom>
          <a:noFill/>
          <a:ln w="31750">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F90B191D-D4C1-CB8E-F219-7FD3EF59D870}"/>
              </a:ext>
            </a:extLst>
          </p:cNvPr>
          <p:cNvSpPr/>
          <p:nvPr/>
        </p:nvSpPr>
        <p:spPr>
          <a:xfrm>
            <a:off x="6001590" y="1589930"/>
            <a:ext cx="1318661" cy="1251286"/>
          </a:xfrm>
          <a:custGeom>
            <a:avLst/>
            <a:gdLst>
              <a:gd name="connsiteX0" fmla="*/ 779646 w 1318661"/>
              <a:gd name="connsiteY0" fmla="*/ 0 h 1251286"/>
              <a:gd name="connsiteX1" fmla="*/ 635267 w 1318661"/>
              <a:gd name="connsiteY1" fmla="*/ 48126 h 1251286"/>
              <a:gd name="connsiteX2" fmla="*/ 577515 w 1318661"/>
              <a:gd name="connsiteY2" fmla="*/ 67377 h 1251286"/>
              <a:gd name="connsiteX3" fmla="*/ 548640 w 1318661"/>
              <a:gd name="connsiteY3" fmla="*/ 77002 h 1251286"/>
              <a:gd name="connsiteX4" fmla="*/ 519764 w 1318661"/>
              <a:gd name="connsiteY4" fmla="*/ 96253 h 1251286"/>
              <a:gd name="connsiteX5" fmla="*/ 462012 w 1318661"/>
              <a:gd name="connsiteY5" fmla="*/ 115503 h 1251286"/>
              <a:gd name="connsiteX6" fmla="*/ 423511 w 1318661"/>
              <a:gd name="connsiteY6" fmla="*/ 163630 h 1251286"/>
              <a:gd name="connsiteX7" fmla="*/ 385010 w 1318661"/>
              <a:gd name="connsiteY7" fmla="*/ 221381 h 1251286"/>
              <a:gd name="connsiteX8" fmla="*/ 346509 w 1318661"/>
              <a:gd name="connsiteY8" fmla="*/ 279133 h 1251286"/>
              <a:gd name="connsiteX9" fmla="*/ 317633 w 1318661"/>
              <a:gd name="connsiteY9" fmla="*/ 298383 h 1251286"/>
              <a:gd name="connsiteX10" fmla="*/ 288757 w 1318661"/>
              <a:gd name="connsiteY10" fmla="*/ 356135 h 1251286"/>
              <a:gd name="connsiteX11" fmla="*/ 231006 w 1318661"/>
              <a:gd name="connsiteY11" fmla="*/ 375385 h 1251286"/>
              <a:gd name="connsiteX12" fmla="*/ 86627 w 1318661"/>
              <a:gd name="connsiteY12" fmla="*/ 346510 h 1251286"/>
              <a:gd name="connsiteX13" fmla="*/ 28875 w 1318661"/>
              <a:gd name="connsiteY13" fmla="*/ 356135 h 1251286"/>
              <a:gd name="connsiteX14" fmla="*/ 0 w 1318661"/>
              <a:gd name="connsiteY14" fmla="*/ 452388 h 1251286"/>
              <a:gd name="connsiteX15" fmla="*/ 28875 w 1318661"/>
              <a:gd name="connsiteY15" fmla="*/ 558265 h 1251286"/>
              <a:gd name="connsiteX16" fmla="*/ 38501 w 1318661"/>
              <a:gd name="connsiteY16" fmla="*/ 587141 h 1251286"/>
              <a:gd name="connsiteX17" fmla="*/ 57751 w 1318661"/>
              <a:gd name="connsiteY17" fmla="*/ 616017 h 1251286"/>
              <a:gd name="connsiteX18" fmla="*/ 67376 w 1318661"/>
              <a:gd name="connsiteY18" fmla="*/ 644893 h 1251286"/>
              <a:gd name="connsiteX19" fmla="*/ 105877 w 1318661"/>
              <a:gd name="connsiteY19" fmla="*/ 702644 h 1251286"/>
              <a:gd name="connsiteX20" fmla="*/ 144379 w 1318661"/>
              <a:gd name="connsiteY20" fmla="*/ 789272 h 1251286"/>
              <a:gd name="connsiteX21" fmla="*/ 163629 w 1318661"/>
              <a:gd name="connsiteY21" fmla="*/ 847023 h 1251286"/>
              <a:gd name="connsiteX22" fmla="*/ 173254 w 1318661"/>
              <a:gd name="connsiteY22" fmla="*/ 875899 h 1251286"/>
              <a:gd name="connsiteX23" fmla="*/ 231006 w 1318661"/>
              <a:gd name="connsiteY23" fmla="*/ 962526 h 1251286"/>
              <a:gd name="connsiteX24" fmla="*/ 250256 w 1318661"/>
              <a:gd name="connsiteY24" fmla="*/ 991402 h 1251286"/>
              <a:gd name="connsiteX25" fmla="*/ 308008 w 1318661"/>
              <a:gd name="connsiteY25" fmla="*/ 1106905 h 1251286"/>
              <a:gd name="connsiteX26" fmla="*/ 327259 w 1318661"/>
              <a:gd name="connsiteY26" fmla="*/ 1135781 h 1251286"/>
              <a:gd name="connsiteX27" fmla="*/ 356134 w 1318661"/>
              <a:gd name="connsiteY27" fmla="*/ 1155032 h 1251286"/>
              <a:gd name="connsiteX28" fmla="*/ 404261 w 1318661"/>
              <a:gd name="connsiteY28" fmla="*/ 1193533 h 1251286"/>
              <a:gd name="connsiteX29" fmla="*/ 433136 w 1318661"/>
              <a:gd name="connsiteY29" fmla="*/ 1212783 h 1251286"/>
              <a:gd name="connsiteX30" fmla="*/ 462012 w 1318661"/>
              <a:gd name="connsiteY30" fmla="*/ 1222409 h 1251286"/>
              <a:gd name="connsiteX31" fmla="*/ 654517 w 1318661"/>
              <a:gd name="connsiteY31" fmla="*/ 1232034 h 1251286"/>
              <a:gd name="connsiteX32" fmla="*/ 895149 w 1318661"/>
              <a:gd name="connsiteY32" fmla="*/ 1241659 h 1251286"/>
              <a:gd name="connsiteX33" fmla="*/ 991402 w 1318661"/>
              <a:gd name="connsiteY33" fmla="*/ 1241659 h 1251286"/>
              <a:gd name="connsiteX34" fmla="*/ 1020277 w 1318661"/>
              <a:gd name="connsiteY34" fmla="*/ 1222409 h 1251286"/>
              <a:gd name="connsiteX35" fmla="*/ 1193532 w 1318661"/>
              <a:gd name="connsiteY35" fmla="*/ 962526 h 1251286"/>
              <a:gd name="connsiteX36" fmla="*/ 1241659 w 1318661"/>
              <a:gd name="connsiteY36" fmla="*/ 904775 h 1251286"/>
              <a:gd name="connsiteX37" fmla="*/ 1280160 w 1318661"/>
              <a:gd name="connsiteY37" fmla="*/ 847023 h 1251286"/>
              <a:gd name="connsiteX38" fmla="*/ 1289785 w 1318661"/>
              <a:gd name="connsiteY38" fmla="*/ 818148 h 1251286"/>
              <a:gd name="connsiteX39" fmla="*/ 1309035 w 1318661"/>
              <a:gd name="connsiteY39" fmla="*/ 789272 h 1251286"/>
              <a:gd name="connsiteX40" fmla="*/ 1318661 w 1318661"/>
              <a:gd name="connsiteY40" fmla="*/ 741145 h 1251286"/>
              <a:gd name="connsiteX41" fmla="*/ 1299410 w 1318661"/>
              <a:gd name="connsiteY41" fmla="*/ 500514 h 1251286"/>
              <a:gd name="connsiteX42" fmla="*/ 1270534 w 1318661"/>
              <a:gd name="connsiteY42" fmla="*/ 413886 h 1251286"/>
              <a:gd name="connsiteX43" fmla="*/ 1260909 w 1318661"/>
              <a:gd name="connsiteY43" fmla="*/ 385011 h 1251286"/>
              <a:gd name="connsiteX44" fmla="*/ 1203157 w 1318661"/>
              <a:gd name="connsiteY44" fmla="*/ 356135 h 1251286"/>
              <a:gd name="connsiteX45" fmla="*/ 1155031 w 1318661"/>
              <a:gd name="connsiteY45" fmla="*/ 298383 h 1251286"/>
              <a:gd name="connsiteX46" fmla="*/ 1126155 w 1318661"/>
              <a:gd name="connsiteY46" fmla="*/ 279133 h 1251286"/>
              <a:gd name="connsiteX47" fmla="*/ 1078029 w 1318661"/>
              <a:gd name="connsiteY47" fmla="*/ 240632 h 1251286"/>
              <a:gd name="connsiteX48" fmla="*/ 1020277 w 1318661"/>
              <a:gd name="connsiteY48" fmla="*/ 202131 h 1251286"/>
              <a:gd name="connsiteX49" fmla="*/ 1001027 w 1318661"/>
              <a:gd name="connsiteY49" fmla="*/ 173255 h 1251286"/>
              <a:gd name="connsiteX50" fmla="*/ 972151 w 1318661"/>
              <a:gd name="connsiteY50" fmla="*/ 154004 h 1251286"/>
              <a:gd name="connsiteX51" fmla="*/ 904774 w 1318661"/>
              <a:gd name="connsiteY51" fmla="*/ 77002 h 1251286"/>
              <a:gd name="connsiteX52" fmla="*/ 875899 w 1318661"/>
              <a:gd name="connsiteY52" fmla="*/ 67377 h 1251286"/>
              <a:gd name="connsiteX53" fmla="*/ 827772 w 1318661"/>
              <a:gd name="connsiteY53" fmla="*/ 28876 h 125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18661" h="1251286">
                <a:moveTo>
                  <a:pt x="779646" y="0"/>
                </a:moveTo>
                <a:lnTo>
                  <a:pt x="635267" y="48126"/>
                </a:lnTo>
                <a:lnTo>
                  <a:pt x="577515" y="67377"/>
                </a:lnTo>
                <a:lnTo>
                  <a:pt x="548640" y="77002"/>
                </a:lnTo>
                <a:cubicBezTo>
                  <a:pt x="539015" y="83419"/>
                  <a:pt x="530335" y="91555"/>
                  <a:pt x="519764" y="96253"/>
                </a:cubicBezTo>
                <a:cubicBezTo>
                  <a:pt x="501221" y="104494"/>
                  <a:pt x="462012" y="115503"/>
                  <a:pt x="462012" y="115503"/>
                </a:cubicBezTo>
                <a:cubicBezTo>
                  <a:pt x="408657" y="151074"/>
                  <a:pt x="450860" y="114402"/>
                  <a:pt x="423511" y="163630"/>
                </a:cubicBezTo>
                <a:cubicBezTo>
                  <a:pt x="412275" y="183855"/>
                  <a:pt x="397844" y="202131"/>
                  <a:pt x="385010" y="221381"/>
                </a:cubicBezTo>
                <a:lnTo>
                  <a:pt x="346509" y="279133"/>
                </a:lnTo>
                <a:lnTo>
                  <a:pt x="317633" y="298383"/>
                </a:lnTo>
                <a:cubicBezTo>
                  <a:pt x="312388" y="314118"/>
                  <a:pt x="304471" y="346314"/>
                  <a:pt x="288757" y="356135"/>
                </a:cubicBezTo>
                <a:cubicBezTo>
                  <a:pt x="271550" y="366889"/>
                  <a:pt x="231006" y="375385"/>
                  <a:pt x="231006" y="375385"/>
                </a:cubicBezTo>
                <a:cubicBezTo>
                  <a:pt x="145691" y="346948"/>
                  <a:pt x="193422" y="358376"/>
                  <a:pt x="86627" y="346510"/>
                </a:cubicBezTo>
                <a:cubicBezTo>
                  <a:pt x="67376" y="349718"/>
                  <a:pt x="46331" y="347407"/>
                  <a:pt x="28875" y="356135"/>
                </a:cubicBezTo>
                <a:cubicBezTo>
                  <a:pt x="1938" y="369603"/>
                  <a:pt x="1656" y="440797"/>
                  <a:pt x="0" y="452388"/>
                </a:cubicBezTo>
                <a:cubicBezTo>
                  <a:pt x="13604" y="520407"/>
                  <a:pt x="4453" y="484999"/>
                  <a:pt x="28875" y="558265"/>
                </a:cubicBezTo>
                <a:cubicBezTo>
                  <a:pt x="32084" y="567890"/>
                  <a:pt x="32873" y="578699"/>
                  <a:pt x="38501" y="587141"/>
                </a:cubicBezTo>
                <a:cubicBezTo>
                  <a:pt x="44918" y="596766"/>
                  <a:pt x="52578" y="605670"/>
                  <a:pt x="57751" y="616017"/>
                </a:cubicBezTo>
                <a:cubicBezTo>
                  <a:pt x="62288" y="625092"/>
                  <a:pt x="62449" y="636024"/>
                  <a:pt x="67376" y="644893"/>
                </a:cubicBezTo>
                <a:cubicBezTo>
                  <a:pt x="78612" y="665118"/>
                  <a:pt x="98561" y="680695"/>
                  <a:pt x="105877" y="702644"/>
                </a:cubicBezTo>
                <a:cubicBezTo>
                  <a:pt x="128786" y="771371"/>
                  <a:pt x="113872" y="743512"/>
                  <a:pt x="144379" y="789272"/>
                </a:cubicBezTo>
                <a:lnTo>
                  <a:pt x="163629" y="847023"/>
                </a:lnTo>
                <a:cubicBezTo>
                  <a:pt x="166837" y="856648"/>
                  <a:pt x="167626" y="867457"/>
                  <a:pt x="173254" y="875899"/>
                </a:cubicBezTo>
                <a:lnTo>
                  <a:pt x="231006" y="962526"/>
                </a:lnTo>
                <a:cubicBezTo>
                  <a:pt x="237423" y="972151"/>
                  <a:pt x="246598" y="980428"/>
                  <a:pt x="250256" y="991402"/>
                </a:cubicBezTo>
                <a:cubicBezTo>
                  <a:pt x="276823" y="1071102"/>
                  <a:pt x="258251" y="1032270"/>
                  <a:pt x="308008" y="1106905"/>
                </a:cubicBezTo>
                <a:cubicBezTo>
                  <a:pt x="314425" y="1116530"/>
                  <a:pt x="317634" y="1129364"/>
                  <a:pt x="327259" y="1135781"/>
                </a:cubicBezTo>
                <a:lnTo>
                  <a:pt x="356134" y="1155032"/>
                </a:lnTo>
                <a:cubicBezTo>
                  <a:pt x="388586" y="1203709"/>
                  <a:pt x="357768" y="1170287"/>
                  <a:pt x="404261" y="1193533"/>
                </a:cubicBezTo>
                <a:cubicBezTo>
                  <a:pt x="414608" y="1198706"/>
                  <a:pt x="422789" y="1207610"/>
                  <a:pt x="433136" y="1212783"/>
                </a:cubicBezTo>
                <a:cubicBezTo>
                  <a:pt x="442211" y="1217321"/>
                  <a:pt x="451904" y="1221530"/>
                  <a:pt x="462012" y="1222409"/>
                </a:cubicBezTo>
                <a:cubicBezTo>
                  <a:pt x="526019" y="1227975"/>
                  <a:pt x="590332" y="1229181"/>
                  <a:pt x="654517" y="1232034"/>
                </a:cubicBezTo>
                <a:lnTo>
                  <a:pt x="895149" y="1241659"/>
                </a:lnTo>
                <a:cubicBezTo>
                  <a:pt x="940529" y="1249222"/>
                  <a:pt x="951198" y="1258889"/>
                  <a:pt x="991402" y="1241659"/>
                </a:cubicBezTo>
                <a:cubicBezTo>
                  <a:pt x="1002035" y="1237102"/>
                  <a:pt x="1010652" y="1228826"/>
                  <a:pt x="1020277" y="1222409"/>
                </a:cubicBezTo>
                <a:lnTo>
                  <a:pt x="1193532" y="962526"/>
                </a:lnTo>
                <a:cubicBezTo>
                  <a:pt x="1262318" y="859347"/>
                  <a:pt x="1155199" y="1015938"/>
                  <a:pt x="1241659" y="904775"/>
                </a:cubicBezTo>
                <a:cubicBezTo>
                  <a:pt x="1255863" y="886512"/>
                  <a:pt x="1280160" y="847023"/>
                  <a:pt x="1280160" y="847023"/>
                </a:cubicBezTo>
                <a:cubicBezTo>
                  <a:pt x="1283368" y="837398"/>
                  <a:pt x="1285248" y="827223"/>
                  <a:pt x="1289785" y="818148"/>
                </a:cubicBezTo>
                <a:cubicBezTo>
                  <a:pt x="1294958" y="807801"/>
                  <a:pt x="1304973" y="800104"/>
                  <a:pt x="1309035" y="789272"/>
                </a:cubicBezTo>
                <a:cubicBezTo>
                  <a:pt x="1314779" y="773954"/>
                  <a:pt x="1315452" y="757187"/>
                  <a:pt x="1318661" y="741145"/>
                </a:cubicBezTo>
                <a:cubicBezTo>
                  <a:pt x="1313406" y="630799"/>
                  <a:pt x="1324414" y="583862"/>
                  <a:pt x="1299410" y="500514"/>
                </a:cubicBezTo>
                <a:cubicBezTo>
                  <a:pt x="1299386" y="500434"/>
                  <a:pt x="1275360" y="428363"/>
                  <a:pt x="1270534" y="413886"/>
                </a:cubicBezTo>
                <a:cubicBezTo>
                  <a:pt x="1267326" y="404261"/>
                  <a:pt x="1270534" y="388220"/>
                  <a:pt x="1260909" y="385011"/>
                </a:cubicBezTo>
                <a:cubicBezTo>
                  <a:pt x="1231971" y="375364"/>
                  <a:pt x="1228033" y="376865"/>
                  <a:pt x="1203157" y="356135"/>
                </a:cubicBezTo>
                <a:cubicBezTo>
                  <a:pt x="1108547" y="277293"/>
                  <a:pt x="1230747" y="374097"/>
                  <a:pt x="1155031" y="298383"/>
                </a:cubicBezTo>
                <a:cubicBezTo>
                  <a:pt x="1146851" y="290203"/>
                  <a:pt x="1135780" y="285550"/>
                  <a:pt x="1126155" y="279133"/>
                </a:cubicBezTo>
                <a:cubicBezTo>
                  <a:pt x="1090587" y="225779"/>
                  <a:pt x="1127256" y="267980"/>
                  <a:pt x="1078029" y="240632"/>
                </a:cubicBezTo>
                <a:cubicBezTo>
                  <a:pt x="1057804" y="229396"/>
                  <a:pt x="1020277" y="202131"/>
                  <a:pt x="1020277" y="202131"/>
                </a:cubicBezTo>
                <a:cubicBezTo>
                  <a:pt x="1013860" y="192506"/>
                  <a:pt x="1009207" y="181435"/>
                  <a:pt x="1001027" y="173255"/>
                </a:cubicBezTo>
                <a:cubicBezTo>
                  <a:pt x="992847" y="165075"/>
                  <a:pt x="979769" y="162710"/>
                  <a:pt x="972151" y="154004"/>
                </a:cubicBezTo>
                <a:cubicBezTo>
                  <a:pt x="927234" y="102670"/>
                  <a:pt x="952900" y="101065"/>
                  <a:pt x="904774" y="77002"/>
                </a:cubicBezTo>
                <a:cubicBezTo>
                  <a:pt x="895699" y="72465"/>
                  <a:pt x="885524" y="70585"/>
                  <a:pt x="875899" y="67377"/>
                </a:cubicBezTo>
                <a:cubicBezTo>
                  <a:pt x="815477" y="27096"/>
                  <a:pt x="795011" y="28876"/>
                  <a:pt x="827772" y="28876"/>
                </a:cubicBezTo>
              </a:path>
            </a:pathLst>
          </a:custGeom>
          <a:noFill/>
          <a:ln w="31750">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07485BA3-9B10-AD64-94C8-CE63BAB2FFC5}"/>
              </a:ext>
            </a:extLst>
          </p:cNvPr>
          <p:cNvSpPr/>
          <p:nvPr/>
        </p:nvSpPr>
        <p:spPr>
          <a:xfrm>
            <a:off x="3830832" y="1819175"/>
            <a:ext cx="490911" cy="683393"/>
          </a:xfrm>
          <a:custGeom>
            <a:avLst/>
            <a:gdLst>
              <a:gd name="connsiteX0" fmla="*/ 288781 w 490911"/>
              <a:gd name="connsiteY0" fmla="*/ 0 h 683393"/>
              <a:gd name="connsiteX1" fmla="*/ 221404 w 490911"/>
              <a:gd name="connsiteY1" fmla="*/ 19250 h 683393"/>
              <a:gd name="connsiteX2" fmla="*/ 192528 w 490911"/>
              <a:gd name="connsiteY2" fmla="*/ 28876 h 683393"/>
              <a:gd name="connsiteX3" fmla="*/ 163652 w 490911"/>
              <a:gd name="connsiteY3" fmla="*/ 48126 h 683393"/>
              <a:gd name="connsiteX4" fmla="*/ 144402 w 490911"/>
              <a:gd name="connsiteY4" fmla="*/ 77002 h 683393"/>
              <a:gd name="connsiteX5" fmla="*/ 125151 w 490911"/>
              <a:gd name="connsiteY5" fmla="*/ 134753 h 683393"/>
              <a:gd name="connsiteX6" fmla="*/ 96275 w 490911"/>
              <a:gd name="connsiteY6" fmla="*/ 154004 h 683393"/>
              <a:gd name="connsiteX7" fmla="*/ 57774 w 490911"/>
              <a:gd name="connsiteY7" fmla="*/ 211756 h 683393"/>
              <a:gd name="connsiteX8" fmla="*/ 9648 w 490911"/>
              <a:gd name="connsiteY8" fmla="*/ 269507 h 683393"/>
              <a:gd name="connsiteX9" fmla="*/ 9648 w 490911"/>
              <a:gd name="connsiteY9" fmla="*/ 336884 h 683393"/>
              <a:gd name="connsiteX10" fmla="*/ 19273 w 490911"/>
              <a:gd name="connsiteY10" fmla="*/ 394636 h 683393"/>
              <a:gd name="connsiteX11" fmla="*/ 48149 w 490911"/>
              <a:gd name="connsiteY11" fmla="*/ 404261 h 683393"/>
              <a:gd name="connsiteX12" fmla="*/ 77025 w 490911"/>
              <a:gd name="connsiteY12" fmla="*/ 433137 h 683393"/>
              <a:gd name="connsiteX13" fmla="*/ 105901 w 490911"/>
              <a:gd name="connsiteY13" fmla="*/ 452387 h 683393"/>
              <a:gd name="connsiteX14" fmla="*/ 144402 w 490911"/>
              <a:gd name="connsiteY14" fmla="*/ 510139 h 683393"/>
              <a:gd name="connsiteX15" fmla="*/ 163652 w 490911"/>
              <a:gd name="connsiteY15" fmla="*/ 539014 h 683393"/>
              <a:gd name="connsiteX16" fmla="*/ 182903 w 490911"/>
              <a:gd name="connsiteY16" fmla="*/ 596766 h 683393"/>
              <a:gd name="connsiteX17" fmla="*/ 192528 w 490911"/>
              <a:gd name="connsiteY17" fmla="*/ 625642 h 683393"/>
              <a:gd name="connsiteX18" fmla="*/ 202153 w 490911"/>
              <a:gd name="connsiteY18" fmla="*/ 664143 h 683393"/>
              <a:gd name="connsiteX19" fmla="*/ 231029 w 490911"/>
              <a:gd name="connsiteY19" fmla="*/ 683393 h 683393"/>
              <a:gd name="connsiteX20" fmla="*/ 356157 w 490911"/>
              <a:gd name="connsiteY20" fmla="*/ 664143 h 683393"/>
              <a:gd name="connsiteX21" fmla="*/ 442785 w 490911"/>
              <a:gd name="connsiteY21" fmla="*/ 616017 h 683393"/>
              <a:gd name="connsiteX22" fmla="*/ 490911 w 490911"/>
              <a:gd name="connsiteY22" fmla="*/ 510139 h 683393"/>
              <a:gd name="connsiteX23" fmla="*/ 481286 w 490911"/>
              <a:gd name="connsiteY23" fmla="*/ 317633 h 683393"/>
              <a:gd name="connsiteX24" fmla="*/ 452410 w 490911"/>
              <a:gd name="connsiteY24" fmla="*/ 288758 h 683393"/>
              <a:gd name="connsiteX25" fmla="*/ 404284 w 490911"/>
              <a:gd name="connsiteY25" fmla="*/ 231006 h 683393"/>
              <a:gd name="connsiteX26" fmla="*/ 375408 w 490911"/>
              <a:gd name="connsiteY26" fmla="*/ 173254 h 683393"/>
              <a:gd name="connsiteX27" fmla="*/ 346532 w 490911"/>
              <a:gd name="connsiteY27" fmla="*/ 154004 h 683393"/>
              <a:gd name="connsiteX28" fmla="*/ 317656 w 490911"/>
              <a:gd name="connsiteY28" fmla="*/ 96252 h 683393"/>
              <a:gd name="connsiteX29" fmla="*/ 288781 w 490911"/>
              <a:gd name="connsiteY29" fmla="*/ 77002 h 683393"/>
              <a:gd name="connsiteX30" fmla="*/ 269530 w 490911"/>
              <a:gd name="connsiteY30" fmla="*/ 48126 h 683393"/>
              <a:gd name="connsiteX31" fmla="*/ 259905 w 490911"/>
              <a:gd name="connsiteY31" fmla="*/ 19250 h 683393"/>
              <a:gd name="connsiteX32" fmla="*/ 288781 w 490911"/>
              <a:gd name="connsiteY32" fmla="*/ 0 h 68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90911" h="683393">
                <a:moveTo>
                  <a:pt x="288781" y="0"/>
                </a:moveTo>
                <a:lnTo>
                  <a:pt x="221404" y="19250"/>
                </a:lnTo>
                <a:cubicBezTo>
                  <a:pt x="211686" y="22165"/>
                  <a:pt x="201603" y="24339"/>
                  <a:pt x="192528" y="28876"/>
                </a:cubicBezTo>
                <a:cubicBezTo>
                  <a:pt x="182181" y="34049"/>
                  <a:pt x="173277" y="41709"/>
                  <a:pt x="163652" y="48126"/>
                </a:cubicBezTo>
                <a:cubicBezTo>
                  <a:pt x="157235" y="57751"/>
                  <a:pt x="149100" y="66431"/>
                  <a:pt x="144402" y="77002"/>
                </a:cubicBezTo>
                <a:cubicBezTo>
                  <a:pt x="136161" y="95545"/>
                  <a:pt x="142035" y="123497"/>
                  <a:pt x="125151" y="134753"/>
                </a:cubicBezTo>
                <a:lnTo>
                  <a:pt x="96275" y="154004"/>
                </a:lnTo>
                <a:cubicBezTo>
                  <a:pt x="83441" y="173255"/>
                  <a:pt x="74134" y="195396"/>
                  <a:pt x="57774" y="211756"/>
                </a:cubicBezTo>
                <a:cubicBezTo>
                  <a:pt x="20719" y="248811"/>
                  <a:pt x="36450" y="229305"/>
                  <a:pt x="9648" y="269507"/>
                </a:cubicBezTo>
                <a:cubicBezTo>
                  <a:pt x="-5319" y="314409"/>
                  <a:pt x="-927" y="284008"/>
                  <a:pt x="9648" y="336884"/>
                </a:cubicBezTo>
                <a:cubicBezTo>
                  <a:pt x="13475" y="356021"/>
                  <a:pt x="9590" y="377691"/>
                  <a:pt x="19273" y="394636"/>
                </a:cubicBezTo>
                <a:cubicBezTo>
                  <a:pt x="24307" y="403445"/>
                  <a:pt x="38524" y="401053"/>
                  <a:pt x="48149" y="404261"/>
                </a:cubicBezTo>
                <a:cubicBezTo>
                  <a:pt x="57774" y="413886"/>
                  <a:pt x="66568" y="424423"/>
                  <a:pt x="77025" y="433137"/>
                </a:cubicBezTo>
                <a:cubicBezTo>
                  <a:pt x="85912" y="440543"/>
                  <a:pt x="98283" y="443681"/>
                  <a:pt x="105901" y="452387"/>
                </a:cubicBezTo>
                <a:cubicBezTo>
                  <a:pt x="121136" y="469799"/>
                  <a:pt x="131568" y="490888"/>
                  <a:pt x="144402" y="510139"/>
                </a:cubicBezTo>
                <a:lnTo>
                  <a:pt x="163652" y="539014"/>
                </a:lnTo>
                <a:lnTo>
                  <a:pt x="182903" y="596766"/>
                </a:lnTo>
                <a:cubicBezTo>
                  <a:pt x="186111" y="606391"/>
                  <a:pt x="190067" y="615799"/>
                  <a:pt x="192528" y="625642"/>
                </a:cubicBezTo>
                <a:cubicBezTo>
                  <a:pt x="195736" y="638476"/>
                  <a:pt x="194815" y="653136"/>
                  <a:pt x="202153" y="664143"/>
                </a:cubicBezTo>
                <a:cubicBezTo>
                  <a:pt x="208570" y="673768"/>
                  <a:pt x="221404" y="676976"/>
                  <a:pt x="231029" y="683393"/>
                </a:cubicBezTo>
                <a:cubicBezTo>
                  <a:pt x="245189" y="681977"/>
                  <a:pt x="325699" y="681064"/>
                  <a:pt x="356157" y="664143"/>
                </a:cubicBezTo>
                <a:cubicBezTo>
                  <a:pt x="455445" y="608983"/>
                  <a:pt x="377447" y="637796"/>
                  <a:pt x="442785" y="616017"/>
                </a:cubicBezTo>
                <a:cubicBezTo>
                  <a:pt x="490361" y="544653"/>
                  <a:pt x="476749" y="580952"/>
                  <a:pt x="490911" y="510139"/>
                </a:cubicBezTo>
                <a:cubicBezTo>
                  <a:pt x="487703" y="445970"/>
                  <a:pt x="492294" y="380932"/>
                  <a:pt x="481286" y="317633"/>
                </a:cubicBezTo>
                <a:cubicBezTo>
                  <a:pt x="478954" y="304222"/>
                  <a:pt x="461124" y="299215"/>
                  <a:pt x="452410" y="288758"/>
                </a:cubicBezTo>
                <a:cubicBezTo>
                  <a:pt x="385400" y="208347"/>
                  <a:pt x="488654" y="315376"/>
                  <a:pt x="404284" y="231006"/>
                </a:cubicBezTo>
                <a:cubicBezTo>
                  <a:pt x="396456" y="207520"/>
                  <a:pt x="394068" y="191913"/>
                  <a:pt x="375408" y="173254"/>
                </a:cubicBezTo>
                <a:cubicBezTo>
                  <a:pt x="367228" y="165074"/>
                  <a:pt x="356157" y="160421"/>
                  <a:pt x="346532" y="154004"/>
                </a:cubicBezTo>
                <a:cubicBezTo>
                  <a:pt x="338703" y="130517"/>
                  <a:pt x="336316" y="114912"/>
                  <a:pt x="317656" y="96252"/>
                </a:cubicBezTo>
                <a:cubicBezTo>
                  <a:pt x="309476" y="88072"/>
                  <a:pt x="298406" y="83419"/>
                  <a:pt x="288781" y="77002"/>
                </a:cubicBezTo>
                <a:cubicBezTo>
                  <a:pt x="282364" y="67377"/>
                  <a:pt x="274703" y="58473"/>
                  <a:pt x="269530" y="48126"/>
                </a:cubicBezTo>
                <a:cubicBezTo>
                  <a:pt x="264993" y="39051"/>
                  <a:pt x="267079" y="26424"/>
                  <a:pt x="259905" y="19250"/>
                </a:cubicBezTo>
                <a:lnTo>
                  <a:pt x="288781" y="0"/>
                </a:lnTo>
                <a:close/>
              </a:path>
            </a:pathLst>
          </a:custGeom>
          <a:noFill/>
          <a:ln w="28575">
            <a:solidFill>
              <a:srgbClr val="FFFF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9E6BBD37-0BD7-FEFC-FABC-FCC37E2DB0BE}"/>
              </a:ext>
            </a:extLst>
          </p:cNvPr>
          <p:cNvSpPr/>
          <p:nvPr/>
        </p:nvSpPr>
        <p:spPr>
          <a:xfrm>
            <a:off x="6459352" y="1819175"/>
            <a:ext cx="490911" cy="683393"/>
          </a:xfrm>
          <a:custGeom>
            <a:avLst/>
            <a:gdLst>
              <a:gd name="connsiteX0" fmla="*/ 288781 w 490911"/>
              <a:gd name="connsiteY0" fmla="*/ 0 h 683393"/>
              <a:gd name="connsiteX1" fmla="*/ 221404 w 490911"/>
              <a:gd name="connsiteY1" fmla="*/ 19250 h 683393"/>
              <a:gd name="connsiteX2" fmla="*/ 192528 w 490911"/>
              <a:gd name="connsiteY2" fmla="*/ 28876 h 683393"/>
              <a:gd name="connsiteX3" fmla="*/ 163652 w 490911"/>
              <a:gd name="connsiteY3" fmla="*/ 48126 h 683393"/>
              <a:gd name="connsiteX4" fmla="*/ 144402 w 490911"/>
              <a:gd name="connsiteY4" fmla="*/ 77002 h 683393"/>
              <a:gd name="connsiteX5" fmla="*/ 125151 w 490911"/>
              <a:gd name="connsiteY5" fmla="*/ 134753 h 683393"/>
              <a:gd name="connsiteX6" fmla="*/ 96275 w 490911"/>
              <a:gd name="connsiteY6" fmla="*/ 154004 h 683393"/>
              <a:gd name="connsiteX7" fmla="*/ 57774 w 490911"/>
              <a:gd name="connsiteY7" fmla="*/ 211756 h 683393"/>
              <a:gd name="connsiteX8" fmla="*/ 9648 w 490911"/>
              <a:gd name="connsiteY8" fmla="*/ 269507 h 683393"/>
              <a:gd name="connsiteX9" fmla="*/ 9648 w 490911"/>
              <a:gd name="connsiteY9" fmla="*/ 336884 h 683393"/>
              <a:gd name="connsiteX10" fmla="*/ 19273 w 490911"/>
              <a:gd name="connsiteY10" fmla="*/ 394636 h 683393"/>
              <a:gd name="connsiteX11" fmla="*/ 48149 w 490911"/>
              <a:gd name="connsiteY11" fmla="*/ 404261 h 683393"/>
              <a:gd name="connsiteX12" fmla="*/ 77025 w 490911"/>
              <a:gd name="connsiteY12" fmla="*/ 433137 h 683393"/>
              <a:gd name="connsiteX13" fmla="*/ 105901 w 490911"/>
              <a:gd name="connsiteY13" fmla="*/ 452387 h 683393"/>
              <a:gd name="connsiteX14" fmla="*/ 144402 w 490911"/>
              <a:gd name="connsiteY14" fmla="*/ 510139 h 683393"/>
              <a:gd name="connsiteX15" fmla="*/ 163652 w 490911"/>
              <a:gd name="connsiteY15" fmla="*/ 539014 h 683393"/>
              <a:gd name="connsiteX16" fmla="*/ 182903 w 490911"/>
              <a:gd name="connsiteY16" fmla="*/ 596766 h 683393"/>
              <a:gd name="connsiteX17" fmla="*/ 192528 w 490911"/>
              <a:gd name="connsiteY17" fmla="*/ 625642 h 683393"/>
              <a:gd name="connsiteX18" fmla="*/ 202153 w 490911"/>
              <a:gd name="connsiteY18" fmla="*/ 664143 h 683393"/>
              <a:gd name="connsiteX19" fmla="*/ 231029 w 490911"/>
              <a:gd name="connsiteY19" fmla="*/ 683393 h 683393"/>
              <a:gd name="connsiteX20" fmla="*/ 356157 w 490911"/>
              <a:gd name="connsiteY20" fmla="*/ 664143 h 683393"/>
              <a:gd name="connsiteX21" fmla="*/ 442785 w 490911"/>
              <a:gd name="connsiteY21" fmla="*/ 616017 h 683393"/>
              <a:gd name="connsiteX22" fmla="*/ 490911 w 490911"/>
              <a:gd name="connsiteY22" fmla="*/ 510139 h 683393"/>
              <a:gd name="connsiteX23" fmla="*/ 481286 w 490911"/>
              <a:gd name="connsiteY23" fmla="*/ 317633 h 683393"/>
              <a:gd name="connsiteX24" fmla="*/ 452410 w 490911"/>
              <a:gd name="connsiteY24" fmla="*/ 288758 h 683393"/>
              <a:gd name="connsiteX25" fmla="*/ 404284 w 490911"/>
              <a:gd name="connsiteY25" fmla="*/ 231006 h 683393"/>
              <a:gd name="connsiteX26" fmla="*/ 375408 w 490911"/>
              <a:gd name="connsiteY26" fmla="*/ 173254 h 683393"/>
              <a:gd name="connsiteX27" fmla="*/ 346532 w 490911"/>
              <a:gd name="connsiteY27" fmla="*/ 154004 h 683393"/>
              <a:gd name="connsiteX28" fmla="*/ 317656 w 490911"/>
              <a:gd name="connsiteY28" fmla="*/ 96252 h 683393"/>
              <a:gd name="connsiteX29" fmla="*/ 288781 w 490911"/>
              <a:gd name="connsiteY29" fmla="*/ 77002 h 683393"/>
              <a:gd name="connsiteX30" fmla="*/ 269530 w 490911"/>
              <a:gd name="connsiteY30" fmla="*/ 48126 h 683393"/>
              <a:gd name="connsiteX31" fmla="*/ 259905 w 490911"/>
              <a:gd name="connsiteY31" fmla="*/ 19250 h 683393"/>
              <a:gd name="connsiteX32" fmla="*/ 288781 w 490911"/>
              <a:gd name="connsiteY32" fmla="*/ 0 h 68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90911" h="683393">
                <a:moveTo>
                  <a:pt x="288781" y="0"/>
                </a:moveTo>
                <a:lnTo>
                  <a:pt x="221404" y="19250"/>
                </a:lnTo>
                <a:cubicBezTo>
                  <a:pt x="211686" y="22165"/>
                  <a:pt x="201603" y="24339"/>
                  <a:pt x="192528" y="28876"/>
                </a:cubicBezTo>
                <a:cubicBezTo>
                  <a:pt x="182181" y="34049"/>
                  <a:pt x="173277" y="41709"/>
                  <a:pt x="163652" y="48126"/>
                </a:cubicBezTo>
                <a:cubicBezTo>
                  <a:pt x="157235" y="57751"/>
                  <a:pt x="149100" y="66431"/>
                  <a:pt x="144402" y="77002"/>
                </a:cubicBezTo>
                <a:cubicBezTo>
                  <a:pt x="136161" y="95545"/>
                  <a:pt x="142035" y="123497"/>
                  <a:pt x="125151" y="134753"/>
                </a:cubicBezTo>
                <a:lnTo>
                  <a:pt x="96275" y="154004"/>
                </a:lnTo>
                <a:cubicBezTo>
                  <a:pt x="83441" y="173255"/>
                  <a:pt x="74134" y="195396"/>
                  <a:pt x="57774" y="211756"/>
                </a:cubicBezTo>
                <a:cubicBezTo>
                  <a:pt x="20719" y="248811"/>
                  <a:pt x="36450" y="229305"/>
                  <a:pt x="9648" y="269507"/>
                </a:cubicBezTo>
                <a:cubicBezTo>
                  <a:pt x="-5319" y="314409"/>
                  <a:pt x="-927" y="284008"/>
                  <a:pt x="9648" y="336884"/>
                </a:cubicBezTo>
                <a:cubicBezTo>
                  <a:pt x="13475" y="356021"/>
                  <a:pt x="9590" y="377691"/>
                  <a:pt x="19273" y="394636"/>
                </a:cubicBezTo>
                <a:cubicBezTo>
                  <a:pt x="24307" y="403445"/>
                  <a:pt x="38524" y="401053"/>
                  <a:pt x="48149" y="404261"/>
                </a:cubicBezTo>
                <a:cubicBezTo>
                  <a:pt x="57774" y="413886"/>
                  <a:pt x="66568" y="424423"/>
                  <a:pt x="77025" y="433137"/>
                </a:cubicBezTo>
                <a:cubicBezTo>
                  <a:pt x="85912" y="440543"/>
                  <a:pt x="98283" y="443681"/>
                  <a:pt x="105901" y="452387"/>
                </a:cubicBezTo>
                <a:cubicBezTo>
                  <a:pt x="121136" y="469799"/>
                  <a:pt x="131568" y="490888"/>
                  <a:pt x="144402" y="510139"/>
                </a:cubicBezTo>
                <a:lnTo>
                  <a:pt x="163652" y="539014"/>
                </a:lnTo>
                <a:lnTo>
                  <a:pt x="182903" y="596766"/>
                </a:lnTo>
                <a:cubicBezTo>
                  <a:pt x="186111" y="606391"/>
                  <a:pt x="190067" y="615799"/>
                  <a:pt x="192528" y="625642"/>
                </a:cubicBezTo>
                <a:cubicBezTo>
                  <a:pt x="195736" y="638476"/>
                  <a:pt x="194815" y="653136"/>
                  <a:pt x="202153" y="664143"/>
                </a:cubicBezTo>
                <a:cubicBezTo>
                  <a:pt x="208570" y="673768"/>
                  <a:pt x="221404" y="676976"/>
                  <a:pt x="231029" y="683393"/>
                </a:cubicBezTo>
                <a:cubicBezTo>
                  <a:pt x="245189" y="681977"/>
                  <a:pt x="325699" y="681064"/>
                  <a:pt x="356157" y="664143"/>
                </a:cubicBezTo>
                <a:cubicBezTo>
                  <a:pt x="455445" y="608983"/>
                  <a:pt x="377447" y="637796"/>
                  <a:pt x="442785" y="616017"/>
                </a:cubicBezTo>
                <a:cubicBezTo>
                  <a:pt x="490361" y="544653"/>
                  <a:pt x="476749" y="580952"/>
                  <a:pt x="490911" y="510139"/>
                </a:cubicBezTo>
                <a:cubicBezTo>
                  <a:pt x="487703" y="445970"/>
                  <a:pt x="492294" y="380932"/>
                  <a:pt x="481286" y="317633"/>
                </a:cubicBezTo>
                <a:cubicBezTo>
                  <a:pt x="478954" y="304222"/>
                  <a:pt x="461124" y="299215"/>
                  <a:pt x="452410" y="288758"/>
                </a:cubicBezTo>
                <a:cubicBezTo>
                  <a:pt x="385400" y="208347"/>
                  <a:pt x="488654" y="315376"/>
                  <a:pt x="404284" y="231006"/>
                </a:cubicBezTo>
                <a:cubicBezTo>
                  <a:pt x="396456" y="207520"/>
                  <a:pt x="394068" y="191913"/>
                  <a:pt x="375408" y="173254"/>
                </a:cubicBezTo>
                <a:cubicBezTo>
                  <a:pt x="367228" y="165074"/>
                  <a:pt x="356157" y="160421"/>
                  <a:pt x="346532" y="154004"/>
                </a:cubicBezTo>
                <a:cubicBezTo>
                  <a:pt x="338703" y="130517"/>
                  <a:pt x="336316" y="114912"/>
                  <a:pt x="317656" y="96252"/>
                </a:cubicBezTo>
                <a:cubicBezTo>
                  <a:pt x="309476" y="88072"/>
                  <a:pt x="298406" y="83419"/>
                  <a:pt x="288781" y="77002"/>
                </a:cubicBezTo>
                <a:cubicBezTo>
                  <a:pt x="282364" y="67377"/>
                  <a:pt x="274703" y="58473"/>
                  <a:pt x="269530" y="48126"/>
                </a:cubicBezTo>
                <a:cubicBezTo>
                  <a:pt x="264993" y="39051"/>
                  <a:pt x="267079" y="26424"/>
                  <a:pt x="259905" y="19250"/>
                </a:cubicBezTo>
                <a:lnTo>
                  <a:pt x="288781" y="0"/>
                </a:lnTo>
                <a:close/>
              </a:path>
            </a:pathLst>
          </a:custGeom>
          <a:noFill/>
          <a:ln w="28575">
            <a:solidFill>
              <a:srgbClr val="FFFF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F7631CD7-A795-3689-024A-2B96C8F075FC}"/>
              </a:ext>
            </a:extLst>
          </p:cNvPr>
          <p:cNvSpPr/>
          <p:nvPr/>
        </p:nvSpPr>
        <p:spPr>
          <a:xfrm>
            <a:off x="1134977" y="1805026"/>
            <a:ext cx="490911" cy="683393"/>
          </a:xfrm>
          <a:custGeom>
            <a:avLst/>
            <a:gdLst>
              <a:gd name="connsiteX0" fmla="*/ 288781 w 490911"/>
              <a:gd name="connsiteY0" fmla="*/ 0 h 683393"/>
              <a:gd name="connsiteX1" fmla="*/ 221404 w 490911"/>
              <a:gd name="connsiteY1" fmla="*/ 19250 h 683393"/>
              <a:gd name="connsiteX2" fmla="*/ 192528 w 490911"/>
              <a:gd name="connsiteY2" fmla="*/ 28876 h 683393"/>
              <a:gd name="connsiteX3" fmla="*/ 163652 w 490911"/>
              <a:gd name="connsiteY3" fmla="*/ 48126 h 683393"/>
              <a:gd name="connsiteX4" fmla="*/ 144402 w 490911"/>
              <a:gd name="connsiteY4" fmla="*/ 77002 h 683393"/>
              <a:gd name="connsiteX5" fmla="*/ 125151 w 490911"/>
              <a:gd name="connsiteY5" fmla="*/ 134753 h 683393"/>
              <a:gd name="connsiteX6" fmla="*/ 96275 w 490911"/>
              <a:gd name="connsiteY6" fmla="*/ 154004 h 683393"/>
              <a:gd name="connsiteX7" fmla="*/ 57774 w 490911"/>
              <a:gd name="connsiteY7" fmla="*/ 211756 h 683393"/>
              <a:gd name="connsiteX8" fmla="*/ 9648 w 490911"/>
              <a:gd name="connsiteY8" fmla="*/ 269507 h 683393"/>
              <a:gd name="connsiteX9" fmla="*/ 9648 w 490911"/>
              <a:gd name="connsiteY9" fmla="*/ 336884 h 683393"/>
              <a:gd name="connsiteX10" fmla="*/ 19273 w 490911"/>
              <a:gd name="connsiteY10" fmla="*/ 394636 h 683393"/>
              <a:gd name="connsiteX11" fmla="*/ 48149 w 490911"/>
              <a:gd name="connsiteY11" fmla="*/ 404261 h 683393"/>
              <a:gd name="connsiteX12" fmla="*/ 77025 w 490911"/>
              <a:gd name="connsiteY12" fmla="*/ 433137 h 683393"/>
              <a:gd name="connsiteX13" fmla="*/ 105901 w 490911"/>
              <a:gd name="connsiteY13" fmla="*/ 452387 h 683393"/>
              <a:gd name="connsiteX14" fmla="*/ 144402 w 490911"/>
              <a:gd name="connsiteY14" fmla="*/ 510139 h 683393"/>
              <a:gd name="connsiteX15" fmla="*/ 163652 w 490911"/>
              <a:gd name="connsiteY15" fmla="*/ 539014 h 683393"/>
              <a:gd name="connsiteX16" fmla="*/ 182903 w 490911"/>
              <a:gd name="connsiteY16" fmla="*/ 596766 h 683393"/>
              <a:gd name="connsiteX17" fmla="*/ 192528 w 490911"/>
              <a:gd name="connsiteY17" fmla="*/ 625642 h 683393"/>
              <a:gd name="connsiteX18" fmla="*/ 202153 w 490911"/>
              <a:gd name="connsiteY18" fmla="*/ 664143 h 683393"/>
              <a:gd name="connsiteX19" fmla="*/ 231029 w 490911"/>
              <a:gd name="connsiteY19" fmla="*/ 683393 h 683393"/>
              <a:gd name="connsiteX20" fmla="*/ 356157 w 490911"/>
              <a:gd name="connsiteY20" fmla="*/ 664143 h 683393"/>
              <a:gd name="connsiteX21" fmla="*/ 442785 w 490911"/>
              <a:gd name="connsiteY21" fmla="*/ 616017 h 683393"/>
              <a:gd name="connsiteX22" fmla="*/ 490911 w 490911"/>
              <a:gd name="connsiteY22" fmla="*/ 510139 h 683393"/>
              <a:gd name="connsiteX23" fmla="*/ 481286 w 490911"/>
              <a:gd name="connsiteY23" fmla="*/ 317633 h 683393"/>
              <a:gd name="connsiteX24" fmla="*/ 452410 w 490911"/>
              <a:gd name="connsiteY24" fmla="*/ 288758 h 683393"/>
              <a:gd name="connsiteX25" fmla="*/ 404284 w 490911"/>
              <a:gd name="connsiteY25" fmla="*/ 231006 h 683393"/>
              <a:gd name="connsiteX26" fmla="*/ 375408 w 490911"/>
              <a:gd name="connsiteY26" fmla="*/ 173254 h 683393"/>
              <a:gd name="connsiteX27" fmla="*/ 346532 w 490911"/>
              <a:gd name="connsiteY27" fmla="*/ 154004 h 683393"/>
              <a:gd name="connsiteX28" fmla="*/ 317656 w 490911"/>
              <a:gd name="connsiteY28" fmla="*/ 96252 h 683393"/>
              <a:gd name="connsiteX29" fmla="*/ 288781 w 490911"/>
              <a:gd name="connsiteY29" fmla="*/ 77002 h 683393"/>
              <a:gd name="connsiteX30" fmla="*/ 269530 w 490911"/>
              <a:gd name="connsiteY30" fmla="*/ 48126 h 683393"/>
              <a:gd name="connsiteX31" fmla="*/ 259905 w 490911"/>
              <a:gd name="connsiteY31" fmla="*/ 19250 h 683393"/>
              <a:gd name="connsiteX32" fmla="*/ 288781 w 490911"/>
              <a:gd name="connsiteY32" fmla="*/ 0 h 68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90911" h="683393">
                <a:moveTo>
                  <a:pt x="288781" y="0"/>
                </a:moveTo>
                <a:lnTo>
                  <a:pt x="221404" y="19250"/>
                </a:lnTo>
                <a:cubicBezTo>
                  <a:pt x="211686" y="22165"/>
                  <a:pt x="201603" y="24339"/>
                  <a:pt x="192528" y="28876"/>
                </a:cubicBezTo>
                <a:cubicBezTo>
                  <a:pt x="182181" y="34049"/>
                  <a:pt x="173277" y="41709"/>
                  <a:pt x="163652" y="48126"/>
                </a:cubicBezTo>
                <a:cubicBezTo>
                  <a:pt x="157235" y="57751"/>
                  <a:pt x="149100" y="66431"/>
                  <a:pt x="144402" y="77002"/>
                </a:cubicBezTo>
                <a:cubicBezTo>
                  <a:pt x="136161" y="95545"/>
                  <a:pt x="142035" y="123497"/>
                  <a:pt x="125151" y="134753"/>
                </a:cubicBezTo>
                <a:lnTo>
                  <a:pt x="96275" y="154004"/>
                </a:lnTo>
                <a:cubicBezTo>
                  <a:pt x="83441" y="173255"/>
                  <a:pt x="74134" y="195396"/>
                  <a:pt x="57774" y="211756"/>
                </a:cubicBezTo>
                <a:cubicBezTo>
                  <a:pt x="20719" y="248811"/>
                  <a:pt x="36450" y="229305"/>
                  <a:pt x="9648" y="269507"/>
                </a:cubicBezTo>
                <a:cubicBezTo>
                  <a:pt x="-5319" y="314409"/>
                  <a:pt x="-927" y="284008"/>
                  <a:pt x="9648" y="336884"/>
                </a:cubicBezTo>
                <a:cubicBezTo>
                  <a:pt x="13475" y="356021"/>
                  <a:pt x="9590" y="377691"/>
                  <a:pt x="19273" y="394636"/>
                </a:cubicBezTo>
                <a:cubicBezTo>
                  <a:pt x="24307" y="403445"/>
                  <a:pt x="38524" y="401053"/>
                  <a:pt x="48149" y="404261"/>
                </a:cubicBezTo>
                <a:cubicBezTo>
                  <a:pt x="57774" y="413886"/>
                  <a:pt x="66568" y="424423"/>
                  <a:pt x="77025" y="433137"/>
                </a:cubicBezTo>
                <a:cubicBezTo>
                  <a:pt x="85912" y="440543"/>
                  <a:pt x="98283" y="443681"/>
                  <a:pt x="105901" y="452387"/>
                </a:cubicBezTo>
                <a:cubicBezTo>
                  <a:pt x="121136" y="469799"/>
                  <a:pt x="131568" y="490888"/>
                  <a:pt x="144402" y="510139"/>
                </a:cubicBezTo>
                <a:lnTo>
                  <a:pt x="163652" y="539014"/>
                </a:lnTo>
                <a:lnTo>
                  <a:pt x="182903" y="596766"/>
                </a:lnTo>
                <a:cubicBezTo>
                  <a:pt x="186111" y="606391"/>
                  <a:pt x="190067" y="615799"/>
                  <a:pt x="192528" y="625642"/>
                </a:cubicBezTo>
                <a:cubicBezTo>
                  <a:pt x="195736" y="638476"/>
                  <a:pt x="194815" y="653136"/>
                  <a:pt x="202153" y="664143"/>
                </a:cubicBezTo>
                <a:cubicBezTo>
                  <a:pt x="208570" y="673768"/>
                  <a:pt x="221404" y="676976"/>
                  <a:pt x="231029" y="683393"/>
                </a:cubicBezTo>
                <a:cubicBezTo>
                  <a:pt x="245189" y="681977"/>
                  <a:pt x="325699" y="681064"/>
                  <a:pt x="356157" y="664143"/>
                </a:cubicBezTo>
                <a:cubicBezTo>
                  <a:pt x="455445" y="608983"/>
                  <a:pt x="377447" y="637796"/>
                  <a:pt x="442785" y="616017"/>
                </a:cubicBezTo>
                <a:cubicBezTo>
                  <a:pt x="490361" y="544653"/>
                  <a:pt x="476749" y="580952"/>
                  <a:pt x="490911" y="510139"/>
                </a:cubicBezTo>
                <a:cubicBezTo>
                  <a:pt x="487703" y="445970"/>
                  <a:pt x="492294" y="380932"/>
                  <a:pt x="481286" y="317633"/>
                </a:cubicBezTo>
                <a:cubicBezTo>
                  <a:pt x="478954" y="304222"/>
                  <a:pt x="461124" y="299215"/>
                  <a:pt x="452410" y="288758"/>
                </a:cubicBezTo>
                <a:cubicBezTo>
                  <a:pt x="385400" y="208347"/>
                  <a:pt x="488654" y="315376"/>
                  <a:pt x="404284" y="231006"/>
                </a:cubicBezTo>
                <a:cubicBezTo>
                  <a:pt x="396456" y="207520"/>
                  <a:pt x="394068" y="191913"/>
                  <a:pt x="375408" y="173254"/>
                </a:cubicBezTo>
                <a:cubicBezTo>
                  <a:pt x="367228" y="165074"/>
                  <a:pt x="356157" y="160421"/>
                  <a:pt x="346532" y="154004"/>
                </a:cubicBezTo>
                <a:cubicBezTo>
                  <a:pt x="338703" y="130517"/>
                  <a:pt x="336316" y="114912"/>
                  <a:pt x="317656" y="96252"/>
                </a:cubicBezTo>
                <a:cubicBezTo>
                  <a:pt x="309476" y="88072"/>
                  <a:pt x="298406" y="83419"/>
                  <a:pt x="288781" y="77002"/>
                </a:cubicBezTo>
                <a:cubicBezTo>
                  <a:pt x="282364" y="67377"/>
                  <a:pt x="274703" y="58473"/>
                  <a:pt x="269530" y="48126"/>
                </a:cubicBezTo>
                <a:cubicBezTo>
                  <a:pt x="264993" y="39051"/>
                  <a:pt x="267079" y="26424"/>
                  <a:pt x="259905" y="19250"/>
                </a:cubicBezTo>
                <a:lnTo>
                  <a:pt x="288781" y="0"/>
                </a:lnTo>
                <a:close/>
              </a:path>
            </a:pathLst>
          </a:custGeom>
          <a:noFill/>
          <a:ln w="28575">
            <a:solidFill>
              <a:srgbClr val="FFFF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2D571082-ED6E-CB5B-3344-7747615D2655}"/>
              </a:ext>
            </a:extLst>
          </p:cNvPr>
          <p:cNvGrpSpPr/>
          <p:nvPr/>
        </p:nvGrpSpPr>
        <p:grpSpPr>
          <a:xfrm>
            <a:off x="110191" y="3630912"/>
            <a:ext cx="11874133" cy="2401095"/>
            <a:chOff x="110191" y="3630912"/>
            <a:chExt cx="11874133" cy="2401095"/>
          </a:xfrm>
        </p:grpSpPr>
        <p:pic>
          <p:nvPicPr>
            <p:cNvPr id="17" name="Picture 8">
              <a:extLst>
                <a:ext uri="{FF2B5EF4-FFF2-40B4-BE49-F238E27FC236}">
                  <a16:creationId xmlns:a16="http://schemas.microsoft.com/office/drawing/2014/main" id="{B575DF86-44F7-D604-C6E5-44F3DB787C26}"/>
                </a:ext>
              </a:extLst>
            </p:cNvPr>
            <p:cNvPicPr>
              <a:picLocks noChangeAspect="1"/>
            </p:cNvPicPr>
            <p:nvPr/>
          </p:nvPicPr>
          <p:blipFill>
            <a:blip r:embed="rId4"/>
            <a:srcRect/>
            <a:stretch>
              <a:fillRect/>
            </a:stretch>
          </p:blipFill>
          <p:spPr>
            <a:xfrm>
              <a:off x="110191" y="3701568"/>
              <a:ext cx="2540482" cy="2258206"/>
            </a:xfrm>
            <a:prstGeom prst="rect">
              <a:avLst/>
            </a:prstGeom>
          </p:spPr>
        </p:pic>
        <p:pic>
          <p:nvPicPr>
            <p:cNvPr id="18" name="Picture 14">
              <a:extLst>
                <a:ext uri="{FF2B5EF4-FFF2-40B4-BE49-F238E27FC236}">
                  <a16:creationId xmlns:a16="http://schemas.microsoft.com/office/drawing/2014/main" id="{C1391803-F6C4-6553-5EAD-E0294113B8C1}"/>
                </a:ext>
              </a:extLst>
            </p:cNvPr>
            <p:cNvPicPr>
              <a:picLocks noChangeAspect="1"/>
            </p:cNvPicPr>
            <p:nvPr/>
          </p:nvPicPr>
          <p:blipFill>
            <a:blip r:embed="rId5"/>
            <a:srcRect/>
            <a:stretch>
              <a:fillRect/>
            </a:stretch>
          </p:blipFill>
          <p:spPr>
            <a:xfrm>
              <a:off x="2837529" y="3751517"/>
              <a:ext cx="2540482" cy="2258206"/>
            </a:xfrm>
            <a:prstGeom prst="rect">
              <a:avLst/>
            </a:prstGeom>
          </p:spPr>
        </p:pic>
        <p:pic>
          <p:nvPicPr>
            <p:cNvPr id="21" name="Picture 15">
              <a:extLst>
                <a:ext uri="{FF2B5EF4-FFF2-40B4-BE49-F238E27FC236}">
                  <a16:creationId xmlns:a16="http://schemas.microsoft.com/office/drawing/2014/main" id="{7C2A02D5-7065-FFE1-5B9C-9A0473A4D060}"/>
                </a:ext>
              </a:extLst>
            </p:cNvPr>
            <p:cNvPicPr>
              <a:picLocks noChangeAspect="1"/>
            </p:cNvPicPr>
            <p:nvPr/>
          </p:nvPicPr>
          <p:blipFill>
            <a:blip r:embed="rId6"/>
            <a:srcRect/>
            <a:stretch>
              <a:fillRect/>
            </a:stretch>
          </p:blipFill>
          <p:spPr>
            <a:xfrm>
              <a:off x="5476486" y="3773801"/>
              <a:ext cx="2540482" cy="2258206"/>
            </a:xfrm>
            <a:prstGeom prst="rect">
              <a:avLst/>
            </a:prstGeom>
          </p:spPr>
        </p:pic>
        <p:sp>
          <p:nvSpPr>
            <p:cNvPr id="22" name="TextBox 21">
              <a:extLst>
                <a:ext uri="{FF2B5EF4-FFF2-40B4-BE49-F238E27FC236}">
                  <a16:creationId xmlns:a16="http://schemas.microsoft.com/office/drawing/2014/main" id="{2A4873C7-5135-B19B-9A4E-D2A23DF97D49}"/>
                </a:ext>
              </a:extLst>
            </p:cNvPr>
            <p:cNvSpPr txBox="1"/>
            <p:nvPr/>
          </p:nvSpPr>
          <p:spPr>
            <a:xfrm>
              <a:off x="110191" y="3648672"/>
              <a:ext cx="432404" cy="369332"/>
            </a:xfrm>
            <a:prstGeom prst="rect">
              <a:avLst/>
            </a:prstGeom>
            <a:solidFill>
              <a:schemeClr val="tx1"/>
            </a:solidFill>
          </p:spPr>
          <p:txBody>
            <a:bodyPr wrap="square" rtlCol="0">
              <a:spAutoFit/>
            </a:bodyPr>
            <a:lstStyle/>
            <a:p>
              <a:endParaRPr lang="en-US" dirty="0"/>
            </a:p>
          </p:txBody>
        </p:sp>
        <p:sp>
          <p:nvSpPr>
            <p:cNvPr id="23" name="TextBox 22">
              <a:extLst>
                <a:ext uri="{FF2B5EF4-FFF2-40B4-BE49-F238E27FC236}">
                  <a16:creationId xmlns:a16="http://schemas.microsoft.com/office/drawing/2014/main" id="{A52F2E29-DB6E-8CD3-21C9-58BDD89481E9}"/>
                </a:ext>
              </a:extLst>
            </p:cNvPr>
            <p:cNvSpPr txBox="1"/>
            <p:nvPr/>
          </p:nvSpPr>
          <p:spPr>
            <a:xfrm>
              <a:off x="2866224" y="3648672"/>
              <a:ext cx="432404" cy="369332"/>
            </a:xfrm>
            <a:prstGeom prst="rect">
              <a:avLst/>
            </a:prstGeom>
            <a:solidFill>
              <a:schemeClr val="tx1"/>
            </a:solidFill>
          </p:spPr>
          <p:txBody>
            <a:bodyPr wrap="square" rtlCol="0">
              <a:spAutoFit/>
            </a:bodyPr>
            <a:lstStyle/>
            <a:p>
              <a:endParaRPr lang="en-US" dirty="0"/>
            </a:p>
          </p:txBody>
        </p:sp>
        <p:sp>
          <p:nvSpPr>
            <p:cNvPr id="24" name="TextBox 23">
              <a:extLst>
                <a:ext uri="{FF2B5EF4-FFF2-40B4-BE49-F238E27FC236}">
                  <a16:creationId xmlns:a16="http://schemas.microsoft.com/office/drawing/2014/main" id="{CD13768D-3B9B-A2CF-9125-6F2892AE6D35}"/>
                </a:ext>
              </a:extLst>
            </p:cNvPr>
            <p:cNvSpPr txBox="1"/>
            <p:nvPr/>
          </p:nvSpPr>
          <p:spPr>
            <a:xfrm>
              <a:off x="5535498" y="3630912"/>
              <a:ext cx="432404" cy="369332"/>
            </a:xfrm>
            <a:prstGeom prst="rect">
              <a:avLst/>
            </a:prstGeom>
            <a:solidFill>
              <a:schemeClr val="tx1"/>
            </a:solidFill>
          </p:spPr>
          <p:txBody>
            <a:bodyPr wrap="square" rtlCol="0">
              <a:spAutoFit/>
            </a:bodyPr>
            <a:lstStyle/>
            <a:p>
              <a:endParaRPr lang="en-US" dirty="0"/>
            </a:p>
          </p:txBody>
        </p:sp>
        <p:sp>
          <p:nvSpPr>
            <p:cNvPr id="33" name="Notched Right Arrow 32">
              <a:extLst>
                <a:ext uri="{FF2B5EF4-FFF2-40B4-BE49-F238E27FC236}">
                  <a16:creationId xmlns:a16="http://schemas.microsoft.com/office/drawing/2014/main" id="{5B183CD8-489E-D8E3-58E9-6D92B433ED68}"/>
                </a:ext>
              </a:extLst>
            </p:cNvPr>
            <p:cNvSpPr/>
            <p:nvPr/>
          </p:nvSpPr>
          <p:spPr>
            <a:xfrm>
              <a:off x="7955280" y="4587140"/>
              <a:ext cx="914229" cy="584455"/>
            </a:xfrm>
            <a:prstGeom prst="notchedRightArrow">
              <a:avLst/>
            </a:prstGeom>
            <a:solidFill>
              <a:srgbClr val="F086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EE19544E-9649-883A-BFB2-6D83B4C6C989}"/>
                </a:ext>
              </a:extLst>
            </p:cNvPr>
            <p:cNvSpPr txBox="1"/>
            <p:nvPr/>
          </p:nvSpPr>
          <p:spPr>
            <a:xfrm>
              <a:off x="8961119" y="3834512"/>
              <a:ext cx="3023205" cy="2175211"/>
            </a:xfrm>
            <a:prstGeom prst="rect">
              <a:avLst/>
            </a:prstGeom>
            <a:noFill/>
          </p:spPr>
          <p:txBody>
            <a:bodyPr wrap="square" lIns="0" tIns="0" rIns="0" bIns="0" anchor="t">
              <a:spAutoFit/>
            </a:bodyPr>
            <a:lstStyle/>
            <a:p>
              <a:pPr marL="342900" indent="-342900" algn="l">
                <a:lnSpc>
                  <a:spcPct val="120000"/>
                </a:lnSpc>
                <a:buFont typeface="Arial" panose="020B0604020202020204" pitchFamily="34" charset="0"/>
                <a:buChar char="•"/>
              </a:pPr>
              <a:r>
                <a:rPr lang="en-US" sz="2400" dirty="0">
                  <a:solidFill>
                    <a:schemeClr val="bg1">
                      <a:lumMod val="65000"/>
                    </a:schemeClr>
                  </a:solidFill>
                  <a:latin typeface="Arial"/>
                </a:rPr>
                <a:t>Dominated by </a:t>
              </a:r>
              <a:r>
                <a:rPr lang="en-US" sz="2400" dirty="0">
                  <a:solidFill>
                    <a:schemeClr val="bg1">
                      <a:lumMod val="85000"/>
                    </a:schemeClr>
                  </a:solidFill>
                  <a:latin typeface="Arial"/>
                </a:rPr>
                <a:t>intrinsic Ni</a:t>
              </a:r>
            </a:p>
            <a:p>
              <a:pPr marL="342900" indent="-342900" algn="l">
                <a:lnSpc>
                  <a:spcPct val="120000"/>
                </a:lnSpc>
                <a:buFont typeface="Arial" panose="020B0604020202020204" pitchFamily="34" charset="0"/>
                <a:buChar char="•"/>
              </a:pPr>
              <a:r>
                <a:rPr lang="en-US" sz="2400" i="0" dirty="0">
                  <a:solidFill>
                    <a:schemeClr val="bg1">
                      <a:lumMod val="85000"/>
                    </a:schemeClr>
                  </a:solidFill>
                  <a:latin typeface="Arial"/>
                </a:rPr>
                <a:t>Contamination minimized </a:t>
              </a:r>
              <a:r>
                <a:rPr lang="en-US" sz="2400" i="0" dirty="0">
                  <a:solidFill>
                    <a:schemeClr val="bg1">
                      <a:lumMod val="65000"/>
                    </a:schemeClr>
                  </a:solidFill>
                  <a:latin typeface="Arial"/>
                </a:rPr>
                <a:t>during data reduction</a:t>
              </a:r>
              <a:endParaRPr sz="2400" i="0" dirty="0">
                <a:solidFill>
                  <a:schemeClr val="bg1">
                    <a:lumMod val="65000"/>
                  </a:schemeClr>
                </a:solidFill>
                <a:latin typeface="Arial"/>
              </a:endParaRPr>
            </a:p>
          </p:txBody>
        </p:sp>
        <p:sp>
          <p:nvSpPr>
            <p:cNvPr id="35" name="Freeform 34">
              <a:extLst>
                <a:ext uri="{FF2B5EF4-FFF2-40B4-BE49-F238E27FC236}">
                  <a16:creationId xmlns:a16="http://schemas.microsoft.com/office/drawing/2014/main" id="{D75E56A5-0117-5A88-CC16-B04A188A684F}"/>
                </a:ext>
              </a:extLst>
            </p:cNvPr>
            <p:cNvSpPr/>
            <p:nvPr/>
          </p:nvSpPr>
          <p:spPr>
            <a:xfrm>
              <a:off x="619676" y="4367960"/>
              <a:ext cx="1186453" cy="1224238"/>
            </a:xfrm>
            <a:custGeom>
              <a:avLst/>
              <a:gdLst>
                <a:gd name="connsiteX0" fmla="*/ 309838 w 1186453"/>
                <a:gd name="connsiteY0" fmla="*/ 37785 h 1224238"/>
                <a:gd name="connsiteX1" fmla="*/ 347623 w 1186453"/>
                <a:gd name="connsiteY1" fmla="*/ 15114 h 1224238"/>
                <a:gd name="connsiteX2" fmla="*/ 324952 w 1186453"/>
                <a:gd name="connsiteY2" fmla="*/ 30228 h 1224238"/>
                <a:gd name="connsiteX3" fmla="*/ 272053 w 1186453"/>
                <a:gd name="connsiteY3" fmla="*/ 45342 h 1224238"/>
                <a:gd name="connsiteX4" fmla="*/ 226711 w 1186453"/>
                <a:gd name="connsiteY4" fmla="*/ 105799 h 1224238"/>
                <a:gd name="connsiteX5" fmla="*/ 211597 w 1186453"/>
                <a:gd name="connsiteY5" fmla="*/ 128470 h 1224238"/>
                <a:gd name="connsiteX6" fmla="*/ 196483 w 1186453"/>
                <a:gd name="connsiteY6" fmla="*/ 151141 h 1224238"/>
                <a:gd name="connsiteX7" fmla="*/ 188926 w 1186453"/>
                <a:gd name="connsiteY7" fmla="*/ 173812 h 1224238"/>
                <a:gd name="connsiteX8" fmla="*/ 173812 w 1186453"/>
                <a:gd name="connsiteY8" fmla="*/ 196483 h 1224238"/>
                <a:gd name="connsiteX9" fmla="*/ 158698 w 1186453"/>
                <a:gd name="connsiteY9" fmla="*/ 241825 h 1224238"/>
                <a:gd name="connsiteX10" fmla="*/ 151141 w 1186453"/>
                <a:gd name="connsiteY10" fmla="*/ 264496 h 1224238"/>
                <a:gd name="connsiteX11" fmla="*/ 143584 w 1186453"/>
                <a:gd name="connsiteY11" fmla="*/ 302281 h 1224238"/>
                <a:gd name="connsiteX12" fmla="*/ 128469 w 1186453"/>
                <a:gd name="connsiteY12" fmla="*/ 347623 h 1224238"/>
                <a:gd name="connsiteX13" fmla="*/ 120912 w 1186453"/>
                <a:gd name="connsiteY13" fmla="*/ 370295 h 1224238"/>
                <a:gd name="connsiteX14" fmla="*/ 75570 w 1186453"/>
                <a:gd name="connsiteY14" fmla="*/ 400523 h 1224238"/>
                <a:gd name="connsiteX15" fmla="*/ 60456 w 1186453"/>
                <a:gd name="connsiteY15" fmla="*/ 423194 h 1224238"/>
                <a:gd name="connsiteX16" fmla="*/ 37785 w 1186453"/>
                <a:gd name="connsiteY16" fmla="*/ 438308 h 1224238"/>
                <a:gd name="connsiteX17" fmla="*/ 22671 w 1186453"/>
                <a:gd name="connsiteY17" fmla="*/ 483650 h 1224238"/>
                <a:gd name="connsiteX18" fmla="*/ 7557 w 1186453"/>
                <a:gd name="connsiteY18" fmla="*/ 506321 h 1224238"/>
                <a:gd name="connsiteX19" fmla="*/ 0 w 1186453"/>
                <a:gd name="connsiteY19" fmla="*/ 536549 h 1224238"/>
                <a:gd name="connsiteX20" fmla="*/ 7557 w 1186453"/>
                <a:gd name="connsiteY20" fmla="*/ 687690 h 1224238"/>
                <a:gd name="connsiteX21" fmla="*/ 30228 w 1186453"/>
                <a:gd name="connsiteY21" fmla="*/ 763260 h 1224238"/>
                <a:gd name="connsiteX22" fmla="*/ 37785 w 1186453"/>
                <a:gd name="connsiteY22" fmla="*/ 785931 h 1224238"/>
                <a:gd name="connsiteX23" fmla="*/ 45342 w 1186453"/>
                <a:gd name="connsiteY23" fmla="*/ 808602 h 1224238"/>
                <a:gd name="connsiteX24" fmla="*/ 60456 w 1186453"/>
                <a:gd name="connsiteY24" fmla="*/ 831273 h 1224238"/>
                <a:gd name="connsiteX25" fmla="*/ 68013 w 1186453"/>
                <a:gd name="connsiteY25" fmla="*/ 853944 h 1224238"/>
                <a:gd name="connsiteX26" fmla="*/ 83127 w 1186453"/>
                <a:gd name="connsiteY26" fmla="*/ 876615 h 1224238"/>
                <a:gd name="connsiteX27" fmla="*/ 90684 w 1186453"/>
                <a:gd name="connsiteY27" fmla="*/ 899286 h 1224238"/>
                <a:gd name="connsiteX28" fmla="*/ 113355 w 1186453"/>
                <a:gd name="connsiteY28" fmla="*/ 921957 h 1224238"/>
                <a:gd name="connsiteX29" fmla="*/ 128469 w 1186453"/>
                <a:gd name="connsiteY29" fmla="*/ 944628 h 1224238"/>
                <a:gd name="connsiteX30" fmla="*/ 151141 w 1186453"/>
                <a:gd name="connsiteY30" fmla="*/ 982414 h 1224238"/>
                <a:gd name="connsiteX31" fmla="*/ 158698 w 1186453"/>
                <a:gd name="connsiteY31" fmla="*/ 1005085 h 1224238"/>
                <a:gd name="connsiteX32" fmla="*/ 196483 w 1186453"/>
                <a:gd name="connsiteY32" fmla="*/ 1042870 h 1224238"/>
                <a:gd name="connsiteX33" fmla="*/ 241825 w 1186453"/>
                <a:gd name="connsiteY33" fmla="*/ 1057984 h 1224238"/>
                <a:gd name="connsiteX34" fmla="*/ 264496 w 1186453"/>
                <a:gd name="connsiteY34" fmla="*/ 1065541 h 1224238"/>
                <a:gd name="connsiteX35" fmla="*/ 287167 w 1186453"/>
                <a:gd name="connsiteY35" fmla="*/ 1073098 h 1224238"/>
                <a:gd name="connsiteX36" fmla="*/ 294724 w 1186453"/>
                <a:gd name="connsiteY36" fmla="*/ 1095769 h 1224238"/>
                <a:gd name="connsiteX37" fmla="*/ 309838 w 1186453"/>
                <a:gd name="connsiteY37" fmla="*/ 1118440 h 1224238"/>
                <a:gd name="connsiteX38" fmla="*/ 332509 w 1186453"/>
                <a:gd name="connsiteY38" fmla="*/ 1125997 h 1224238"/>
                <a:gd name="connsiteX39" fmla="*/ 423193 w 1186453"/>
                <a:gd name="connsiteY39" fmla="*/ 1133554 h 1224238"/>
                <a:gd name="connsiteX40" fmla="*/ 513878 w 1186453"/>
                <a:gd name="connsiteY40" fmla="*/ 1148668 h 1224238"/>
                <a:gd name="connsiteX41" fmla="*/ 559220 w 1186453"/>
                <a:gd name="connsiteY41" fmla="*/ 1163782 h 1224238"/>
                <a:gd name="connsiteX42" fmla="*/ 589448 w 1186453"/>
                <a:gd name="connsiteY42" fmla="*/ 1171339 h 1224238"/>
                <a:gd name="connsiteX43" fmla="*/ 634790 w 1186453"/>
                <a:gd name="connsiteY43" fmla="*/ 1186453 h 1224238"/>
                <a:gd name="connsiteX44" fmla="*/ 657461 w 1186453"/>
                <a:gd name="connsiteY44" fmla="*/ 1201567 h 1224238"/>
                <a:gd name="connsiteX45" fmla="*/ 702803 w 1186453"/>
                <a:gd name="connsiteY45" fmla="*/ 1216681 h 1224238"/>
                <a:gd name="connsiteX46" fmla="*/ 725474 w 1186453"/>
                <a:gd name="connsiteY46" fmla="*/ 1224238 h 1224238"/>
                <a:gd name="connsiteX47" fmla="*/ 763260 w 1186453"/>
                <a:gd name="connsiteY47" fmla="*/ 1201567 h 1224238"/>
                <a:gd name="connsiteX48" fmla="*/ 785931 w 1186453"/>
                <a:gd name="connsiteY48" fmla="*/ 1194010 h 1224238"/>
                <a:gd name="connsiteX49" fmla="*/ 831273 w 1186453"/>
                <a:gd name="connsiteY49" fmla="*/ 1156225 h 1224238"/>
                <a:gd name="connsiteX50" fmla="*/ 876615 w 1186453"/>
                <a:gd name="connsiteY50" fmla="*/ 1125997 h 1224238"/>
                <a:gd name="connsiteX51" fmla="*/ 899286 w 1186453"/>
                <a:gd name="connsiteY51" fmla="*/ 1110883 h 1224238"/>
                <a:gd name="connsiteX52" fmla="*/ 921957 w 1186453"/>
                <a:gd name="connsiteY52" fmla="*/ 1103326 h 1224238"/>
                <a:gd name="connsiteX53" fmla="*/ 944628 w 1186453"/>
                <a:gd name="connsiteY53" fmla="*/ 1088212 h 1224238"/>
                <a:gd name="connsiteX54" fmla="*/ 967299 w 1186453"/>
                <a:gd name="connsiteY54" fmla="*/ 1080655 h 1224238"/>
                <a:gd name="connsiteX55" fmla="*/ 989970 w 1186453"/>
                <a:gd name="connsiteY55" fmla="*/ 1065541 h 1224238"/>
                <a:gd name="connsiteX56" fmla="*/ 1035312 w 1186453"/>
                <a:gd name="connsiteY56" fmla="*/ 1050427 h 1224238"/>
                <a:gd name="connsiteX57" fmla="*/ 1057984 w 1186453"/>
                <a:gd name="connsiteY57" fmla="*/ 1035313 h 1224238"/>
                <a:gd name="connsiteX58" fmla="*/ 1103326 w 1186453"/>
                <a:gd name="connsiteY58" fmla="*/ 1020199 h 1224238"/>
                <a:gd name="connsiteX59" fmla="*/ 1125997 w 1186453"/>
                <a:gd name="connsiteY59" fmla="*/ 1012642 h 1224238"/>
                <a:gd name="connsiteX60" fmla="*/ 1141111 w 1186453"/>
                <a:gd name="connsiteY60" fmla="*/ 967300 h 1224238"/>
                <a:gd name="connsiteX61" fmla="*/ 1171339 w 1186453"/>
                <a:gd name="connsiteY61" fmla="*/ 899286 h 1224238"/>
                <a:gd name="connsiteX62" fmla="*/ 1178896 w 1186453"/>
                <a:gd name="connsiteY62" fmla="*/ 876615 h 1224238"/>
                <a:gd name="connsiteX63" fmla="*/ 1186453 w 1186453"/>
                <a:gd name="connsiteY63" fmla="*/ 853944 h 1224238"/>
                <a:gd name="connsiteX64" fmla="*/ 1171339 w 1186453"/>
                <a:gd name="connsiteY64" fmla="*/ 642347 h 1224238"/>
                <a:gd name="connsiteX65" fmla="*/ 1156225 w 1186453"/>
                <a:gd name="connsiteY65" fmla="*/ 566777 h 1224238"/>
                <a:gd name="connsiteX66" fmla="*/ 1148668 w 1186453"/>
                <a:gd name="connsiteY66" fmla="*/ 528992 h 1224238"/>
                <a:gd name="connsiteX67" fmla="*/ 1133554 w 1186453"/>
                <a:gd name="connsiteY67" fmla="*/ 483650 h 1224238"/>
                <a:gd name="connsiteX68" fmla="*/ 1110883 w 1186453"/>
                <a:gd name="connsiteY68" fmla="*/ 355180 h 1224238"/>
                <a:gd name="connsiteX69" fmla="*/ 1095769 w 1186453"/>
                <a:gd name="connsiteY69" fmla="*/ 309838 h 1224238"/>
                <a:gd name="connsiteX70" fmla="*/ 1080655 w 1186453"/>
                <a:gd name="connsiteY70" fmla="*/ 287167 h 1224238"/>
                <a:gd name="connsiteX71" fmla="*/ 1057984 w 1186453"/>
                <a:gd name="connsiteY71" fmla="*/ 241825 h 1224238"/>
                <a:gd name="connsiteX72" fmla="*/ 1035312 w 1186453"/>
                <a:gd name="connsiteY72" fmla="*/ 226711 h 1224238"/>
                <a:gd name="connsiteX73" fmla="*/ 967299 w 1186453"/>
                <a:gd name="connsiteY73" fmla="*/ 166255 h 1224238"/>
                <a:gd name="connsiteX74" fmla="*/ 906843 w 1186453"/>
                <a:gd name="connsiteY74" fmla="*/ 136027 h 1224238"/>
                <a:gd name="connsiteX75" fmla="*/ 876615 w 1186453"/>
                <a:gd name="connsiteY75" fmla="*/ 120913 h 1224238"/>
                <a:gd name="connsiteX76" fmla="*/ 831273 w 1186453"/>
                <a:gd name="connsiteY76" fmla="*/ 105799 h 1224238"/>
                <a:gd name="connsiteX77" fmla="*/ 785931 w 1186453"/>
                <a:gd name="connsiteY77" fmla="*/ 83128 h 1224238"/>
                <a:gd name="connsiteX78" fmla="*/ 740588 w 1186453"/>
                <a:gd name="connsiteY78" fmla="*/ 60457 h 1224238"/>
                <a:gd name="connsiteX79" fmla="*/ 687689 w 1186453"/>
                <a:gd name="connsiteY79" fmla="*/ 52900 h 1224238"/>
                <a:gd name="connsiteX80" fmla="*/ 642347 w 1186453"/>
                <a:gd name="connsiteY80" fmla="*/ 45342 h 1224238"/>
                <a:gd name="connsiteX81" fmla="*/ 566777 w 1186453"/>
                <a:gd name="connsiteY81" fmla="*/ 22671 h 1224238"/>
                <a:gd name="connsiteX82" fmla="*/ 544106 w 1186453"/>
                <a:gd name="connsiteY82" fmla="*/ 15114 h 1224238"/>
                <a:gd name="connsiteX83" fmla="*/ 521435 w 1186453"/>
                <a:gd name="connsiteY83" fmla="*/ 7557 h 1224238"/>
                <a:gd name="connsiteX84" fmla="*/ 498764 w 1186453"/>
                <a:gd name="connsiteY84" fmla="*/ 0 h 1224238"/>
                <a:gd name="connsiteX85" fmla="*/ 377851 w 1186453"/>
                <a:gd name="connsiteY85" fmla="*/ 0 h 122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186453" h="1224238">
                  <a:moveTo>
                    <a:pt x="309838" y="37785"/>
                  </a:moveTo>
                  <a:cubicBezTo>
                    <a:pt x="322433" y="30228"/>
                    <a:pt x="334486" y="21683"/>
                    <a:pt x="347623" y="15114"/>
                  </a:cubicBezTo>
                  <a:cubicBezTo>
                    <a:pt x="355747" y="11052"/>
                    <a:pt x="333763" y="28025"/>
                    <a:pt x="324952" y="30228"/>
                  </a:cubicBezTo>
                  <a:cubicBezTo>
                    <a:pt x="286996" y="39717"/>
                    <a:pt x="304577" y="34501"/>
                    <a:pt x="272053" y="45342"/>
                  </a:cubicBezTo>
                  <a:cubicBezTo>
                    <a:pt x="244095" y="73302"/>
                    <a:pt x="260891" y="54529"/>
                    <a:pt x="226711" y="105799"/>
                  </a:cubicBezTo>
                  <a:lnTo>
                    <a:pt x="211597" y="128470"/>
                  </a:lnTo>
                  <a:cubicBezTo>
                    <a:pt x="206559" y="136027"/>
                    <a:pt x="199355" y="142525"/>
                    <a:pt x="196483" y="151141"/>
                  </a:cubicBezTo>
                  <a:cubicBezTo>
                    <a:pt x="193964" y="158698"/>
                    <a:pt x="192488" y="166687"/>
                    <a:pt x="188926" y="173812"/>
                  </a:cubicBezTo>
                  <a:cubicBezTo>
                    <a:pt x="184864" y="181936"/>
                    <a:pt x="177501" y="188183"/>
                    <a:pt x="173812" y="196483"/>
                  </a:cubicBezTo>
                  <a:cubicBezTo>
                    <a:pt x="167342" y="211041"/>
                    <a:pt x="163736" y="226711"/>
                    <a:pt x="158698" y="241825"/>
                  </a:cubicBezTo>
                  <a:cubicBezTo>
                    <a:pt x="156179" y="249382"/>
                    <a:pt x="152703" y="256685"/>
                    <a:pt x="151141" y="264496"/>
                  </a:cubicBezTo>
                  <a:cubicBezTo>
                    <a:pt x="148622" y="277091"/>
                    <a:pt x="146964" y="289889"/>
                    <a:pt x="143584" y="302281"/>
                  </a:cubicBezTo>
                  <a:cubicBezTo>
                    <a:pt x="139392" y="317651"/>
                    <a:pt x="133507" y="332509"/>
                    <a:pt x="128469" y="347623"/>
                  </a:cubicBezTo>
                  <a:cubicBezTo>
                    <a:pt x="125950" y="355180"/>
                    <a:pt x="127540" y="365876"/>
                    <a:pt x="120912" y="370295"/>
                  </a:cubicBezTo>
                  <a:lnTo>
                    <a:pt x="75570" y="400523"/>
                  </a:lnTo>
                  <a:cubicBezTo>
                    <a:pt x="70532" y="408080"/>
                    <a:pt x="66878" y="416772"/>
                    <a:pt x="60456" y="423194"/>
                  </a:cubicBezTo>
                  <a:cubicBezTo>
                    <a:pt x="54034" y="429616"/>
                    <a:pt x="42599" y="430606"/>
                    <a:pt x="37785" y="438308"/>
                  </a:cubicBezTo>
                  <a:cubicBezTo>
                    <a:pt x="29341" y="451818"/>
                    <a:pt x="31508" y="470394"/>
                    <a:pt x="22671" y="483650"/>
                  </a:cubicBezTo>
                  <a:lnTo>
                    <a:pt x="7557" y="506321"/>
                  </a:lnTo>
                  <a:cubicBezTo>
                    <a:pt x="5038" y="516397"/>
                    <a:pt x="0" y="526163"/>
                    <a:pt x="0" y="536549"/>
                  </a:cubicBezTo>
                  <a:cubicBezTo>
                    <a:pt x="0" y="586992"/>
                    <a:pt x="3368" y="637421"/>
                    <a:pt x="7557" y="687690"/>
                  </a:cubicBezTo>
                  <a:cubicBezTo>
                    <a:pt x="8826" y="702918"/>
                    <a:pt x="27402" y="754782"/>
                    <a:pt x="30228" y="763260"/>
                  </a:cubicBezTo>
                  <a:lnTo>
                    <a:pt x="37785" y="785931"/>
                  </a:lnTo>
                  <a:cubicBezTo>
                    <a:pt x="40304" y="793488"/>
                    <a:pt x="40923" y="801974"/>
                    <a:pt x="45342" y="808602"/>
                  </a:cubicBezTo>
                  <a:cubicBezTo>
                    <a:pt x="50380" y="816159"/>
                    <a:pt x="56394" y="823149"/>
                    <a:pt x="60456" y="831273"/>
                  </a:cubicBezTo>
                  <a:cubicBezTo>
                    <a:pt x="64018" y="838398"/>
                    <a:pt x="64451" y="846819"/>
                    <a:pt x="68013" y="853944"/>
                  </a:cubicBezTo>
                  <a:cubicBezTo>
                    <a:pt x="72075" y="862068"/>
                    <a:pt x="79065" y="868491"/>
                    <a:pt x="83127" y="876615"/>
                  </a:cubicBezTo>
                  <a:cubicBezTo>
                    <a:pt x="86689" y="883740"/>
                    <a:pt x="86265" y="892658"/>
                    <a:pt x="90684" y="899286"/>
                  </a:cubicBezTo>
                  <a:cubicBezTo>
                    <a:pt x="96612" y="908178"/>
                    <a:pt x="106513" y="913747"/>
                    <a:pt x="113355" y="921957"/>
                  </a:cubicBezTo>
                  <a:cubicBezTo>
                    <a:pt x="119169" y="928934"/>
                    <a:pt x="123431" y="937071"/>
                    <a:pt x="128469" y="944628"/>
                  </a:cubicBezTo>
                  <a:cubicBezTo>
                    <a:pt x="149876" y="1008851"/>
                    <a:pt x="120021" y="930549"/>
                    <a:pt x="151141" y="982414"/>
                  </a:cubicBezTo>
                  <a:cubicBezTo>
                    <a:pt x="155239" y="989245"/>
                    <a:pt x="155136" y="997960"/>
                    <a:pt x="158698" y="1005085"/>
                  </a:cubicBezTo>
                  <a:cubicBezTo>
                    <a:pt x="168054" y="1023798"/>
                    <a:pt x="177051" y="1034233"/>
                    <a:pt x="196483" y="1042870"/>
                  </a:cubicBezTo>
                  <a:cubicBezTo>
                    <a:pt x="211041" y="1049340"/>
                    <a:pt x="226711" y="1052946"/>
                    <a:pt x="241825" y="1057984"/>
                  </a:cubicBezTo>
                  <a:lnTo>
                    <a:pt x="264496" y="1065541"/>
                  </a:lnTo>
                  <a:lnTo>
                    <a:pt x="287167" y="1073098"/>
                  </a:lnTo>
                  <a:cubicBezTo>
                    <a:pt x="289686" y="1080655"/>
                    <a:pt x="291162" y="1088644"/>
                    <a:pt x="294724" y="1095769"/>
                  </a:cubicBezTo>
                  <a:cubicBezTo>
                    <a:pt x="298786" y="1103893"/>
                    <a:pt x="302746" y="1112766"/>
                    <a:pt x="309838" y="1118440"/>
                  </a:cubicBezTo>
                  <a:cubicBezTo>
                    <a:pt x="316058" y="1123416"/>
                    <a:pt x="324613" y="1124944"/>
                    <a:pt x="332509" y="1125997"/>
                  </a:cubicBezTo>
                  <a:cubicBezTo>
                    <a:pt x="362576" y="1130006"/>
                    <a:pt x="393094" y="1129792"/>
                    <a:pt x="423193" y="1133554"/>
                  </a:cubicBezTo>
                  <a:cubicBezTo>
                    <a:pt x="453602" y="1137355"/>
                    <a:pt x="484805" y="1138977"/>
                    <a:pt x="513878" y="1148668"/>
                  </a:cubicBezTo>
                  <a:cubicBezTo>
                    <a:pt x="528992" y="1153706"/>
                    <a:pt x="543764" y="1159918"/>
                    <a:pt x="559220" y="1163782"/>
                  </a:cubicBezTo>
                  <a:cubicBezTo>
                    <a:pt x="569296" y="1166301"/>
                    <a:pt x="579500" y="1168355"/>
                    <a:pt x="589448" y="1171339"/>
                  </a:cubicBezTo>
                  <a:cubicBezTo>
                    <a:pt x="604708" y="1175917"/>
                    <a:pt x="621534" y="1177616"/>
                    <a:pt x="634790" y="1186453"/>
                  </a:cubicBezTo>
                  <a:cubicBezTo>
                    <a:pt x="642347" y="1191491"/>
                    <a:pt x="649161" y="1197878"/>
                    <a:pt x="657461" y="1201567"/>
                  </a:cubicBezTo>
                  <a:cubicBezTo>
                    <a:pt x="672019" y="1208037"/>
                    <a:pt x="687689" y="1211643"/>
                    <a:pt x="702803" y="1216681"/>
                  </a:cubicBezTo>
                  <a:lnTo>
                    <a:pt x="725474" y="1224238"/>
                  </a:lnTo>
                  <a:cubicBezTo>
                    <a:pt x="789696" y="1202831"/>
                    <a:pt x="711392" y="1232687"/>
                    <a:pt x="763260" y="1201567"/>
                  </a:cubicBezTo>
                  <a:cubicBezTo>
                    <a:pt x="770091" y="1197469"/>
                    <a:pt x="778806" y="1197572"/>
                    <a:pt x="785931" y="1194010"/>
                  </a:cubicBezTo>
                  <a:cubicBezTo>
                    <a:pt x="818336" y="1177808"/>
                    <a:pt x="801189" y="1179623"/>
                    <a:pt x="831273" y="1156225"/>
                  </a:cubicBezTo>
                  <a:cubicBezTo>
                    <a:pt x="845611" y="1145073"/>
                    <a:pt x="861501" y="1136073"/>
                    <a:pt x="876615" y="1125997"/>
                  </a:cubicBezTo>
                  <a:cubicBezTo>
                    <a:pt x="884172" y="1120959"/>
                    <a:pt x="890670" y="1113755"/>
                    <a:pt x="899286" y="1110883"/>
                  </a:cubicBezTo>
                  <a:cubicBezTo>
                    <a:pt x="906843" y="1108364"/>
                    <a:pt x="914832" y="1106888"/>
                    <a:pt x="921957" y="1103326"/>
                  </a:cubicBezTo>
                  <a:cubicBezTo>
                    <a:pt x="930081" y="1099264"/>
                    <a:pt x="936504" y="1092274"/>
                    <a:pt x="944628" y="1088212"/>
                  </a:cubicBezTo>
                  <a:cubicBezTo>
                    <a:pt x="951753" y="1084650"/>
                    <a:pt x="960174" y="1084217"/>
                    <a:pt x="967299" y="1080655"/>
                  </a:cubicBezTo>
                  <a:cubicBezTo>
                    <a:pt x="975423" y="1076593"/>
                    <a:pt x="981670" y="1069230"/>
                    <a:pt x="989970" y="1065541"/>
                  </a:cubicBezTo>
                  <a:cubicBezTo>
                    <a:pt x="1004528" y="1059071"/>
                    <a:pt x="1022056" y="1059264"/>
                    <a:pt x="1035312" y="1050427"/>
                  </a:cubicBezTo>
                  <a:cubicBezTo>
                    <a:pt x="1042869" y="1045389"/>
                    <a:pt x="1049684" y="1039002"/>
                    <a:pt x="1057984" y="1035313"/>
                  </a:cubicBezTo>
                  <a:cubicBezTo>
                    <a:pt x="1072542" y="1028843"/>
                    <a:pt x="1088212" y="1025237"/>
                    <a:pt x="1103326" y="1020199"/>
                  </a:cubicBezTo>
                  <a:lnTo>
                    <a:pt x="1125997" y="1012642"/>
                  </a:lnTo>
                  <a:cubicBezTo>
                    <a:pt x="1131035" y="997528"/>
                    <a:pt x="1132274" y="980556"/>
                    <a:pt x="1141111" y="967300"/>
                  </a:cubicBezTo>
                  <a:cubicBezTo>
                    <a:pt x="1165062" y="931372"/>
                    <a:pt x="1153353" y="953245"/>
                    <a:pt x="1171339" y="899286"/>
                  </a:cubicBezTo>
                  <a:lnTo>
                    <a:pt x="1178896" y="876615"/>
                  </a:lnTo>
                  <a:lnTo>
                    <a:pt x="1186453" y="853944"/>
                  </a:lnTo>
                  <a:cubicBezTo>
                    <a:pt x="1173998" y="555026"/>
                    <a:pt x="1194338" y="749674"/>
                    <a:pt x="1171339" y="642347"/>
                  </a:cubicBezTo>
                  <a:cubicBezTo>
                    <a:pt x="1165956" y="617228"/>
                    <a:pt x="1161263" y="591967"/>
                    <a:pt x="1156225" y="566777"/>
                  </a:cubicBezTo>
                  <a:cubicBezTo>
                    <a:pt x="1153706" y="554182"/>
                    <a:pt x="1152730" y="541177"/>
                    <a:pt x="1148668" y="528992"/>
                  </a:cubicBezTo>
                  <a:lnTo>
                    <a:pt x="1133554" y="483650"/>
                  </a:lnTo>
                  <a:cubicBezTo>
                    <a:pt x="1127482" y="429002"/>
                    <a:pt x="1128088" y="406795"/>
                    <a:pt x="1110883" y="355180"/>
                  </a:cubicBezTo>
                  <a:cubicBezTo>
                    <a:pt x="1105845" y="340066"/>
                    <a:pt x="1104606" y="323094"/>
                    <a:pt x="1095769" y="309838"/>
                  </a:cubicBezTo>
                  <a:cubicBezTo>
                    <a:pt x="1090731" y="302281"/>
                    <a:pt x="1084717" y="295291"/>
                    <a:pt x="1080655" y="287167"/>
                  </a:cubicBezTo>
                  <a:cubicBezTo>
                    <a:pt x="1068363" y="262583"/>
                    <a:pt x="1079641" y="263481"/>
                    <a:pt x="1057984" y="241825"/>
                  </a:cubicBezTo>
                  <a:cubicBezTo>
                    <a:pt x="1051562" y="235403"/>
                    <a:pt x="1042101" y="232745"/>
                    <a:pt x="1035312" y="226711"/>
                  </a:cubicBezTo>
                  <a:cubicBezTo>
                    <a:pt x="1000402" y="195680"/>
                    <a:pt x="1000593" y="184415"/>
                    <a:pt x="967299" y="166255"/>
                  </a:cubicBezTo>
                  <a:cubicBezTo>
                    <a:pt x="947519" y="155466"/>
                    <a:pt x="926995" y="146103"/>
                    <a:pt x="906843" y="136027"/>
                  </a:cubicBezTo>
                  <a:cubicBezTo>
                    <a:pt x="896767" y="130989"/>
                    <a:pt x="887302" y="124475"/>
                    <a:pt x="876615" y="120913"/>
                  </a:cubicBezTo>
                  <a:cubicBezTo>
                    <a:pt x="861501" y="115875"/>
                    <a:pt x="844529" y="114636"/>
                    <a:pt x="831273" y="105799"/>
                  </a:cubicBezTo>
                  <a:cubicBezTo>
                    <a:pt x="766301" y="62484"/>
                    <a:pt x="848506" y="114415"/>
                    <a:pt x="785931" y="83128"/>
                  </a:cubicBezTo>
                  <a:cubicBezTo>
                    <a:pt x="756208" y="68266"/>
                    <a:pt x="772248" y="66789"/>
                    <a:pt x="740588" y="60457"/>
                  </a:cubicBezTo>
                  <a:cubicBezTo>
                    <a:pt x="723122" y="56964"/>
                    <a:pt x="705294" y="55609"/>
                    <a:pt x="687689" y="52900"/>
                  </a:cubicBezTo>
                  <a:cubicBezTo>
                    <a:pt x="672545" y="50570"/>
                    <a:pt x="657372" y="48347"/>
                    <a:pt x="642347" y="45342"/>
                  </a:cubicBezTo>
                  <a:cubicBezTo>
                    <a:pt x="613792" y="39631"/>
                    <a:pt x="595698" y="32311"/>
                    <a:pt x="566777" y="22671"/>
                  </a:cubicBezTo>
                  <a:lnTo>
                    <a:pt x="544106" y="15114"/>
                  </a:lnTo>
                  <a:lnTo>
                    <a:pt x="521435" y="7557"/>
                  </a:lnTo>
                  <a:cubicBezTo>
                    <a:pt x="513878" y="5038"/>
                    <a:pt x="506730" y="0"/>
                    <a:pt x="498764" y="0"/>
                  </a:cubicBezTo>
                  <a:lnTo>
                    <a:pt x="377851" y="0"/>
                  </a:lnTo>
                </a:path>
              </a:pathLst>
            </a:custGeom>
            <a:noFill/>
            <a:ln w="34925">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1D85552D-30D6-D652-BC40-46408928F545}"/>
                </a:ext>
              </a:extLst>
            </p:cNvPr>
            <p:cNvSpPr/>
            <p:nvPr/>
          </p:nvSpPr>
          <p:spPr>
            <a:xfrm>
              <a:off x="3423716" y="4425767"/>
              <a:ext cx="1186453" cy="1224238"/>
            </a:xfrm>
            <a:custGeom>
              <a:avLst/>
              <a:gdLst>
                <a:gd name="connsiteX0" fmla="*/ 309838 w 1186453"/>
                <a:gd name="connsiteY0" fmla="*/ 37785 h 1224238"/>
                <a:gd name="connsiteX1" fmla="*/ 347623 w 1186453"/>
                <a:gd name="connsiteY1" fmla="*/ 15114 h 1224238"/>
                <a:gd name="connsiteX2" fmla="*/ 324952 w 1186453"/>
                <a:gd name="connsiteY2" fmla="*/ 30228 h 1224238"/>
                <a:gd name="connsiteX3" fmla="*/ 272053 w 1186453"/>
                <a:gd name="connsiteY3" fmla="*/ 45342 h 1224238"/>
                <a:gd name="connsiteX4" fmla="*/ 226711 w 1186453"/>
                <a:gd name="connsiteY4" fmla="*/ 105799 h 1224238"/>
                <a:gd name="connsiteX5" fmla="*/ 211597 w 1186453"/>
                <a:gd name="connsiteY5" fmla="*/ 128470 h 1224238"/>
                <a:gd name="connsiteX6" fmla="*/ 196483 w 1186453"/>
                <a:gd name="connsiteY6" fmla="*/ 151141 h 1224238"/>
                <a:gd name="connsiteX7" fmla="*/ 188926 w 1186453"/>
                <a:gd name="connsiteY7" fmla="*/ 173812 h 1224238"/>
                <a:gd name="connsiteX8" fmla="*/ 173812 w 1186453"/>
                <a:gd name="connsiteY8" fmla="*/ 196483 h 1224238"/>
                <a:gd name="connsiteX9" fmla="*/ 158698 w 1186453"/>
                <a:gd name="connsiteY9" fmla="*/ 241825 h 1224238"/>
                <a:gd name="connsiteX10" fmla="*/ 151141 w 1186453"/>
                <a:gd name="connsiteY10" fmla="*/ 264496 h 1224238"/>
                <a:gd name="connsiteX11" fmla="*/ 143584 w 1186453"/>
                <a:gd name="connsiteY11" fmla="*/ 302281 h 1224238"/>
                <a:gd name="connsiteX12" fmla="*/ 128469 w 1186453"/>
                <a:gd name="connsiteY12" fmla="*/ 347623 h 1224238"/>
                <a:gd name="connsiteX13" fmla="*/ 120912 w 1186453"/>
                <a:gd name="connsiteY13" fmla="*/ 370295 h 1224238"/>
                <a:gd name="connsiteX14" fmla="*/ 75570 w 1186453"/>
                <a:gd name="connsiteY14" fmla="*/ 400523 h 1224238"/>
                <a:gd name="connsiteX15" fmla="*/ 60456 w 1186453"/>
                <a:gd name="connsiteY15" fmla="*/ 423194 h 1224238"/>
                <a:gd name="connsiteX16" fmla="*/ 37785 w 1186453"/>
                <a:gd name="connsiteY16" fmla="*/ 438308 h 1224238"/>
                <a:gd name="connsiteX17" fmla="*/ 22671 w 1186453"/>
                <a:gd name="connsiteY17" fmla="*/ 483650 h 1224238"/>
                <a:gd name="connsiteX18" fmla="*/ 7557 w 1186453"/>
                <a:gd name="connsiteY18" fmla="*/ 506321 h 1224238"/>
                <a:gd name="connsiteX19" fmla="*/ 0 w 1186453"/>
                <a:gd name="connsiteY19" fmla="*/ 536549 h 1224238"/>
                <a:gd name="connsiteX20" fmla="*/ 7557 w 1186453"/>
                <a:gd name="connsiteY20" fmla="*/ 687690 h 1224238"/>
                <a:gd name="connsiteX21" fmla="*/ 30228 w 1186453"/>
                <a:gd name="connsiteY21" fmla="*/ 763260 h 1224238"/>
                <a:gd name="connsiteX22" fmla="*/ 37785 w 1186453"/>
                <a:gd name="connsiteY22" fmla="*/ 785931 h 1224238"/>
                <a:gd name="connsiteX23" fmla="*/ 45342 w 1186453"/>
                <a:gd name="connsiteY23" fmla="*/ 808602 h 1224238"/>
                <a:gd name="connsiteX24" fmla="*/ 60456 w 1186453"/>
                <a:gd name="connsiteY24" fmla="*/ 831273 h 1224238"/>
                <a:gd name="connsiteX25" fmla="*/ 68013 w 1186453"/>
                <a:gd name="connsiteY25" fmla="*/ 853944 h 1224238"/>
                <a:gd name="connsiteX26" fmla="*/ 83127 w 1186453"/>
                <a:gd name="connsiteY26" fmla="*/ 876615 h 1224238"/>
                <a:gd name="connsiteX27" fmla="*/ 90684 w 1186453"/>
                <a:gd name="connsiteY27" fmla="*/ 899286 h 1224238"/>
                <a:gd name="connsiteX28" fmla="*/ 113355 w 1186453"/>
                <a:gd name="connsiteY28" fmla="*/ 921957 h 1224238"/>
                <a:gd name="connsiteX29" fmla="*/ 128469 w 1186453"/>
                <a:gd name="connsiteY29" fmla="*/ 944628 h 1224238"/>
                <a:gd name="connsiteX30" fmla="*/ 151141 w 1186453"/>
                <a:gd name="connsiteY30" fmla="*/ 982414 h 1224238"/>
                <a:gd name="connsiteX31" fmla="*/ 158698 w 1186453"/>
                <a:gd name="connsiteY31" fmla="*/ 1005085 h 1224238"/>
                <a:gd name="connsiteX32" fmla="*/ 196483 w 1186453"/>
                <a:gd name="connsiteY32" fmla="*/ 1042870 h 1224238"/>
                <a:gd name="connsiteX33" fmla="*/ 241825 w 1186453"/>
                <a:gd name="connsiteY33" fmla="*/ 1057984 h 1224238"/>
                <a:gd name="connsiteX34" fmla="*/ 264496 w 1186453"/>
                <a:gd name="connsiteY34" fmla="*/ 1065541 h 1224238"/>
                <a:gd name="connsiteX35" fmla="*/ 287167 w 1186453"/>
                <a:gd name="connsiteY35" fmla="*/ 1073098 h 1224238"/>
                <a:gd name="connsiteX36" fmla="*/ 294724 w 1186453"/>
                <a:gd name="connsiteY36" fmla="*/ 1095769 h 1224238"/>
                <a:gd name="connsiteX37" fmla="*/ 309838 w 1186453"/>
                <a:gd name="connsiteY37" fmla="*/ 1118440 h 1224238"/>
                <a:gd name="connsiteX38" fmla="*/ 332509 w 1186453"/>
                <a:gd name="connsiteY38" fmla="*/ 1125997 h 1224238"/>
                <a:gd name="connsiteX39" fmla="*/ 423193 w 1186453"/>
                <a:gd name="connsiteY39" fmla="*/ 1133554 h 1224238"/>
                <a:gd name="connsiteX40" fmla="*/ 513878 w 1186453"/>
                <a:gd name="connsiteY40" fmla="*/ 1148668 h 1224238"/>
                <a:gd name="connsiteX41" fmla="*/ 559220 w 1186453"/>
                <a:gd name="connsiteY41" fmla="*/ 1163782 h 1224238"/>
                <a:gd name="connsiteX42" fmla="*/ 589448 w 1186453"/>
                <a:gd name="connsiteY42" fmla="*/ 1171339 h 1224238"/>
                <a:gd name="connsiteX43" fmla="*/ 634790 w 1186453"/>
                <a:gd name="connsiteY43" fmla="*/ 1186453 h 1224238"/>
                <a:gd name="connsiteX44" fmla="*/ 657461 w 1186453"/>
                <a:gd name="connsiteY44" fmla="*/ 1201567 h 1224238"/>
                <a:gd name="connsiteX45" fmla="*/ 702803 w 1186453"/>
                <a:gd name="connsiteY45" fmla="*/ 1216681 h 1224238"/>
                <a:gd name="connsiteX46" fmla="*/ 725474 w 1186453"/>
                <a:gd name="connsiteY46" fmla="*/ 1224238 h 1224238"/>
                <a:gd name="connsiteX47" fmla="*/ 763260 w 1186453"/>
                <a:gd name="connsiteY47" fmla="*/ 1201567 h 1224238"/>
                <a:gd name="connsiteX48" fmla="*/ 785931 w 1186453"/>
                <a:gd name="connsiteY48" fmla="*/ 1194010 h 1224238"/>
                <a:gd name="connsiteX49" fmla="*/ 831273 w 1186453"/>
                <a:gd name="connsiteY49" fmla="*/ 1156225 h 1224238"/>
                <a:gd name="connsiteX50" fmla="*/ 876615 w 1186453"/>
                <a:gd name="connsiteY50" fmla="*/ 1125997 h 1224238"/>
                <a:gd name="connsiteX51" fmla="*/ 899286 w 1186453"/>
                <a:gd name="connsiteY51" fmla="*/ 1110883 h 1224238"/>
                <a:gd name="connsiteX52" fmla="*/ 921957 w 1186453"/>
                <a:gd name="connsiteY52" fmla="*/ 1103326 h 1224238"/>
                <a:gd name="connsiteX53" fmla="*/ 944628 w 1186453"/>
                <a:gd name="connsiteY53" fmla="*/ 1088212 h 1224238"/>
                <a:gd name="connsiteX54" fmla="*/ 967299 w 1186453"/>
                <a:gd name="connsiteY54" fmla="*/ 1080655 h 1224238"/>
                <a:gd name="connsiteX55" fmla="*/ 989970 w 1186453"/>
                <a:gd name="connsiteY55" fmla="*/ 1065541 h 1224238"/>
                <a:gd name="connsiteX56" fmla="*/ 1035312 w 1186453"/>
                <a:gd name="connsiteY56" fmla="*/ 1050427 h 1224238"/>
                <a:gd name="connsiteX57" fmla="*/ 1057984 w 1186453"/>
                <a:gd name="connsiteY57" fmla="*/ 1035313 h 1224238"/>
                <a:gd name="connsiteX58" fmla="*/ 1103326 w 1186453"/>
                <a:gd name="connsiteY58" fmla="*/ 1020199 h 1224238"/>
                <a:gd name="connsiteX59" fmla="*/ 1125997 w 1186453"/>
                <a:gd name="connsiteY59" fmla="*/ 1012642 h 1224238"/>
                <a:gd name="connsiteX60" fmla="*/ 1141111 w 1186453"/>
                <a:gd name="connsiteY60" fmla="*/ 967300 h 1224238"/>
                <a:gd name="connsiteX61" fmla="*/ 1171339 w 1186453"/>
                <a:gd name="connsiteY61" fmla="*/ 899286 h 1224238"/>
                <a:gd name="connsiteX62" fmla="*/ 1178896 w 1186453"/>
                <a:gd name="connsiteY62" fmla="*/ 876615 h 1224238"/>
                <a:gd name="connsiteX63" fmla="*/ 1186453 w 1186453"/>
                <a:gd name="connsiteY63" fmla="*/ 853944 h 1224238"/>
                <a:gd name="connsiteX64" fmla="*/ 1171339 w 1186453"/>
                <a:gd name="connsiteY64" fmla="*/ 642347 h 1224238"/>
                <a:gd name="connsiteX65" fmla="*/ 1156225 w 1186453"/>
                <a:gd name="connsiteY65" fmla="*/ 566777 h 1224238"/>
                <a:gd name="connsiteX66" fmla="*/ 1148668 w 1186453"/>
                <a:gd name="connsiteY66" fmla="*/ 528992 h 1224238"/>
                <a:gd name="connsiteX67" fmla="*/ 1133554 w 1186453"/>
                <a:gd name="connsiteY67" fmla="*/ 483650 h 1224238"/>
                <a:gd name="connsiteX68" fmla="*/ 1110883 w 1186453"/>
                <a:gd name="connsiteY68" fmla="*/ 355180 h 1224238"/>
                <a:gd name="connsiteX69" fmla="*/ 1095769 w 1186453"/>
                <a:gd name="connsiteY69" fmla="*/ 309838 h 1224238"/>
                <a:gd name="connsiteX70" fmla="*/ 1080655 w 1186453"/>
                <a:gd name="connsiteY70" fmla="*/ 287167 h 1224238"/>
                <a:gd name="connsiteX71" fmla="*/ 1057984 w 1186453"/>
                <a:gd name="connsiteY71" fmla="*/ 241825 h 1224238"/>
                <a:gd name="connsiteX72" fmla="*/ 1035312 w 1186453"/>
                <a:gd name="connsiteY72" fmla="*/ 226711 h 1224238"/>
                <a:gd name="connsiteX73" fmla="*/ 967299 w 1186453"/>
                <a:gd name="connsiteY73" fmla="*/ 166255 h 1224238"/>
                <a:gd name="connsiteX74" fmla="*/ 906843 w 1186453"/>
                <a:gd name="connsiteY74" fmla="*/ 136027 h 1224238"/>
                <a:gd name="connsiteX75" fmla="*/ 876615 w 1186453"/>
                <a:gd name="connsiteY75" fmla="*/ 120913 h 1224238"/>
                <a:gd name="connsiteX76" fmla="*/ 831273 w 1186453"/>
                <a:gd name="connsiteY76" fmla="*/ 105799 h 1224238"/>
                <a:gd name="connsiteX77" fmla="*/ 785931 w 1186453"/>
                <a:gd name="connsiteY77" fmla="*/ 83128 h 1224238"/>
                <a:gd name="connsiteX78" fmla="*/ 740588 w 1186453"/>
                <a:gd name="connsiteY78" fmla="*/ 60457 h 1224238"/>
                <a:gd name="connsiteX79" fmla="*/ 687689 w 1186453"/>
                <a:gd name="connsiteY79" fmla="*/ 52900 h 1224238"/>
                <a:gd name="connsiteX80" fmla="*/ 642347 w 1186453"/>
                <a:gd name="connsiteY80" fmla="*/ 45342 h 1224238"/>
                <a:gd name="connsiteX81" fmla="*/ 566777 w 1186453"/>
                <a:gd name="connsiteY81" fmla="*/ 22671 h 1224238"/>
                <a:gd name="connsiteX82" fmla="*/ 544106 w 1186453"/>
                <a:gd name="connsiteY82" fmla="*/ 15114 h 1224238"/>
                <a:gd name="connsiteX83" fmla="*/ 521435 w 1186453"/>
                <a:gd name="connsiteY83" fmla="*/ 7557 h 1224238"/>
                <a:gd name="connsiteX84" fmla="*/ 498764 w 1186453"/>
                <a:gd name="connsiteY84" fmla="*/ 0 h 1224238"/>
                <a:gd name="connsiteX85" fmla="*/ 377851 w 1186453"/>
                <a:gd name="connsiteY85" fmla="*/ 0 h 122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186453" h="1224238">
                  <a:moveTo>
                    <a:pt x="309838" y="37785"/>
                  </a:moveTo>
                  <a:cubicBezTo>
                    <a:pt x="322433" y="30228"/>
                    <a:pt x="334486" y="21683"/>
                    <a:pt x="347623" y="15114"/>
                  </a:cubicBezTo>
                  <a:cubicBezTo>
                    <a:pt x="355747" y="11052"/>
                    <a:pt x="333763" y="28025"/>
                    <a:pt x="324952" y="30228"/>
                  </a:cubicBezTo>
                  <a:cubicBezTo>
                    <a:pt x="286996" y="39717"/>
                    <a:pt x="304577" y="34501"/>
                    <a:pt x="272053" y="45342"/>
                  </a:cubicBezTo>
                  <a:cubicBezTo>
                    <a:pt x="244095" y="73302"/>
                    <a:pt x="260891" y="54529"/>
                    <a:pt x="226711" y="105799"/>
                  </a:cubicBezTo>
                  <a:lnTo>
                    <a:pt x="211597" y="128470"/>
                  </a:lnTo>
                  <a:cubicBezTo>
                    <a:pt x="206559" y="136027"/>
                    <a:pt x="199355" y="142525"/>
                    <a:pt x="196483" y="151141"/>
                  </a:cubicBezTo>
                  <a:cubicBezTo>
                    <a:pt x="193964" y="158698"/>
                    <a:pt x="192488" y="166687"/>
                    <a:pt x="188926" y="173812"/>
                  </a:cubicBezTo>
                  <a:cubicBezTo>
                    <a:pt x="184864" y="181936"/>
                    <a:pt x="177501" y="188183"/>
                    <a:pt x="173812" y="196483"/>
                  </a:cubicBezTo>
                  <a:cubicBezTo>
                    <a:pt x="167342" y="211041"/>
                    <a:pt x="163736" y="226711"/>
                    <a:pt x="158698" y="241825"/>
                  </a:cubicBezTo>
                  <a:cubicBezTo>
                    <a:pt x="156179" y="249382"/>
                    <a:pt x="152703" y="256685"/>
                    <a:pt x="151141" y="264496"/>
                  </a:cubicBezTo>
                  <a:cubicBezTo>
                    <a:pt x="148622" y="277091"/>
                    <a:pt x="146964" y="289889"/>
                    <a:pt x="143584" y="302281"/>
                  </a:cubicBezTo>
                  <a:cubicBezTo>
                    <a:pt x="139392" y="317651"/>
                    <a:pt x="133507" y="332509"/>
                    <a:pt x="128469" y="347623"/>
                  </a:cubicBezTo>
                  <a:cubicBezTo>
                    <a:pt x="125950" y="355180"/>
                    <a:pt x="127540" y="365876"/>
                    <a:pt x="120912" y="370295"/>
                  </a:cubicBezTo>
                  <a:lnTo>
                    <a:pt x="75570" y="400523"/>
                  </a:lnTo>
                  <a:cubicBezTo>
                    <a:pt x="70532" y="408080"/>
                    <a:pt x="66878" y="416772"/>
                    <a:pt x="60456" y="423194"/>
                  </a:cubicBezTo>
                  <a:cubicBezTo>
                    <a:pt x="54034" y="429616"/>
                    <a:pt x="42599" y="430606"/>
                    <a:pt x="37785" y="438308"/>
                  </a:cubicBezTo>
                  <a:cubicBezTo>
                    <a:pt x="29341" y="451818"/>
                    <a:pt x="31508" y="470394"/>
                    <a:pt x="22671" y="483650"/>
                  </a:cubicBezTo>
                  <a:lnTo>
                    <a:pt x="7557" y="506321"/>
                  </a:lnTo>
                  <a:cubicBezTo>
                    <a:pt x="5038" y="516397"/>
                    <a:pt x="0" y="526163"/>
                    <a:pt x="0" y="536549"/>
                  </a:cubicBezTo>
                  <a:cubicBezTo>
                    <a:pt x="0" y="586992"/>
                    <a:pt x="3368" y="637421"/>
                    <a:pt x="7557" y="687690"/>
                  </a:cubicBezTo>
                  <a:cubicBezTo>
                    <a:pt x="8826" y="702918"/>
                    <a:pt x="27402" y="754782"/>
                    <a:pt x="30228" y="763260"/>
                  </a:cubicBezTo>
                  <a:lnTo>
                    <a:pt x="37785" y="785931"/>
                  </a:lnTo>
                  <a:cubicBezTo>
                    <a:pt x="40304" y="793488"/>
                    <a:pt x="40923" y="801974"/>
                    <a:pt x="45342" y="808602"/>
                  </a:cubicBezTo>
                  <a:cubicBezTo>
                    <a:pt x="50380" y="816159"/>
                    <a:pt x="56394" y="823149"/>
                    <a:pt x="60456" y="831273"/>
                  </a:cubicBezTo>
                  <a:cubicBezTo>
                    <a:pt x="64018" y="838398"/>
                    <a:pt x="64451" y="846819"/>
                    <a:pt x="68013" y="853944"/>
                  </a:cubicBezTo>
                  <a:cubicBezTo>
                    <a:pt x="72075" y="862068"/>
                    <a:pt x="79065" y="868491"/>
                    <a:pt x="83127" y="876615"/>
                  </a:cubicBezTo>
                  <a:cubicBezTo>
                    <a:pt x="86689" y="883740"/>
                    <a:pt x="86265" y="892658"/>
                    <a:pt x="90684" y="899286"/>
                  </a:cubicBezTo>
                  <a:cubicBezTo>
                    <a:pt x="96612" y="908178"/>
                    <a:pt x="106513" y="913747"/>
                    <a:pt x="113355" y="921957"/>
                  </a:cubicBezTo>
                  <a:cubicBezTo>
                    <a:pt x="119169" y="928934"/>
                    <a:pt x="123431" y="937071"/>
                    <a:pt x="128469" y="944628"/>
                  </a:cubicBezTo>
                  <a:cubicBezTo>
                    <a:pt x="149876" y="1008851"/>
                    <a:pt x="120021" y="930549"/>
                    <a:pt x="151141" y="982414"/>
                  </a:cubicBezTo>
                  <a:cubicBezTo>
                    <a:pt x="155239" y="989245"/>
                    <a:pt x="155136" y="997960"/>
                    <a:pt x="158698" y="1005085"/>
                  </a:cubicBezTo>
                  <a:cubicBezTo>
                    <a:pt x="168054" y="1023798"/>
                    <a:pt x="177051" y="1034233"/>
                    <a:pt x="196483" y="1042870"/>
                  </a:cubicBezTo>
                  <a:cubicBezTo>
                    <a:pt x="211041" y="1049340"/>
                    <a:pt x="226711" y="1052946"/>
                    <a:pt x="241825" y="1057984"/>
                  </a:cubicBezTo>
                  <a:lnTo>
                    <a:pt x="264496" y="1065541"/>
                  </a:lnTo>
                  <a:lnTo>
                    <a:pt x="287167" y="1073098"/>
                  </a:lnTo>
                  <a:cubicBezTo>
                    <a:pt x="289686" y="1080655"/>
                    <a:pt x="291162" y="1088644"/>
                    <a:pt x="294724" y="1095769"/>
                  </a:cubicBezTo>
                  <a:cubicBezTo>
                    <a:pt x="298786" y="1103893"/>
                    <a:pt x="302746" y="1112766"/>
                    <a:pt x="309838" y="1118440"/>
                  </a:cubicBezTo>
                  <a:cubicBezTo>
                    <a:pt x="316058" y="1123416"/>
                    <a:pt x="324613" y="1124944"/>
                    <a:pt x="332509" y="1125997"/>
                  </a:cubicBezTo>
                  <a:cubicBezTo>
                    <a:pt x="362576" y="1130006"/>
                    <a:pt x="393094" y="1129792"/>
                    <a:pt x="423193" y="1133554"/>
                  </a:cubicBezTo>
                  <a:cubicBezTo>
                    <a:pt x="453602" y="1137355"/>
                    <a:pt x="484805" y="1138977"/>
                    <a:pt x="513878" y="1148668"/>
                  </a:cubicBezTo>
                  <a:cubicBezTo>
                    <a:pt x="528992" y="1153706"/>
                    <a:pt x="543764" y="1159918"/>
                    <a:pt x="559220" y="1163782"/>
                  </a:cubicBezTo>
                  <a:cubicBezTo>
                    <a:pt x="569296" y="1166301"/>
                    <a:pt x="579500" y="1168355"/>
                    <a:pt x="589448" y="1171339"/>
                  </a:cubicBezTo>
                  <a:cubicBezTo>
                    <a:pt x="604708" y="1175917"/>
                    <a:pt x="621534" y="1177616"/>
                    <a:pt x="634790" y="1186453"/>
                  </a:cubicBezTo>
                  <a:cubicBezTo>
                    <a:pt x="642347" y="1191491"/>
                    <a:pt x="649161" y="1197878"/>
                    <a:pt x="657461" y="1201567"/>
                  </a:cubicBezTo>
                  <a:cubicBezTo>
                    <a:pt x="672019" y="1208037"/>
                    <a:pt x="687689" y="1211643"/>
                    <a:pt x="702803" y="1216681"/>
                  </a:cubicBezTo>
                  <a:lnTo>
                    <a:pt x="725474" y="1224238"/>
                  </a:lnTo>
                  <a:cubicBezTo>
                    <a:pt x="789696" y="1202831"/>
                    <a:pt x="711392" y="1232687"/>
                    <a:pt x="763260" y="1201567"/>
                  </a:cubicBezTo>
                  <a:cubicBezTo>
                    <a:pt x="770091" y="1197469"/>
                    <a:pt x="778806" y="1197572"/>
                    <a:pt x="785931" y="1194010"/>
                  </a:cubicBezTo>
                  <a:cubicBezTo>
                    <a:pt x="818336" y="1177808"/>
                    <a:pt x="801189" y="1179623"/>
                    <a:pt x="831273" y="1156225"/>
                  </a:cubicBezTo>
                  <a:cubicBezTo>
                    <a:pt x="845611" y="1145073"/>
                    <a:pt x="861501" y="1136073"/>
                    <a:pt x="876615" y="1125997"/>
                  </a:cubicBezTo>
                  <a:cubicBezTo>
                    <a:pt x="884172" y="1120959"/>
                    <a:pt x="890670" y="1113755"/>
                    <a:pt x="899286" y="1110883"/>
                  </a:cubicBezTo>
                  <a:cubicBezTo>
                    <a:pt x="906843" y="1108364"/>
                    <a:pt x="914832" y="1106888"/>
                    <a:pt x="921957" y="1103326"/>
                  </a:cubicBezTo>
                  <a:cubicBezTo>
                    <a:pt x="930081" y="1099264"/>
                    <a:pt x="936504" y="1092274"/>
                    <a:pt x="944628" y="1088212"/>
                  </a:cubicBezTo>
                  <a:cubicBezTo>
                    <a:pt x="951753" y="1084650"/>
                    <a:pt x="960174" y="1084217"/>
                    <a:pt x="967299" y="1080655"/>
                  </a:cubicBezTo>
                  <a:cubicBezTo>
                    <a:pt x="975423" y="1076593"/>
                    <a:pt x="981670" y="1069230"/>
                    <a:pt x="989970" y="1065541"/>
                  </a:cubicBezTo>
                  <a:cubicBezTo>
                    <a:pt x="1004528" y="1059071"/>
                    <a:pt x="1022056" y="1059264"/>
                    <a:pt x="1035312" y="1050427"/>
                  </a:cubicBezTo>
                  <a:cubicBezTo>
                    <a:pt x="1042869" y="1045389"/>
                    <a:pt x="1049684" y="1039002"/>
                    <a:pt x="1057984" y="1035313"/>
                  </a:cubicBezTo>
                  <a:cubicBezTo>
                    <a:pt x="1072542" y="1028843"/>
                    <a:pt x="1088212" y="1025237"/>
                    <a:pt x="1103326" y="1020199"/>
                  </a:cubicBezTo>
                  <a:lnTo>
                    <a:pt x="1125997" y="1012642"/>
                  </a:lnTo>
                  <a:cubicBezTo>
                    <a:pt x="1131035" y="997528"/>
                    <a:pt x="1132274" y="980556"/>
                    <a:pt x="1141111" y="967300"/>
                  </a:cubicBezTo>
                  <a:cubicBezTo>
                    <a:pt x="1165062" y="931372"/>
                    <a:pt x="1153353" y="953245"/>
                    <a:pt x="1171339" y="899286"/>
                  </a:cubicBezTo>
                  <a:lnTo>
                    <a:pt x="1178896" y="876615"/>
                  </a:lnTo>
                  <a:lnTo>
                    <a:pt x="1186453" y="853944"/>
                  </a:lnTo>
                  <a:cubicBezTo>
                    <a:pt x="1173998" y="555026"/>
                    <a:pt x="1194338" y="749674"/>
                    <a:pt x="1171339" y="642347"/>
                  </a:cubicBezTo>
                  <a:cubicBezTo>
                    <a:pt x="1165956" y="617228"/>
                    <a:pt x="1161263" y="591967"/>
                    <a:pt x="1156225" y="566777"/>
                  </a:cubicBezTo>
                  <a:cubicBezTo>
                    <a:pt x="1153706" y="554182"/>
                    <a:pt x="1152730" y="541177"/>
                    <a:pt x="1148668" y="528992"/>
                  </a:cubicBezTo>
                  <a:lnTo>
                    <a:pt x="1133554" y="483650"/>
                  </a:lnTo>
                  <a:cubicBezTo>
                    <a:pt x="1127482" y="429002"/>
                    <a:pt x="1128088" y="406795"/>
                    <a:pt x="1110883" y="355180"/>
                  </a:cubicBezTo>
                  <a:cubicBezTo>
                    <a:pt x="1105845" y="340066"/>
                    <a:pt x="1104606" y="323094"/>
                    <a:pt x="1095769" y="309838"/>
                  </a:cubicBezTo>
                  <a:cubicBezTo>
                    <a:pt x="1090731" y="302281"/>
                    <a:pt x="1084717" y="295291"/>
                    <a:pt x="1080655" y="287167"/>
                  </a:cubicBezTo>
                  <a:cubicBezTo>
                    <a:pt x="1068363" y="262583"/>
                    <a:pt x="1079641" y="263481"/>
                    <a:pt x="1057984" y="241825"/>
                  </a:cubicBezTo>
                  <a:cubicBezTo>
                    <a:pt x="1051562" y="235403"/>
                    <a:pt x="1042101" y="232745"/>
                    <a:pt x="1035312" y="226711"/>
                  </a:cubicBezTo>
                  <a:cubicBezTo>
                    <a:pt x="1000402" y="195680"/>
                    <a:pt x="1000593" y="184415"/>
                    <a:pt x="967299" y="166255"/>
                  </a:cubicBezTo>
                  <a:cubicBezTo>
                    <a:pt x="947519" y="155466"/>
                    <a:pt x="926995" y="146103"/>
                    <a:pt x="906843" y="136027"/>
                  </a:cubicBezTo>
                  <a:cubicBezTo>
                    <a:pt x="896767" y="130989"/>
                    <a:pt x="887302" y="124475"/>
                    <a:pt x="876615" y="120913"/>
                  </a:cubicBezTo>
                  <a:cubicBezTo>
                    <a:pt x="861501" y="115875"/>
                    <a:pt x="844529" y="114636"/>
                    <a:pt x="831273" y="105799"/>
                  </a:cubicBezTo>
                  <a:cubicBezTo>
                    <a:pt x="766301" y="62484"/>
                    <a:pt x="848506" y="114415"/>
                    <a:pt x="785931" y="83128"/>
                  </a:cubicBezTo>
                  <a:cubicBezTo>
                    <a:pt x="756208" y="68266"/>
                    <a:pt x="772248" y="66789"/>
                    <a:pt x="740588" y="60457"/>
                  </a:cubicBezTo>
                  <a:cubicBezTo>
                    <a:pt x="723122" y="56964"/>
                    <a:pt x="705294" y="55609"/>
                    <a:pt x="687689" y="52900"/>
                  </a:cubicBezTo>
                  <a:cubicBezTo>
                    <a:pt x="672545" y="50570"/>
                    <a:pt x="657372" y="48347"/>
                    <a:pt x="642347" y="45342"/>
                  </a:cubicBezTo>
                  <a:cubicBezTo>
                    <a:pt x="613792" y="39631"/>
                    <a:pt x="595698" y="32311"/>
                    <a:pt x="566777" y="22671"/>
                  </a:cubicBezTo>
                  <a:lnTo>
                    <a:pt x="544106" y="15114"/>
                  </a:lnTo>
                  <a:lnTo>
                    <a:pt x="521435" y="7557"/>
                  </a:lnTo>
                  <a:cubicBezTo>
                    <a:pt x="513878" y="5038"/>
                    <a:pt x="506730" y="0"/>
                    <a:pt x="498764" y="0"/>
                  </a:cubicBezTo>
                  <a:lnTo>
                    <a:pt x="377851" y="0"/>
                  </a:lnTo>
                </a:path>
              </a:pathLst>
            </a:custGeom>
            <a:noFill/>
            <a:ln w="34925">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a:extLst>
                <a:ext uri="{FF2B5EF4-FFF2-40B4-BE49-F238E27FC236}">
                  <a16:creationId xmlns:a16="http://schemas.microsoft.com/office/drawing/2014/main" id="{10CF6CE7-0C3C-1127-7C7B-BB5682D12C4B}"/>
                </a:ext>
              </a:extLst>
            </p:cNvPr>
            <p:cNvSpPr/>
            <p:nvPr/>
          </p:nvSpPr>
          <p:spPr>
            <a:xfrm>
              <a:off x="6022561" y="4454361"/>
              <a:ext cx="1186453" cy="1224238"/>
            </a:xfrm>
            <a:custGeom>
              <a:avLst/>
              <a:gdLst>
                <a:gd name="connsiteX0" fmla="*/ 309838 w 1186453"/>
                <a:gd name="connsiteY0" fmla="*/ 37785 h 1224238"/>
                <a:gd name="connsiteX1" fmla="*/ 347623 w 1186453"/>
                <a:gd name="connsiteY1" fmla="*/ 15114 h 1224238"/>
                <a:gd name="connsiteX2" fmla="*/ 324952 w 1186453"/>
                <a:gd name="connsiteY2" fmla="*/ 30228 h 1224238"/>
                <a:gd name="connsiteX3" fmla="*/ 272053 w 1186453"/>
                <a:gd name="connsiteY3" fmla="*/ 45342 h 1224238"/>
                <a:gd name="connsiteX4" fmla="*/ 226711 w 1186453"/>
                <a:gd name="connsiteY4" fmla="*/ 105799 h 1224238"/>
                <a:gd name="connsiteX5" fmla="*/ 211597 w 1186453"/>
                <a:gd name="connsiteY5" fmla="*/ 128470 h 1224238"/>
                <a:gd name="connsiteX6" fmla="*/ 196483 w 1186453"/>
                <a:gd name="connsiteY6" fmla="*/ 151141 h 1224238"/>
                <a:gd name="connsiteX7" fmla="*/ 188926 w 1186453"/>
                <a:gd name="connsiteY7" fmla="*/ 173812 h 1224238"/>
                <a:gd name="connsiteX8" fmla="*/ 173812 w 1186453"/>
                <a:gd name="connsiteY8" fmla="*/ 196483 h 1224238"/>
                <a:gd name="connsiteX9" fmla="*/ 158698 w 1186453"/>
                <a:gd name="connsiteY9" fmla="*/ 241825 h 1224238"/>
                <a:gd name="connsiteX10" fmla="*/ 151141 w 1186453"/>
                <a:gd name="connsiteY10" fmla="*/ 264496 h 1224238"/>
                <a:gd name="connsiteX11" fmla="*/ 143584 w 1186453"/>
                <a:gd name="connsiteY11" fmla="*/ 302281 h 1224238"/>
                <a:gd name="connsiteX12" fmla="*/ 128469 w 1186453"/>
                <a:gd name="connsiteY12" fmla="*/ 347623 h 1224238"/>
                <a:gd name="connsiteX13" fmla="*/ 120912 w 1186453"/>
                <a:gd name="connsiteY13" fmla="*/ 370295 h 1224238"/>
                <a:gd name="connsiteX14" fmla="*/ 75570 w 1186453"/>
                <a:gd name="connsiteY14" fmla="*/ 400523 h 1224238"/>
                <a:gd name="connsiteX15" fmla="*/ 60456 w 1186453"/>
                <a:gd name="connsiteY15" fmla="*/ 423194 h 1224238"/>
                <a:gd name="connsiteX16" fmla="*/ 37785 w 1186453"/>
                <a:gd name="connsiteY16" fmla="*/ 438308 h 1224238"/>
                <a:gd name="connsiteX17" fmla="*/ 22671 w 1186453"/>
                <a:gd name="connsiteY17" fmla="*/ 483650 h 1224238"/>
                <a:gd name="connsiteX18" fmla="*/ 7557 w 1186453"/>
                <a:gd name="connsiteY18" fmla="*/ 506321 h 1224238"/>
                <a:gd name="connsiteX19" fmla="*/ 0 w 1186453"/>
                <a:gd name="connsiteY19" fmla="*/ 536549 h 1224238"/>
                <a:gd name="connsiteX20" fmla="*/ 7557 w 1186453"/>
                <a:gd name="connsiteY20" fmla="*/ 687690 h 1224238"/>
                <a:gd name="connsiteX21" fmla="*/ 30228 w 1186453"/>
                <a:gd name="connsiteY21" fmla="*/ 763260 h 1224238"/>
                <a:gd name="connsiteX22" fmla="*/ 37785 w 1186453"/>
                <a:gd name="connsiteY22" fmla="*/ 785931 h 1224238"/>
                <a:gd name="connsiteX23" fmla="*/ 45342 w 1186453"/>
                <a:gd name="connsiteY23" fmla="*/ 808602 h 1224238"/>
                <a:gd name="connsiteX24" fmla="*/ 60456 w 1186453"/>
                <a:gd name="connsiteY24" fmla="*/ 831273 h 1224238"/>
                <a:gd name="connsiteX25" fmla="*/ 68013 w 1186453"/>
                <a:gd name="connsiteY25" fmla="*/ 853944 h 1224238"/>
                <a:gd name="connsiteX26" fmla="*/ 83127 w 1186453"/>
                <a:gd name="connsiteY26" fmla="*/ 876615 h 1224238"/>
                <a:gd name="connsiteX27" fmla="*/ 90684 w 1186453"/>
                <a:gd name="connsiteY27" fmla="*/ 899286 h 1224238"/>
                <a:gd name="connsiteX28" fmla="*/ 113355 w 1186453"/>
                <a:gd name="connsiteY28" fmla="*/ 921957 h 1224238"/>
                <a:gd name="connsiteX29" fmla="*/ 128469 w 1186453"/>
                <a:gd name="connsiteY29" fmla="*/ 944628 h 1224238"/>
                <a:gd name="connsiteX30" fmla="*/ 151141 w 1186453"/>
                <a:gd name="connsiteY30" fmla="*/ 982414 h 1224238"/>
                <a:gd name="connsiteX31" fmla="*/ 158698 w 1186453"/>
                <a:gd name="connsiteY31" fmla="*/ 1005085 h 1224238"/>
                <a:gd name="connsiteX32" fmla="*/ 196483 w 1186453"/>
                <a:gd name="connsiteY32" fmla="*/ 1042870 h 1224238"/>
                <a:gd name="connsiteX33" fmla="*/ 241825 w 1186453"/>
                <a:gd name="connsiteY33" fmla="*/ 1057984 h 1224238"/>
                <a:gd name="connsiteX34" fmla="*/ 264496 w 1186453"/>
                <a:gd name="connsiteY34" fmla="*/ 1065541 h 1224238"/>
                <a:gd name="connsiteX35" fmla="*/ 287167 w 1186453"/>
                <a:gd name="connsiteY35" fmla="*/ 1073098 h 1224238"/>
                <a:gd name="connsiteX36" fmla="*/ 294724 w 1186453"/>
                <a:gd name="connsiteY36" fmla="*/ 1095769 h 1224238"/>
                <a:gd name="connsiteX37" fmla="*/ 309838 w 1186453"/>
                <a:gd name="connsiteY37" fmla="*/ 1118440 h 1224238"/>
                <a:gd name="connsiteX38" fmla="*/ 332509 w 1186453"/>
                <a:gd name="connsiteY38" fmla="*/ 1125997 h 1224238"/>
                <a:gd name="connsiteX39" fmla="*/ 423193 w 1186453"/>
                <a:gd name="connsiteY39" fmla="*/ 1133554 h 1224238"/>
                <a:gd name="connsiteX40" fmla="*/ 513878 w 1186453"/>
                <a:gd name="connsiteY40" fmla="*/ 1148668 h 1224238"/>
                <a:gd name="connsiteX41" fmla="*/ 559220 w 1186453"/>
                <a:gd name="connsiteY41" fmla="*/ 1163782 h 1224238"/>
                <a:gd name="connsiteX42" fmla="*/ 589448 w 1186453"/>
                <a:gd name="connsiteY42" fmla="*/ 1171339 h 1224238"/>
                <a:gd name="connsiteX43" fmla="*/ 634790 w 1186453"/>
                <a:gd name="connsiteY43" fmla="*/ 1186453 h 1224238"/>
                <a:gd name="connsiteX44" fmla="*/ 657461 w 1186453"/>
                <a:gd name="connsiteY44" fmla="*/ 1201567 h 1224238"/>
                <a:gd name="connsiteX45" fmla="*/ 702803 w 1186453"/>
                <a:gd name="connsiteY45" fmla="*/ 1216681 h 1224238"/>
                <a:gd name="connsiteX46" fmla="*/ 725474 w 1186453"/>
                <a:gd name="connsiteY46" fmla="*/ 1224238 h 1224238"/>
                <a:gd name="connsiteX47" fmla="*/ 763260 w 1186453"/>
                <a:gd name="connsiteY47" fmla="*/ 1201567 h 1224238"/>
                <a:gd name="connsiteX48" fmla="*/ 785931 w 1186453"/>
                <a:gd name="connsiteY48" fmla="*/ 1194010 h 1224238"/>
                <a:gd name="connsiteX49" fmla="*/ 831273 w 1186453"/>
                <a:gd name="connsiteY49" fmla="*/ 1156225 h 1224238"/>
                <a:gd name="connsiteX50" fmla="*/ 876615 w 1186453"/>
                <a:gd name="connsiteY50" fmla="*/ 1125997 h 1224238"/>
                <a:gd name="connsiteX51" fmla="*/ 899286 w 1186453"/>
                <a:gd name="connsiteY51" fmla="*/ 1110883 h 1224238"/>
                <a:gd name="connsiteX52" fmla="*/ 921957 w 1186453"/>
                <a:gd name="connsiteY52" fmla="*/ 1103326 h 1224238"/>
                <a:gd name="connsiteX53" fmla="*/ 944628 w 1186453"/>
                <a:gd name="connsiteY53" fmla="*/ 1088212 h 1224238"/>
                <a:gd name="connsiteX54" fmla="*/ 967299 w 1186453"/>
                <a:gd name="connsiteY54" fmla="*/ 1080655 h 1224238"/>
                <a:gd name="connsiteX55" fmla="*/ 989970 w 1186453"/>
                <a:gd name="connsiteY55" fmla="*/ 1065541 h 1224238"/>
                <a:gd name="connsiteX56" fmla="*/ 1035312 w 1186453"/>
                <a:gd name="connsiteY56" fmla="*/ 1050427 h 1224238"/>
                <a:gd name="connsiteX57" fmla="*/ 1057984 w 1186453"/>
                <a:gd name="connsiteY57" fmla="*/ 1035313 h 1224238"/>
                <a:gd name="connsiteX58" fmla="*/ 1103326 w 1186453"/>
                <a:gd name="connsiteY58" fmla="*/ 1020199 h 1224238"/>
                <a:gd name="connsiteX59" fmla="*/ 1125997 w 1186453"/>
                <a:gd name="connsiteY59" fmla="*/ 1012642 h 1224238"/>
                <a:gd name="connsiteX60" fmla="*/ 1141111 w 1186453"/>
                <a:gd name="connsiteY60" fmla="*/ 967300 h 1224238"/>
                <a:gd name="connsiteX61" fmla="*/ 1171339 w 1186453"/>
                <a:gd name="connsiteY61" fmla="*/ 899286 h 1224238"/>
                <a:gd name="connsiteX62" fmla="*/ 1178896 w 1186453"/>
                <a:gd name="connsiteY62" fmla="*/ 876615 h 1224238"/>
                <a:gd name="connsiteX63" fmla="*/ 1186453 w 1186453"/>
                <a:gd name="connsiteY63" fmla="*/ 853944 h 1224238"/>
                <a:gd name="connsiteX64" fmla="*/ 1171339 w 1186453"/>
                <a:gd name="connsiteY64" fmla="*/ 642347 h 1224238"/>
                <a:gd name="connsiteX65" fmla="*/ 1156225 w 1186453"/>
                <a:gd name="connsiteY65" fmla="*/ 566777 h 1224238"/>
                <a:gd name="connsiteX66" fmla="*/ 1148668 w 1186453"/>
                <a:gd name="connsiteY66" fmla="*/ 528992 h 1224238"/>
                <a:gd name="connsiteX67" fmla="*/ 1133554 w 1186453"/>
                <a:gd name="connsiteY67" fmla="*/ 483650 h 1224238"/>
                <a:gd name="connsiteX68" fmla="*/ 1110883 w 1186453"/>
                <a:gd name="connsiteY68" fmla="*/ 355180 h 1224238"/>
                <a:gd name="connsiteX69" fmla="*/ 1095769 w 1186453"/>
                <a:gd name="connsiteY69" fmla="*/ 309838 h 1224238"/>
                <a:gd name="connsiteX70" fmla="*/ 1080655 w 1186453"/>
                <a:gd name="connsiteY70" fmla="*/ 287167 h 1224238"/>
                <a:gd name="connsiteX71" fmla="*/ 1057984 w 1186453"/>
                <a:gd name="connsiteY71" fmla="*/ 241825 h 1224238"/>
                <a:gd name="connsiteX72" fmla="*/ 1035312 w 1186453"/>
                <a:gd name="connsiteY72" fmla="*/ 226711 h 1224238"/>
                <a:gd name="connsiteX73" fmla="*/ 967299 w 1186453"/>
                <a:gd name="connsiteY73" fmla="*/ 166255 h 1224238"/>
                <a:gd name="connsiteX74" fmla="*/ 906843 w 1186453"/>
                <a:gd name="connsiteY74" fmla="*/ 136027 h 1224238"/>
                <a:gd name="connsiteX75" fmla="*/ 876615 w 1186453"/>
                <a:gd name="connsiteY75" fmla="*/ 120913 h 1224238"/>
                <a:gd name="connsiteX76" fmla="*/ 831273 w 1186453"/>
                <a:gd name="connsiteY76" fmla="*/ 105799 h 1224238"/>
                <a:gd name="connsiteX77" fmla="*/ 785931 w 1186453"/>
                <a:gd name="connsiteY77" fmla="*/ 83128 h 1224238"/>
                <a:gd name="connsiteX78" fmla="*/ 740588 w 1186453"/>
                <a:gd name="connsiteY78" fmla="*/ 60457 h 1224238"/>
                <a:gd name="connsiteX79" fmla="*/ 687689 w 1186453"/>
                <a:gd name="connsiteY79" fmla="*/ 52900 h 1224238"/>
                <a:gd name="connsiteX80" fmla="*/ 642347 w 1186453"/>
                <a:gd name="connsiteY80" fmla="*/ 45342 h 1224238"/>
                <a:gd name="connsiteX81" fmla="*/ 566777 w 1186453"/>
                <a:gd name="connsiteY81" fmla="*/ 22671 h 1224238"/>
                <a:gd name="connsiteX82" fmla="*/ 544106 w 1186453"/>
                <a:gd name="connsiteY82" fmla="*/ 15114 h 1224238"/>
                <a:gd name="connsiteX83" fmla="*/ 521435 w 1186453"/>
                <a:gd name="connsiteY83" fmla="*/ 7557 h 1224238"/>
                <a:gd name="connsiteX84" fmla="*/ 498764 w 1186453"/>
                <a:gd name="connsiteY84" fmla="*/ 0 h 1224238"/>
                <a:gd name="connsiteX85" fmla="*/ 377851 w 1186453"/>
                <a:gd name="connsiteY85" fmla="*/ 0 h 122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186453" h="1224238">
                  <a:moveTo>
                    <a:pt x="309838" y="37785"/>
                  </a:moveTo>
                  <a:cubicBezTo>
                    <a:pt x="322433" y="30228"/>
                    <a:pt x="334486" y="21683"/>
                    <a:pt x="347623" y="15114"/>
                  </a:cubicBezTo>
                  <a:cubicBezTo>
                    <a:pt x="355747" y="11052"/>
                    <a:pt x="333763" y="28025"/>
                    <a:pt x="324952" y="30228"/>
                  </a:cubicBezTo>
                  <a:cubicBezTo>
                    <a:pt x="286996" y="39717"/>
                    <a:pt x="304577" y="34501"/>
                    <a:pt x="272053" y="45342"/>
                  </a:cubicBezTo>
                  <a:cubicBezTo>
                    <a:pt x="244095" y="73302"/>
                    <a:pt x="260891" y="54529"/>
                    <a:pt x="226711" y="105799"/>
                  </a:cubicBezTo>
                  <a:lnTo>
                    <a:pt x="211597" y="128470"/>
                  </a:lnTo>
                  <a:cubicBezTo>
                    <a:pt x="206559" y="136027"/>
                    <a:pt x="199355" y="142525"/>
                    <a:pt x="196483" y="151141"/>
                  </a:cubicBezTo>
                  <a:cubicBezTo>
                    <a:pt x="193964" y="158698"/>
                    <a:pt x="192488" y="166687"/>
                    <a:pt x="188926" y="173812"/>
                  </a:cubicBezTo>
                  <a:cubicBezTo>
                    <a:pt x="184864" y="181936"/>
                    <a:pt x="177501" y="188183"/>
                    <a:pt x="173812" y="196483"/>
                  </a:cubicBezTo>
                  <a:cubicBezTo>
                    <a:pt x="167342" y="211041"/>
                    <a:pt x="163736" y="226711"/>
                    <a:pt x="158698" y="241825"/>
                  </a:cubicBezTo>
                  <a:cubicBezTo>
                    <a:pt x="156179" y="249382"/>
                    <a:pt x="152703" y="256685"/>
                    <a:pt x="151141" y="264496"/>
                  </a:cubicBezTo>
                  <a:cubicBezTo>
                    <a:pt x="148622" y="277091"/>
                    <a:pt x="146964" y="289889"/>
                    <a:pt x="143584" y="302281"/>
                  </a:cubicBezTo>
                  <a:cubicBezTo>
                    <a:pt x="139392" y="317651"/>
                    <a:pt x="133507" y="332509"/>
                    <a:pt x="128469" y="347623"/>
                  </a:cubicBezTo>
                  <a:cubicBezTo>
                    <a:pt x="125950" y="355180"/>
                    <a:pt x="127540" y="365876"/>
                    <a:pt x="120912" y="370295"/>
                  </a:cubicBezTo>
                  <a:lnTo>
                    <a:pt x="75570" y="400523"/>
                  </a:lnTo>
                  <a:cubicBezTo>
                    <a:pt x="70532" y="408080"/>
                    <a:pt x="66878" y="416772"/>
                    <a:pt x="60456" y="423194"/>
                  </a:cubicBezTo>
                  <a:cubicBezTo>
                    <a:pt x="54034" y="429616"/>
                    <a:pt x="42599" y="430606"/>
                    <a:pt x="37785" y="438308"/>
                  </a:cubicBezTo>
                  <a:cubicBezTo>
                    <a:pt x="29341" y="451818"/>
                    <a:pt x="31508" y="470394"/>
                    <a:pt x="22671" y="483650"/>
                  </a:cubicBezTo>
                  <a:lnTo>
                    <a:pt x="7557" y="506321"/>
                  </a:lnTo>
                  <a:cubicBezTo>
                    <a:pt x="5038" y="516397"/>
                    <a:pt x="0" y="526163"/>
                    <a:pt x="0" y="536549"/>
                  </a:cubicBezTo>
                  <a:cubicBezTo>
                    <a:pt x="0" y="586992"/>
                    <a:pt x="3368" y="637421"/>
                    <a:pt x="7557" y="687690"/>
                  </a:cubicBezTo>
                  <a:cubicBezTo>
                    <a:pt x="8826" y="702918"/>
                    <a:pt x="27402" y="754782"/>
                    <a:pt x="30228" y="763260"/>
                  </a:cubicBezTo>
                  <a:lnTo>
                    <a:pt x="37785" y="785931"/>
                  </a:lnTo>
                  <a:cubicBezTo>
                    <a:pt x="40304" y="793488"/>
                    <a:pt x="40923" y="801974"/>
                    <a:pt x="45342" y="808602"/>
                  </a:cubicBezTo>
                  <a:cubicBezTo>
                    <a:pt x="50380" y="816159"/>
                    <a:pt x="56394" y="823149"/>
                    <a:pt x="60456" y="831273"/>
                  </a:cubicBezTo>
                  <a:cubicBezTo>
                    <a:pt x="64018" y="838398"/>
                    <a:pt x="64451" y="846819"/>
                    <a:pt x="68013" y="853944"/>
                  </a:cubicBezTo>
                  <a:cubicBezTo>
                    <a:pt x="72075" y="862068"/>
                    <a:pt x="79065" y="868491"/>
                    <a:pt x="83127" y="876615"/>
                  </a:cubicBezTo>
                  <a:cubicBezTo>
                    <a:pt x="86689" y="883740"/>
                    <a:pt x="86265" y="892658"/>
                    <a:pt x="90684" y="899286"/>
                  </a:cubicBezTo>
                  <a:cubicBezTo>
                    <a:pt x="96612" y="908178"/>
                    <a:pt x="106513" y="913747"/>
                    <a:pt x="113355" y="921957"/>
                  </a:cubicBezTo>
                  <a:cubicBezTo>
                    <a:pt x="119169" y="928934"/>
                    <a:pt x="123431" y="937071"/>
                    <a:pt x="128469" y="944628"/>
                  </a:cubicBezTo>
                  <a:cubicBezTo>
                    <a:pt x="149876" y="1008851"/>
                    <a:pt x="120021" y="930549"/>
                    <a:pt x="151141" y="982414"/>
                  </a:cubicBezTo>
                  <a:cubicBezTo>
                    <a:pt x="155239" y="989245"/>
                    <a:pt x="155136" y="997960"/>
                    <a:pt x="158698" y="1005085"/>
                  </a:cubicBezTo>
                  <a:cubicBezTo>
                    <a:pt x="168054" y="1023798"/>
                    <a:pt x="177051" y="1034233"/>
                    <a:pt x="196483" y="1042870"/>
                  </a:cubicBezTo>
                  <a:cubicBezTo>
                    <a:pt x="211041" y="1049340"/>
                    <a:pt x="226711" y="1052946"/>
                    <a:pt x="241825" y="1057984"/>
                  </a:cubicBezTo>
                  <a:lnTo>
                    <a:pt x="264496" y="1065541"/>
                  </a:lnTo>
                  <a:lnTo>
                    <a:pt x="287167" y="1073098"/>
                  </a:lnTo>
                  <a:cubicBezTo>
                    <a:pt x="289686" y="1080655"/>
                    <a:pt x="291162" y="1088644"/>
                    <a:pt x="294724" y="1095769"/>
                  </a:cubicBezTo>
                  <a:cubicBezTo>
                    <a:pt x="298786" y="1103893"/>
                    <a:pt x="302746" y="1112766"/>
                    <a:pt x="309838" y="1118440"/>
                  </a:cubicBezTo>
                  <a:cubicBezTo>
                    <a:pt x="316058" y="1123416"/>
                    <a:pt x="324613" y="1124944"/>
                    <a:pt x="332509" y="1125997"/>
                  </a:cubicBezTo>
                  <a:cubicBezTo>
                    <a:pt x="362576" y="1130006"/>
                    <a:pt x="393094" y="1129792"/>
                    <a:pt x="423193" y="1133554"/>
                  </a:cubicBezTo>
                  <a:cubicBezTo>
                    <a:pt x="453602" y="1137355"/>
                    <a:pt x="484805" y="1138977"/>
                    <a:pt x="513878" y="1148668"/>
                  </a:cubicBezTo>
                  <a:cubicBezTo>
                    <a:pt x="528992" y="1153706"/>
                    <a:pt x="543764" y="1159918"/>
                    <a:pt x="559220" y="1163782"/>
                  </a:cubicBezTo>
                  <a:cubicBezTo>
                    <a:pt x="569296" y="1166301"/>
                    <a:pt x="579500" y="1168355"/>
                    <a:pt x="589448" y="1171339"/>
                  </a:cubicBezTo>
                  <a:cubicBezTo>
                    <a:pt x="604708" y="1175917"/>
                    <a:pt x="621534" y="1177616"/>
                    <a:pt x="634790" y="1186453"/>
                  </a:cubicBezTo>
                  <a:cubicBezTo>
                    <a:pt x="642347" y="1191491"/>
                    <a:pt x="649161" y="1197878"/>
                    <a:pt x="657461" y="1201567"/>
                  </a:cubicBezTo>
                  <a:cubicBezTo>
                    <a:pt x="672019" y="1208037"/>
                    <a:pt x="687689" y="1211643"/>
                    <a:pt x="702803" y="1216681"/>
                  </a:cubicBezTo>
                  <a:lnTo>
                    <a:pt x="725474" y="1224238"/>
                  </a:lnTo>
                  <a:cubicBezTo>
                    <a:pt x="789696" y="1202831"/>
                    <a:pt x="711392" y="1232687"/>
                    <a:pt x="763260" y="1201567"/>
                  </a:cubicBezTo>
                  <a:cubicBezTo>
                    <a:pt x="770091" y="1197469"/>
                    <a:pt x="778806" y="1197572"/>
                    <a:pt x="785931" y="1194010"/>
                  </a:cubicBezTo>
                  <a:cubicBezTo>
                    <a:pt x="818336" y="1177808"/>
                    <a:pt x="801189" y="1179623"/>
                    <a:pt x="831273" y="1156225"/>
                  </a:cubicBezTo>
                  <a:cubicBezTo>
                    <a:pt x="845611" y="1145073"/>
                    <a:pt x="861501" y="1136073"/>
                    <a:pt x="876615" y="1125997"/>
                  </a:cubicBezTo>
                  <a:cubicBezTo>
                    <a:pt x="884172" y="1120959"/>
                    <a:pt x="890670" y="1113755"/>
                    <a:pt x="899286" y="1110883"/>
                  </a:cubicBezTo>
                  <a:cubicBezTo>
                    <a:pt x="906843" y="1108364"/>
                    <a:pt x="914832" y="1106888"/>
                    <a:pt x="921957" y="1103326"/>
                  </a:cubicBezTo>
                  <a:cubicBezTo>
                    <a:pt x="930081" y="1099264"/>
                    <a:pt x="936504" y="1092274"/>
                    <a:pt x="944628" y="1088212"/>
                  </a:cubicBezTo>
                  <a:cubicBezTo>
                    <a:pt x="951753" y="1084650"/>
                    <a:pt x="960174" y="1084217"/>
                    <a:pt x="967299" y="1080655"/>
                  </a:cubicBezTo>
                  <a:cubicBezTo>
                    <a:pt x="975423" y="1076593"/>
                    <a:pt x="981670" y="1069230"/>
                    <a:pt x="989970" y="1065541"/>
                  </a:cubicBezTo>
                  <a:cubicBezTo>
                    <a:pt x="1004528" y="1059071"/>
                    <a:pt x="1022056" y="1059264"/>
                    <a:pt x="1035312" y="1050427"/>
                  </a:cubicBezTo>
                  <a:cubicBezTo>
                    <a:pt x="1042869" y="1045389"/>
                    <a:pt x="1049684" y="1039002"/>
                    <a:pt x="1057984" y="1035313"/>
                  </a:cubicBezTo>
                  <a:cubicBezTo>
                    <a:pt x="1072542" y="1028843"/>
                    <a:pt x="1088212" y="1025237"/>
                    <a:pt x="1103326" y="1020199"/>
                  </a:cubicBezTo>
                  <a:lnTo>
                    <a:pt x="1125997" y="1012642"/>
                  </a:lnTo>
                  <a:cubicBezTo>
                    <a:pt x="1131035" y="997528"/>
                    <a:pt x="1132274" y="980556"/>
                    <a:pt x="1141111" y="967300"/>
                  </a:cubicBezTo>
                  <a:cubicBezTo>
                    <a:pt x="1165062" y="931372"/>
                    <a:pt x="1153353" y="953245"/>
                    <a:pt x="1171339" y="899286"/>
                  </a:cubicBezTo>
                  <a:lnTo>
                    <a:pt x="1178896" y="876615"/>
                  </a:lnTo>
                  <a:lnTo>
                    <a:pt x="1186453" y="853944"/>
                  </a:lnTo>
                  <a:cubicBezTo>
                    <a:pt x="1173998" y="555026"/>
                    <a:pt x="1194338" y="749674"/>
                    <a:pt x="1171339" y="642347"/>
                  </a:cubicBezTo>
                  <a:cubicBezTo>
                    <a:pt x="1165956" y="617228"/>
                    <a:pt x="1161263" y="591967"/>
                    <a:pt x="1156225" y="566777"/>
                  </a:cubicBezTo>
                  <a:cubicBezTo>
                    <a:pt x="1153706" y="554182"/>
                    <a:pt x="1152730" y="541177"/>
                    <a:pt x="1148668" y="528992"/>
                  </a:cubicBezTo>
                  <a:lnTo>
                    <a:pt x="1133554" y="483650"/>
                  </a:lnTo>
                  <a:cubicBezTo>
                    <a:pt x="1127482" y="429002"/>
                    <a:pt x="1128088" y="406795"/>
                    <a:pt x="1110883" y="355180"/>
                  </a:cubicBezTo>
                  <a:cubicBezTo>
                    <a:pt x="1105845" y="340066"/>
                    <a:pt x="1104606" y="323094"/>
                    <a:pt x="1095769" y="309838"/>
                  </a:cubicBezTo>
                  <a:cubicBezTo>
                    <a:pt x="1090731" y="302281"/>
                    <a:pt x="1084717" y="295291"/>
                    <a:pt x="1080655" y="287167"/>
                  </a:cubicBezTo>
                  <a:cubicBezTo>
                    <a:pt x="1068363" y="262583"/>
                    <a:pt x="1079641" y="263481"/>
                    <a:pt x="1057984" y="241825"/>
                  </a:cubicBezTo>
                  <a:cubicBezTo>
                    <a:pt x="1051562" y="235403"/>
                    <a:pt x="1042101" y="232745"/>
                    <a:pt x="1035312" y="226711"/>
                  </a:cubicBezTo>
                  <a:cubicBezTo>
                    <a:pt x="1000402" y="195680"/>
                    <a:pt x="1000593" y="184415"/>
                    <a:pt x="967299" y="166255"/>
                  </a:cubicBezTo>
                  <a:cubicBezTo>
                    <a:pt x="947519" y="155466"/>
                    <a:pt x="926995" y="146103"/>
                    <a:pt x="906843" y="136027"/>
                  </a:cubicBezTo>
                  <a:cubicBezTo>
                    <a:pt x="896767" y="130989"/>
                    <a:pt x="887302" y="124475"/>
                    <a:pt x="876615" y="120913"/>
                  </a:cubicBezTo>
                  <a:cubicBezTo>
                    <a:pt x="861501" y="115875"/>
                    <a:pt x="844529" y="114636"/>
                    <a:pt x="831273" y="105799"/>
                  </a:cubicBezTo>
                  <a:cubicBezTo>
                    <a:pt x="766301" y="62484"/>
                    <a:pt x="848506" y="114415"/>
                    <a:pt x="785931" y="83128"/>
                  </a:cubicBezTo>
                  <a:cubicBezTo>
                    <a:pt x="756208" y="68266"/>
                    <a:pt x="772248" y="66789"/>
                    <a:pt x="740588" y="60457"/>
                  </a:cubicBezTo>
                  <a:cubicBezTo>
                    <a:pt x="723122" y="56964"/>
                    <a:pt x="705294" y="55609"/>
                    <a:pt x="687689" y="52900"/>
                  </a:cubicBezTo>
                  <a:cubicBezTo>
                    <a:pt x="672545" y="50570"/>
                    <a:pt x="657372" y="48347"/>
                    <a:pt x="642347" y="45342"/>
                  </a:cubicBezTo>
                  <a:cubicBezTo>
                    <a:pt x="613792" y="39631"/>
                    <a:pt x="595698" y="32311"/>
                    <a:pt x="566777" y="22671"/>
                  </a:cubicBezTo>
                  <a:lnTo>
                    <a:pt x="544106" y="15114"/>
                  </a:lnTo>
                  <a:lnTo>
                    <a:pt x="521435" y="7557"/>
                  </a:lnTo>
                  <a:cubicBezTo>
                    <a:pt x="513878" y="5038"/>
                    <a:pt x="506730" y="0"/>
                    <a:pt x="498764" y="0"/>
                  </a:cubicBezTo>
                  <a:lnTo>
                    <a:pt x="377851" y="0"/>
                  </a:lnTo>
                </a:path>
              </a:pathLst>
            </a:custGeom>
            <a:noFill/>
            <a:ln w="34925">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525B61A5-8916-5CDB-6458-C3D7B2510B30}"/>
                </a:ext>
              </a:extLst>
            </p:cNvPr>
            <p:cNvSpPr/>
            <p:nvPr/>
          </p:nvSpPr>
          <p:spPr>
            <a:xfrm>
              <a:off x="6257217" y="4541772"/>
              <a:ext cx="672575" cy="627233"/>
            </a:xfrm>
            <a:custGeom>
              <a:avLst/>
              <a:gdLst>
                <a:gd name="connsiteX0" fmla="*/ 528991 w 672575"/>
                <a:gd name="connsiteY0" fmla="*/ 340066 h 627233"/>
                <a:gd name="connsiteX1" fmla="*/ 559219 w 672575"/>
                <a:gd name="connsiteY1" fmla="*/ 241825 h 627233"/>
                <a:gd name="connsiteX2" fmla="*/ 566776 w 672575"/>
                <a:gd name="connsiteY2" fmla="*/ 219154 h 627233"/>
                <a:gd name="connsiteX3" fmla="*/ 559219 w 672575"/>
                <a:gd name="connsiteY3" fmla="*/ 136026 h 627233"/>
                <a:gd name="connsiteX4" fmla="*/ 513877 w 672575"/>
                <a:gd name="connsiteY4" fmla="*/ 105798 h 627233"/>
                <a:gd name="connsiteX5" fmla="*/ 491206 w 672575"/>
                <a:gd name="connsiteY5" fmla="*/ 90684 h 627233"/>
                <a:gd name="connsiteX6" fmla="*/ 438307 w 672575"/>
                <a:gd name="connsiteY6" fmla="*/ 75570 h 627233"/>
                <a:gd name="connsiteX7" fmla="*/ 392965 w 672575"/>
                <a:gd name="connsiteY7" fmla="*/ 52899 h 627233"/>
                <a:gd name="connsiteX8" fmla="*/ 370294 w 672575"/>
                <a:gd name="connsiteY8" fmla="*/ 37785 h 627233"/>
                <a:gd name="connsiteX9" fmla="*/ 287166 w 672575"/>
                <a:gd name="connsiteY9" fmla="*/ 15114 h 627233"/>
                <a:gd name="connsiteX10" fmla="*/ 226710 w 672575"/>
                <a:gd name="connsiteY10" fmla="*/ 0 h 627233"/>
                <a:gd name="connsiteX11" fmla="*/ 90684 w 672575"/>
                <a:gd name="connsiteY11" fmla="*/ 15114 h 627233"/>
                <a:gd name="connsiteX12" fmla="*/ 68013 w 672575"/>
                <a:gd name="connsiteY12" fmla="*/ 30228 h 627233"/>
                <a:gd name="connsiteX13" fmla="*/ 52899 w 672575"/>
                <a:gd name="connsiteY13" fmla="*/ 52899 h 627233"/>
                <a:gd name="connsiteX14" fmla="*/ 7557 w 672575"/>
                <a:gd name="connsiteY14" fmla="*/ 83127 h 627233"/>
                <a:gd name="connsiteX15" fmla="*/ 0 w 672575"/>
                <a:gd name="connsiteY15" fmla="*/ 105798 h 627233"/>
                <a:gd name="connsiteX16" fmla="*/ 22671 w 672575"/>
                <a:gd name="connsiteY16" fmla="*/ 151140 h 627233"/>
                <a:gd name="connsiteX17" fmla="*/ 30228 w 672575"/>
                <a:gd name="connsiteY17" fmla="*/ 173811 h 627233"/>
                <a:gd name="connsiteX18" fmla="*/ 60456 w 672575"/>
                <a:gd name="connsiteY18" fmla="*/ 219154 h 627233"/>
                <a:gd name="connsiteX19" fmla="*/ 75570 w 672575"/>
                <a:gd name="connsiteY19" fmla="*/ 241825 h 627233"/>
                <a:gd name="connsiteX20" fmla="*/ 98241 w 672575"/>
                <a:gd name="connsiteY20" fmla="*/ 249382 h 627233"/>
                <a:gd name="connsiteX21" fmla="*/ 136026 w 672575"/>
                <a:gd name="connsiteY21" fmla="*/ 287167 h 627233"/>
                <a:gd name="connsiteX22" fmla="*/ 151140 w 672575"/>
                <a:gd name="connsiteY22" fmla="*/ 309838 h 627233"/>
                <a:gd name="connsiteX23" fmla="*/ 188925 w 672575"/>
                <a:gd name="connsiteY23" fmla="*/ 355180 h 627233"/>
                <a:gd name="connsiteX24" fmla="*/ 204039 w 672575"/>
                <a:gd name="connsiteY24" fmla="*/ 400522 h 627233"/>
                <a:gd name="connsiteX25" fmla="*/ 211596 w 672575"/>
                <a:gd name="connsiteY25" fmla="*/ 423193 h 627233"/>
                <a:gd name="connsiteX26" fmla="*/ 234267 w 672575"/>
                <a:gd name="connsiteY26" fmla="*/ 491207 h 627233"/>
                <a:gd name="connsiteX27" fmla="*/ 241824 w 672575"/>
                <a:gd name="connsiteY27" fmla="*/ 513878 h 627233"/>
                <a:gd name="connsiteX28" fmla="*/ 385408 w 672575"/>
                <a:gd name="connsiteY28" fmla="*/ 528992 h 627233"/>
                <a:gd name="connsiteX29" fmla="*/ 400522 w 672575"/>
                <a:gd name="connsiteY29" fmla="*/ 551663 h 627233"/>
                <a:gd name="connsiteX30" fmla="*/ 423193 w 672575"/>
                <a:gd name="connsiteY30" fmla="*/ 559220 h 627233"/>
                <a:gd name="connsiteX31" fmla="*/ 453421 w 672575"/>
                <a:gd name="connsiteY31" fmla="*/ 604562 h 627233"/>
                <a:gd name="connsiteX32" fmla="*/ 483649 w 672575"/>
                <a:gd name="connsiteY32" fmla="*/ 612119 h 627233"/>
                <a:gd name="connsiteX33" fmla="*/ 528991 w 672575"/>
                <a:gd name="connsiteY33" fmla="*/ 627233 h 627233"/>
                <a:gd name="connsiteX34" fmla="*/ 619676 w 672575"/>
                <a:gd name="connsiteY34" fmla="*/ 612119 h 627233"/>
                <a:gd name="connsiteX35" fmla="*/ 642347 w 672575"/>
                <a:gd name="connsiteY35" fmla="*/ 597005 h 627233"/>
                <a:gd name="connsiteX36" fmla="*/ 665018 w 672575"/>
                <a:gd name="connsiteY36" fmla="*/ 551663 h 627233"/>
                <a:gd name="connsiteX37" fmla="*/ 672575 w 672575"/>
                <a:gd name="connsiteY37" fmla="*/ 528992 h 627233"/>
                <a:gd name="connsiteX38" fmla="*/ 649904 w 672575"/>
                <a:gd name="connsiteY38" fmla="*/ 513878 h 627233"/>
                <a:gd name="connsiteX39" fmla="*/ 634790 w 672575"/>
                <a:gd name="connsiteY39" fmla="*/ 468535 h 627233"/>
                <a:gd name="connsiteX40" fmla="*/ 627233 w 672575"/>
                <a:gd name="connsiteY40" fmla="*/ 445864 h 627233"/>
                <a:gd name="connsiteX41" fmla="*/ 619676 w 672575"/>
                <a:gd name="connsiteY41" fmla="*/ 423193 h 627233"/>
                <a:gd name="connsiteX42" fmla="*/ 574333 w 672575"/>
                <a:gd name="connsiteY42" fmla="*/ 385408 h 627233"/>
                <a:gd name="connsiteX43" fmla="*/ 559219 w 672575"/>
                <a:gd name="connsiteY43" fmla="*/ 362737 h 627233"/>
                <a:gd name="connsiteX44" fmla="*/ 551662 w 672575"/>
                <a:gd name="connsiteY44" fmla="*/ 340066 h 627233"/>
                <a:gd name="connsiteX45" fmla="*/ 528991 w 672575"/>
                <a:gd name="connsiteY45" fmla="*/ 340066 h 627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72575" h="627233">
                  <a:moveTo>
                    <a:pt x="528991" y="340066"/>
                  </a:moveTo>
                  <a:cubicBezTo>
                    <a:pt x="548482" y="271848"/>
                    <a:pt x="538306" y="304565"/>
                    <a:pt x="559219" y="241825"/>
                  </a:cubicBezTo>
                  <a:lnTo>
                    <a:pt x="566776" y="219154"/>
                  </a:lnTo>
                  <a:cubicBezTo>
                    <a:pt x="564257" y="191445"/>
                    <a:pt x="570985" y="161239"/>
                    <a:pt x="559219" y="136026"/>
                  </a:cubicBezTo>
                  <a:cubicBezTo>
                    <a:pt x="551537" y="119565"/>
                    <a:pt x="528991" y="115874"/>
                    <a:pt x="513877" y="105798"/>
                  </a:cubicBezTo>
                  <a:cubicBezTo>
                    <a:pt x="506320" y="100760"/>
                    <a:pt x="499822" y="93556"/>
                    <a:pt x="491206" y="90684"/>
                  </a:cubicBezTo>
                  <a:cubicBezTo>
                    <a:pt x="458682" y="79843"/>
                    <a:pt x="476263" y="85059"/>
                    <a:pt x="438307" y="75570"/>
                  </a:cubicBezTo>
                  <a:cubicBezTo>
                    <a:pt x="373335" y="32255"/>
                    <a:pt x="455540" y="84186"/>
                    <a:pt x="392965" y="52899"/>
                  </a:cubicBezTo>
                  <a:cubicBezTo>
                    <a:pt x="384841" y="48837"/>
                    <a:pt x="378594" y="41474"/>
                    <a:pt x="370294" y="37785"/>
                  </a:cubicBezTo>
                  <a:cubicBezTo>
                    <a:pt x="333141" y="21272"/>
                    <a:pt x="324148" y="23648"/>
                    <a:pt x="287166" y="15114"/>
                  </a:cubicBezTo>
                  <a:cubicBezTo>
                    <a:pt x="266926" y="10443"/>
                    <a:pt x="226710" y="0"/>
                    <a:pt x="226710" y="0"/>
                  </a:cubicBezTo>
                  <a:cubicBezTo>
                    <a:pt x="212547" y="944"/>
                    <a:pt x="126743" y="-2916"/>
                    <a:pt x="90684" y="15114"/>
                  </a:cubicBezTo>
                  <a:cubicBezTo>
                    <a:pt x="82560" y="19176"/>
                    <a:pt x="75570" y="25190"/>
                    <a:pt x="68013" y="30228"/>
                  </a:cubicBezTo>
                  <a:cubicBezTo>
                    <a:pt x="62975" y="37785"/>
                    <a:pt x="59734" y="46918"/>
                    <a:pt x="52899" y="52899"/>
                  </a:cubicBezTo>
                  <a:cubicBezTo>
                    <a:pt x="39229" y="64861"/>
                    <a:pt x="7557" y="83127"/>
                    <a:pt x="7557" y="83127"/>
                  </a:cubicBezTo>
                  <a:cubicBezTo>
                    <a:pt x="5038" y="90684"/>
                    <a:pt x="0" y="97832"/>
                    <a:pt x="0" y="105798"/>
                  </a:cubicBezTo>
                  <a:cubicBezTo>
                    <a:pt x="0" y="124793"/>
                    <a:pt x="15029" y="135857"/>
                    <a:pt x="22671" y="151140"/>
                  </a:cubicBezTo>
                  <a:cubicBezTo>
                    <a:pt x="26233" y="158265"/>
                    <a:pt x="26360" y="166848"/>
                    <a:pt x="30228" y="173811"/>
                  </a:cubicBezTo>
                  <a:cubicBezTo>
                    <a:pt x="39050" y="189690"/>
                    <a:pt x="50380" y="204040"/>
                    <a:pt x="60456" y="219154"/>
                  </a:cubicBezTo>
                  <a:cubicBezTo>
                    <a:pt x="65494" y="226711"/>
                    <a:pt x="66954" y="238953"/>
                    <a:pt x="75570" y="241825"/>
                  </a:cubicBezTo>
                  <a:lnTo>
                    <a:pt x="98241" y="249382"/>
                  </a:lnTo>
                  <a:cubicBezTo>
                    <a:pt x="138545" y="309838"/>
                    <a:pt x="85646" y="236787"/>
                    <a:pt x="136026" y="287167"/>
                  </a:cubicBezTo>
                  <a:cubicBezTo>
                    <a:pt x="142448" y="293589"/>
                    <a:pt x="145326" y="302861"/>
                    <a:pt x="151140" y="309838"/>
                  </a:cubicBezTo>
                  <a:cubicBezTo>
                    <a:pt x="168089" y="330177"/>
                    <a:pt x="178204" y="331057"/>
                    <a:pt x="188925" y="355180"/>
                  </a:cubicBezTo>
                  <a:cubicBezTo>
                    <a:pt x="195395" y="369738"/>
                    <a:pt x="199001" y="385408"/>
                    <a:pt x="204039" y="400522"/>
                  </a:cubicBezTo>
                  <a:lnTo>
                    <a:pt x="211596" y="423193"/>
                  </a:lnTo>
                  <a:lnTo>
                    <a:pt x="234267" y="491207"/>
                  </a:lnTo>
                  <a:cubicBezTo>
                    <a:pt x="236786" y="498764"/>
                    <a:pt x="234267" y="511359"/>
                    <a:pt x="241824" y="513878"/>
                  </a:cubicBezTo>
                  <a:cubicBezTo>
                    <a:pt x="302806" y="534205"/>
                    <a:pt x="256545" y="520938"/>
                    <a:pt x="385408" y="528992"/>
                  </a:cubicBezTo>
                  <a:cubicBezTo>
                    <a:pt x="390446" y="536549"/>
                    <a:pt x="393430" y="545989"/>
                    <a:pt x="400522" y="551663"/>
                  </a:cubicBezTo>
                  <a:cubicBezTo>
                    <a:pt x="406742" y="556639"/>
                    <a:pt x="417560" y="553587"/>
                    <a:pt x="423193" y="559220"/>
                  </a:cubicBezTo>
                  <a:cubicBezTo>
                    <a:pt x="436037" y="572064"/>
                    <a:pt x="435799" y="600156"/>
                    <a:pt x="453421" y="604562"/>
                  </a:cubicBezTo>
                  <a:cubicBezTo>
                    <a:pt x="463497" y="607081"/>
                    <a:pt x="473701" y="609135"/>
                    <a:pt x="483649" y="612119"/>
                  </a:cubicBezTo>
                  <a:cubicBezTo>
                    <a:pt x="498909" y="616697"/>
                    <a:pt x="528991" y="627233"/>
                    <a:pt x="528991" y="627233"/>
                  </a:cubicBezTo>
                  <a:cubicBezTo>
                    <a:pt x="550539" y="624839"/>
                    <a:pt x="594356" y="624779"/>
                    <a:pt x="619676" y="612119"/>
                  </a:cubicBezTo>
                  <a:cubicBezTo>
                    <a:pt x="627800" y="608057"/>
                    <a:pt x="634790" y="602043"/>
                    <a:pt x="642347" y="597005"/>
                  </a:cubicBezTo>
                  <a:cubicBezTo>
                    <a:pt x="661342" y="540021"/>
                    <a:pt x="635719" y="610261"/>
                    <a:pt x="665018" y="551663"/>
                  </a:cubicBezTo>
                  <a:cubicBezTo>
                    <a:pt x="668580" y="544538"/>
                    <a:pt x="670056" y="536549"/>
                    <a:pt x="672575" y="528992"/>
                  </a:cubicBezTo>
                  <a:cubicBezTo>
                    <a:pt x="665018" y="523954"/>
                    <a:pt x="654718" y="521580"/>
                    <a:pt x="649904" y="513878"/>
                  </a:cubicBezTo>
                  <a:cubicBezTo>
                    <a:pt x="641460" y="500368"/>
                    <a:pt x="639828" y="483649"/>
                    <a:pt x="634790" y="468535"/>
                  </a:cubicBezTo>
                  <a:lnTo>
                    <a:pt x="627233" y="445864"/>
                  </a:lnTo>
                  <a:cubicBezTo>
                    <a:pt x="624714" y="438307"/>
                    <a:pt x="625309" y="428826"/>
                    <a:pt x="619676" y="423193"/>
                  </a:cubicBezTo>
                  <a:cubicBezTo>
                    <a:pt x="590582" y="394100"/>
                    <a:pt x="605896" y="406450"/>
                    <a:pt x="574333" y="385408"/>
                  </a:cubicBezTo>
                  <a:cubicBezTo>
                    <a:pt x="569295" y="377851"/>
                    <a:pt x="563281" y="370861"/>
                    <a:pt x="559219" y="362737"/>
                  </a:cubicBezTo>
                  <a:cubicBezTo>
                    <a:pt x="555657" y="355612"/>
                    <a:pt x="554620" y="347462"/>
                    <a:pt x="551662" y="340066"/>
                  </a:cubicBezTo>
                  <a:cubicBezTo>
                    <a:pt x="549570" y="334836"/>
                    <a:pt x="546624" y="329990"/>
                    <a:pt x="528991" y="340066"/>
                  </a:cubicBezTo>
                  <a:close/>
                </a:path>
              </a:pathLst>
            </a:custGeom>
            <a:noFill/>
            <a:ln w="28575">
              <a:solidFill>
                <a:srgbClr val="FFFF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A4CF9024-FC00-3012-12F9-0010BEDC0B31}"/>
                </a:ext>
              </a:extLst>
            </p:cNvPr>
            <p:cNvSpPr/>
            <p:nvPr/>
          </p:nvSpPr>
          <p:spPr>
            <a:xfrm>
              <a:off x="3667938" y="4517054"/>
              <a:ext cx="672575" cy="627233"/>
            </a:xfrm>
            <a:custGeom>
              <a:avLst/>
              <a:gdLst>
                <a:gd name="connsiteX0" fmla="*/ 528991 w 672575"/>
                <a:gd name="connsiteY0" fmla="*/ 340066 h 627233"/>
                <a:gd name="connsiteX1" fmla="*/ 559219 w 672575"/>
                <a:gd name="connsiteY1" fmla="*/ 241825 h 627233"/>
                <a:gd name="connsiteX2" fmla="*/ 566776 w 672575"/>
                <a:gd name="connsiteY2" fmla="*/ 219154 h 627233"/>
                <a:gd name="connsiteX3" fmla="*/ 559219 w 672575"/>
                <a:gd name="connsiteY3" fmla="*/ 136026 h 627233"/>
                <a:gd name="connsiteX4" fmla="*/ 513877 w 672575"/>
                <a:gd name="connsiteY4" fmla="*/ 105798 h 627233"/>
                <a:gd name="connsiteX5" fmla="*/ 491206 w 672575"/>
                <a:gd name="connsiteY5" fmla="*/ 90684 h 627233"/>
                <a:gd name="connsiteX6" fmla="*/ 438307 w 672575"/>
                <a:gd name="connsiteY6" fmla="*/ 75570 h 627233"/>
                <a:gd name="connsiteX7" fmla="*/ 392965 w 672575"/>
                <a:gd name="connsiteY7" fmla="*/ 52899 h 627233"/>
                <a:gd name="connsiteX8" fmla="*/ 370294 w 672575"/>
                <a:gd name="connsiteY8" fmla="*/ 37785 h 627233"/>
                <a:gd name="connsiteX9" fmla="*/ 287166 w 672575"/>
                <a:gd name="connsiteY9" fmla="*/ 15114 h 627233"/>
                <a:gd name="connsiteX10" fmla="*/ 226710 w 672575"/>
                <a:gd name="connsiteY10" fmla="*/ 0 h 627233"/>
                <a:gd name="connsiteX11" fmla="*/ 90684 w 672575"/>
                <a:gd name="connsiteY11" fmla="*/ 15114 h 627233"/>
                <a:gd name="connsiteX12" fmla="*/ 68013 w 672575"/>
                <a:gd name="connsiteY12" fmla="*/ 30228 h 627233"/>
                <a:gd name="connsiteX13" fmla="*/ 52899 w 672575"/>
                <a:gd name="connsiteY13" fmla="*/ 52899 h 627233"/>
                <a:gd name="connsiteX14" fmla="*/ 7557 w 672575"/>
                <a:gd name="connsiteY14" fmla="*/ 83127 h 627233"/>
                <a:gd name="connsiteX15" fmla="*/ 0 w 672575"/>
                <a:gd name="connsiteY15" fmla="*/ 105798 h 627233"/>
                <a:gd name="connsiteX16" fmla="*/ 22671 w 672575"/>
                <a:gd name="connsiteY16" fmla="*/ 151140 h 627233"/>
                <a:gd name="connsiteX17" fmla="*/ 30228 w 672575"/>
                <a:gd name="connsiteY17" fmla="*/ 173811 h 627233"/>
                <a:gd name="connsiteX18" fmla="*/ 60456 w 672575"/>
                <a:gd name="connsiteY18" fmla="*/ 219154 h 627233"/>
                <a:gd name="connsiteX19" fmla="*/ 75570 w 672575"/>
                <a:gd name="connsiteY19" fmla="*/ 241825 h 627233"/>
                <a:gd name="connsiteX20" fmla="*/ 98241 w 672575"/>
                <a:gd name="connsiteY20" fmla="*/ 249382 h 627233"/>
                <a:gd name="connsiteX21" fmla="*/ 136026 w 672575"/>
                <a:gd name="connsiteY21" fmla="*/ 287167 h 627233"/>
                <a:gd name="connsiteX22" fmla="*/ 151140 w 672575"/>
                <a:gd name="connsiteY22" fmla="*/ 309838 h 627233"/>
                <a:gd name="connsiteX23" fmla="*/ 188925 w 672575"/>
                <a:gd name="connsiteY23" fmla="*/ 355180 h 627233"/>
                <a:gd name="connsiteX24" fmla="*/ 204039 w 672575"/>
                <a:gd name="connsiteY24" fmla="*/ 400522 h 627233"/>
                <a:gd name="connsiteX25" fmla="*/ 211596 w 672575"/>
                <a:gd name="connsiteY25" fmla="*/ 423193 h 627233"/>
                <a:gd name="connsiteX26" fmla="*/ 234267 w 672575"/>
                <a:gd name="connsiteY26" fmla="*/ 491207 h 627233"/>
                <a:gd name="connsiteX27" fmla="*/ 241824 w 672575"/>
                <a:gd name="connsiteY27" fmla="*/ 513878 h 627233"/>
                <a:gd name="connsiteX28" fmla="*/ 385408 w 672575"/>
                <a:gd name="connsiteY28" fmla="*/ 528992 h 627233"/>
                <a:gd name="connsiteX29" fmla="*/ 400522 w 672575"/>
                <a:gd name="connsiteY29" fmla="*/ 551663 h 627233"/>
                <a:gd name="connsiteX30" fmla="*/ 423193 w 672575"/>
                <a:gd name="connsiteY30" fmla="*/ 559220 h 627233"/>
                <a:gd name="connsiteX31" fmla="*/ 453421 w 672575"/>
                <a:gd name="connsiteY31" fmla="*/ 604562 h 627233"/>
                <a:gd name="connsiteX32" fmla="*/ 483649 w 672575"/>
                <a:gd name="connsiteY32" fmla="*/ 612119 h 627233"/>
                <a:gd name="connsiteX33" fmla="*/ 528991 w 672575"/>
                <a:gd name="connsiteY33" fmla="*/ 627233 h 627233"/>
                <a:gd name="connsiteX34" fmla="*/ 619676 w 672575"/>
                <a:gd name="connsiteY34" fmla="*/ 612119 h 627233"/>
                <a:gd name="connsiteX35" fmla="*/ 642347 w 672575"/>
                <a:gd name="connsiteY35" fmla="*/ 597005 h 627233"/>
                <a:gd name="connsiteX36" fmla="*/ 665018 w 672575"/>
                <a:gd name="connsiteY36" fmla="*/ 551663 h 627233"/>
                <a:gd name="connsiteX37" fmla="*/ 672575 w 672575"/>
                <a:gd name="connsiteY37" fmla="*/ 528992 h 627233"/>
                <a:gd name="connsiteX38" fmla="*/ 649904 w 672575"/>
                <a:gd name="connsiteY38" fmla="*/ 513878 h 627233"/>
                <a:gd name="connsiteX39" fmla="*/ 634790 w 672575"/>
                <a:gd name="connsiteY39" fmla="*/ 468535 h 627233"/>
                <a:gd name="connsiteX40" fmla="*/ 627233 w 672575"/>
                <a:gd name="connsiteY40" fmla="*/ 445864 h 627233"/>
                <a:gd name="connsiteX41" fmla="*/ 619676 w 672575"/>
                <a:gd name="connsiteY41" fmla="*/ 423193 h 627233"/>
                <a:gd name="connsiteX42" fmla="*/ 574333 w 672575"/>
                <a:gd name="connsiteY42" fmla="*/ 385408 h 627233"/>
                <a:gd name="connsiteX43" fmla="*/ 559219 w 672575"/>
                <a:gd name="connsiteY43" fmla="*/ 362737 h 627233"/>
                <a:gd name="connsiteX44" fmla="*/ 551662 w 672575"/>
                <a:gd name="connsiteY44" fmla="*/ 340066 h 627233"/>
                <a:gd name="connsiteX45" fmla="*/ 528991 w 672575"/>
                <a:gd name="connsiteY45" fmla="*/ 340066 h 627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72575" h="627233">
                  <a:moveTo>
                    <a:pt x="528991" y="340066"/>
                  </a:moveTo>
                  <a:cubicBezTo>
                    <a:pt x="548482" y="271848"/>
                    <a:pt x="538306" y="304565"/>
                    <a:pt x="559219" y="241825"/>
                  </a:cubicBezTo>
                  <a:lnTo>
                    <a:pt x="566776" y="219154"/>
                  </a:lnTo>
                  <a:cubicBezTo>
                    <a:pt x="564257" y="191445"/>
                    <a:pt x="570985" y="161239"/>
                    <a:pt x="559219" y="136026"/>
                  </a:cubicBezTo>
                  <a:cubicBezTo>
                    <a:pt x="551537" y="119565"/>
                    <a:pt x="528991" y="115874"/>
                    <a:pt x="513877" y="105798"/>
                  </a:cubicBezTo>
                  <a:cubicBezTo>
                    <a:pt x="506320" y="100760"/>
                    <a:pt x="499822" y="93556"/>
                    <a:pt x="491206" y="90684"/>
                  </a:cubicBezTo>
                  <a:cubicBezTo>
                    <a:pt x="458682" y="79843"/>
                    <a:pt x="476263" y="85059"/>
                    <a:pt x="438307" y="75570"/>
                  </a:cubicBezTo>
                  <a:cubicBezTo>
                    <a:pt x="373335" y="32255"/>
                    <a:pt x="455540" y="84186"/>
                    <a:pt x="392965" y="52899"/>
                  </a:cubicBezTo>
                  <a:cubicBezTo>
                    <a:pt x="384841" y="48837"/>
                    <a:pt x="378594" y="41474"/>
                    <a:pt x="370294" y="37785"/>
                  </a:cubicBezTo>
                  <a:cubicBezTo>
                    <a:pt x="333141" y="21272"/>
                    <a:pt x="324148" y="23648"/>
                    <a:pt x="287166" y="15114"/>
                  </a:cubicBezTo>
                  <a:cubicBezTo>
                    <a:pt x="266926" y="10443"/>
                    <a:pt x="226710" y="0"/>
                    <a:pt x="226710" y="0"/>
                  </a:cubicBezTo>
                  <a:cubicBezTo>
                    <a:pt x="212547" y="944"/>
                    <a:pt x="126743" y="-2916"/>
                    <a:pt x="90684" y="15114"/>
                  </a:cubicBezTo>
                  <a:cubicBezTo>
                    <a:pt x="82560" y="19176"/>
                    <a:pt x="75570" y="25190"/>
                    <a:pt x="68013" y="30228"/>
                  </a:cubicBezTo>
                  <a:cubicBezTo>
                    <a:pt x="62975" y="37785"/>
                    <a:pt x="59734" y="46918"/>
                    <a:pt x="52899" y="52899"/>
                  </a:cubicBezTo>
                  <a:cubicBezTo>
                    <a:pt x="39229" y="64861"/>
                    <a:pt x="7557" y="83127"/>
                    <a:pt x="7557" y="83127"/>
                  </a:cubicBezTo>
                  <a:cubicBezTo>
                    <a:pt x="5038" y="90684"/>
                    <a:pt x="0" y="97832"/>
                    <a:pt x="0" y="105798"/>
                  </a:cubicBezTo>
                  <a:cubicBezTo>
                    <a:pt x="0" y="124793"/>
                    <a:pt x="15029" y="135857"/>
                    <a:pt x="22671" y="151140"/>
                  </a:cubicBezTo>
                  <a:cubicBezTo>
                    <a:pt x="26233" y="158265"/>
                    <a:pt x="26360" y="166848"/>
                    <a:pt x="30228" y="173811"/>
                  </a:cubicBezTo>
                  <a:cubicBezTo>
                    <a:pt x="39050" y="189690"/>
                    <a:pt x="50380" y="204040"/>
                    <a:pt x="60456" y="219154"/>
                  </a:cubicBezTo>
                  <a:cubicBezTo>
                    <a:pt x="65494" y="226711"/>
                    <a:pt x="66954" y="238953"/>
                    <a:pt x="75570" y="241825"/>
                  </a:cubicBezTo>
                  <a:lnTo>
                    <a:pt x="98241" y="249382"/>
                  </a:lnTo>
                  <a:cubicBezTo>
                    <a:pt x="138545" y="309838"/>
                    <a:pt x="85646" y="236787"/>
                    <a:pt x="136026" y="287167"/>
                  </a:cubicBezTo>
                  <a:cubicBezTo>
                    <a:pt x="142448" y="293589"/>
                    <a:pt x="145326" y="302861"/>
                    <a:pt x="151140" y="309838"/>
                  </a:cubicBezTo>
                  <a:cubicBezTo>
                    <a:pt x="168089" y="330177"/>
                    <a:pt x="178204" y="331057"/>
                    <a:pt x="188925" y="355180"/>
                  </a:cubicBezTo>
                  <a:cubicBezTo>
                    <a:pt x="195395" y="369738"/>
                    <a:pt x="199001" y="385408"/>
                    <a:pt x="204039" y="400522"/>
                  </a:cubicBezTo>
                  <a:lnTo>
                    <a:pt x="211596" y="423193"/>
                  </a:lnTo>
                  <a:lnTo>
                    <a:pt x="234267" y="491207"/>
                  </a:lnTo>
                  <a:cubicBezTo>
                    <a:pt x="236786" y="498764"/>
                    <a:pt x="234267" y="511359"/>
                    <a:pt x="241824" y="513878"/>
                  </a:cubicBezTo>
                  <a:cubicBezTo>
                    <a:pt x="302806" y="534205"/>
                    <a:pt x="256545" y="520938"/>
                    <a:pt x="385408" y="528992"/>
                  </a:cubicBezTo>
                  <a:cubicBezTo>
                    <a:pt x="390446" y="536549"/>
                    <a:pt x="393430" y="545989"/>
                    <a:pt x="400522" y="551663"/>
                  </a:cubicBezTo>
                  <a:cubicBezTo>
                    <a:pt x="406742" y="556639"/>
                    <a:pt x="417560" y="553587"/>
                    <a:pt x="423193" y="559220"/>
                  </a:cubicBezTo>
                  <a:cubicBezTo>
                    <a:pt x="436037" y="572064"/>
                    <a:pt x="435799" y="600156"/>
                    <a:pt x="453421" y="604562"/>
                  </a:cubicBezTo>
                  <a:cubicBezTo>
                    <a:pt x="463497" y="607081"/>
                    <a:pt x="473701" y="609135"/>
                    <a:pt x="483649" y="612119"/>
                  </a:cubicBezTo>
                  <a:cubicBezTo>
                    <a:pt x="498909" y="616697"/>
                    <a:pt x="528991" y="627233"/>
                    <a:pt x="528991" y="627233"/>
                  </a:cubicBezTo>
                  <a:cubicBezTo>
                    <a:pt x="550539" y="624839"/>
                    <a:pt x="594356" y="624779"/>
                    <a:pt x="619676" y="612119"/>
                  </a:cubicBezTo>
                  <a:cubicBezTo>
                    <a:pt x="627800" y="608057"/>
                    <a:pt x="634790" y="602043"/>
                    <a:pt x="642347" y="597005"/>
                  </a:cubicBezTo>
                  <a:cubicBezTo>
                    <a:pt x="661342" y="540021"/>
                    <a:pt x="635719" y="610261"/>
                    <a:pt x="665018" y="551663"/>
                  </a:cubicBezTo>
                  <a:cubicBezTo>
                    <a:pt x="668580" y="544538"/>
                    <a:pt x="670056" y="536549"/>
                    <a:pt x="672575" y="528992"/>
                  </a:cubicBezTo>
                  <a:cubicBezTo>
                    <a:pt x="665018" y="523954"/>
                    <a:pt x="654718" y="521580"/>
                    <a:pt x="649904" y="513878"/>
                  </a:cubicBezTo>
                  <a:cubicBezTo>
                    <a:pt x="641460" y="500368"/>
                    <a:pt x="639828" y="483649"/>
                    <a:pt x="634790" y="468535"/>
                  </a:cubicBezTo>
                  <a:lnTo>
                    <a:pt x="627233" y="445864"/>
                  </a:lnTo>
                  <a:cubicBezTo>
                    <a:pt x="624714" y="438307"/>
                    <a:pt x="625309" y="428826"/>
                    <a:pt x="619676" y="423193"/>
                  </a:cubicBezTo>
                  <a:cubicBezTo>
                    <a:pt x="590582" y="394100"/>
                    <a:pt x="605896" y="406450"/>
                    <a:pt x="574333" y="385408"/>
                  </a:cubicBezTo>
                  <a:cubicBezTo>
                    <a:pt x="569295" y="377851"/>
                    <a:pt x="563281" y="370861"/>
                    <a:pt x="559219" y="362737"/>
                  </a:cubicBezTo>
                  <a:cubicBezTo>
                    <a:pt x="555657" y="355612"/>
                    <a:pt x="554620" y="347462"/>
                    <a:pt x="551662" y="340066"/>
                  </a:cubicBezTo>
                  <a:cubicBezTo>
                    <a:pt x="549570" y="334836"/>
                    <a:pt x="546624" y="329990"/>
                    <a:pt x="528991" y="340066"/>
                  </a:cubicBezTo>
                  <a:close/>
                </a:path>
              </a:pathLst>
            </a:custGeom>
            <a:noFill/>
            <a:ln w="28575">
              <a:solidFill>
                <a:srgbClr val="FFFF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Freeform 42">
              <a:extLst>
                <a:ext uri="{FF2B5EF4-FFF2-40B4-BE49-F238E27FC236}">
                  <a16:creationId xmlns:a16="http://schemas.microsoft.com/office/drawing/2014/main" id="{2A2C2DA2-859A-8347-1E29-C0D080E2C138}"/>
                </a:ext>
              </a:extLst>
            </p:cNvPr>
            <p:cNvSpPr/>
            <p:nvPr/>
          </p:nvSpPr>
          <p:spPr>
            <a:xfrm>
              <a:off x="849285" y="4495207"/>
              <a:ext cx="672575" cy="627233"/>
            </a:xfrm>
            <a:custGeom>
              <a:avLst/>
              <a:gdLst>
                <a:gd name="connsiteX0" fmla="*/ 528991 w 672575"/>
                <a:gd name="connsiteY0" fmla="*/ 340066 h 627233"/>
                <a:gd name="connsiteX1" fmla="*/ 559219 w 672575"/>
                <a:gd name="connsiteY1" fmla="*/ 241825 h 627233"/>
                <a:gd name="connsiteX2" fmla="*/ 566776 w 672575"/>
                <a:gd name="connsiteY2" fmla="*/ 219154 h 627233"/>
                <a:gd name="connsiteX3" fmla="*/ 559219 w 672575"/>
                <a:gd name="connsiteY3" fmla="*/ 136026 h 627233"/>
                <a:gd name="connsiteX4" fmla="*/ 513877 w 672575"/>
                <a:gd name="connsiteY4" fmla="*/ 105798 h 627233"/>
                <a:gd name="connsiteX5" fmla="*/ 491206 w 672575"/>
                <a:gd name="connsiteY5" fmla="*/ 90684 h 627233"/>
                <a:gd name="connsiteX6" fmla="*/ 438307 w 672575"/>
                <a:gd name="connsiteY6" fmla="*/ 75570 h 627233"/>
                <a:gd name="connsiteX7" fmla="*/ 392965 w 672575"/>
                <a:gd name="connsiteY7" fmla="*/ 52899 h 627233"/>
                <a:gd name="connsiteX8" fmla="*/ 370294 w 672575"/>
                <a:gd name="connsiteY8" fmla="*/ 37785 h 627233"/>
                <a:gd name="connsiteX9" fmla="*/ 287166 w 672575"/>
                <a:gd name="connsiteY9" fmla="*/ 15114 h 627233"/>
                <a:gd name="connsiteX10" fmla="*/ 226710 w 672575"/>
                <a:gd name="connsiteY10" fmla="*/ 0 h 627233"/>
                <a:gd name="connsiteX11" fmla="*/ 90684 w 672575"/>
                <a:gd name="connsiteY11" fmla="*/ 15114 h 627233"/>
                <a:gd name="connsiteX12" fmla="*/ 68013 w 672575"/>
                <a:gd name="connsiteY12" fmla="*/ 30228 h 627233"/>
                <a:gd name="connsiteX13" fmla="*/ 52899 w 672575"/>
                <a:gd name="connsiteY13" fmla="*/ 52899 h 627233"/>
                <a:gd name="connsiteX14" fmla="*/ 7557 w 672575"/>
                <a:gd name="connsiteY14" fmla="*/ 83127 h 627233"/>
                <a:gd name="connsiteX15" fmla="*/ 0 w 672575"/>
                <a:gd name="connsiteY15" fmla="*/ 105798 h 627233"/>
                <a:gd name="connsiteX16" fmla="*/ 22671 w 672575"/>
                <a:gd name="connsiteY16" fmla="*/ 151140 h 627233"/>
                <a:gd name="connsiteX17" fmla="*/ 30228 w 672575"/>
                <a:gd name="connsiteY17" fmla="*/ 173811 h 627233"/>
                <a:gd name="connsiteX18" fmla="*/ 60456 w 672575"/>
                <a:gd name="connsiteY18" fmla="*/ 219154 h 627233"/>
                <a:gd name="connsiteX19" fmla="*/ 75570 w 672575"/>
                <a:gd name="connsiteY19" fmla="*/ 241825 h 627233"/>
                <a:gd name="connsiteX20" fmla="*/ 98241 w 672575"/>
                <a:gd name="connsiteY20" fmla="*/ 249382 h 627233"/>
                <a:gd name="connsiteX21" fmla="*/ 136026 w 672575"/>
                <a:gd name="connsiteY21" fmla="*/ 287167 h 627233"/>
                <a:gd name="connsiteX22" fmla="*/ 151140 w 672575"/>
                <a:gd name="connsiteY22" fmla="*/ 309838 h 627233"/>
                <a:gd name="connsiteX23" fmla="*/ 188925 w 672575"/>
                <a:gd name="connsiteY23" fmla="*/ 355180 h 627233"/>
                <a:gd name="connsiteX24" fmla="*/ 204039 w 672575"/>
                <a:gd name="connsiteY24" fmla="*/ 400522 h 627233"/>
                <a:gd name="connsiteX25" fmla="*/ 211596 w 672575"/>
                <a:gd name="connsiteY25" fmla="*/ 423193 h 627233"/>
                <a:gd name="connsiteX26" fmla="*/ 234267 w 672575"/>
                <a:gd name="connsiteY26" fmla="*/ 491207 h 627233"/>
                <a:gd name="connsiteX27" fmla="*/ 241824 w 672575"/>
                <a:gd name="connsiteY27" fmla="*/ 513878 h 627233"/>
                <a:gd name="connsiteX28" fmla="*/ 385408 w 672575"/>
                <a:gd name="connsiteY28" fmla="*/ 528992 h 627233"/>
                <a:gd name="connsiteX29" fmla="*/ 400522 w 672575"/>
                <a:gd name="connsiteY29" fmla="*/ 551663 h 627233"/>
                <a:gd name="connsiteX30" fmla="*/ 423193 w 672575"/>
                <a:gd name="connsiteY30" fmla="*/ 559220 h 627233"/>
                <a:gd name="connsiteX31" fmla="*/ 453421 w 672575"/>
                <a:gd name="connsiteY31" fmla="*/ 604562 h 627233"/>
                <a:gd name="connsiteX32" fmla="*/ 483649 w 672575"/>
                <a:gd name="connsiteY32" fmla="*/ 612119 h 627233"/>
                <a:gd name="connsiteX33" fmla="*/ 528991 w 672575"/>
                <a:gd name="connsiteY33" fmla="*/ 627233 h 627233"/>
                <a:gd name="connsiteX34" fmla="*/ 619676 w 672575"/>
                <a:gd name="connsiteY34" fmla="*/ 612119 h 627233"/>
                <a:gd name="connsiteX35" fmla="*/ 642347 w 672575"/>
                <a:gd name="connsiteY35" fmla="*/ 597005 h 627233"/>
                <a:gd name="connsiteX36" fmla="*/ 665018 w 672575"/>
                <a:gd name="connsiteY36" fmla="*/ 551663 h 627233"/>
                <a:gd name="connsiteX37" fmla="*/ 672575 w 672575"/>
                <a:gd name="connsiteY37" fmla="*/ 528992 h 627233"/>
                <a:gd name="connsiteX38" fmla="*/ 649904 w 672575"/>
                <a:gd name="connsiteY38" fmla="*/ 513878 h 627233"/>
                <a:gd name="connsiteX39" fmla="*/ 634790 w 672575"/>
                <a:gd name="connsiteY39" fmla="*/ 468535 h 627233"/>
                <a:gd name="connsiteX40" fmla="*/ 627233 w 672575"/>
                <a:gd name="connsiteY40" fmla="*/ 445864 h 627233"/>
                <a:gd name="connsiteX41" fmla="*/ 619676 w 672575"/>
                <a:gd name="connsiteY41" fmla="*/ 423193 h 627233"/>
                <a:gd name="connsiteX42" fmla="*/ 574333 w 672575"/>
                <a:gd name="connsiteY42" fmla="*/ 385408 h 627233"/>
                <a:gd name="connsiteX43" fmla="*/ 559219 w 672575"/>
                <a:gd name="connsiteY43" fmla="*/ 362737 h 627233"/>
                <a:gd name="connsiteX44" fmla="*/ 551662 w 672575"/>
                <a:gd name="connsiteY44" fmla="*/ 340066 h 627233"/>
                <a:gd name="connsiteX45" fmla="*/ 528991 w 672575"/>
                <a:gd name="connsiteY45" fmla="*/ 340066 h 627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72575" h="627233">
                  <a:moveTo>
                    <a:pt x="528991" y="340066"/>
                  </a:moveTo>
                  <a:cubicBezTo>
                    <a:pt x="548482" y="271848"/>
                    <a:pt x="538306" y="304565"/>
                    <a:pt x="559219" y="241825"/>
                  </a:cubicBezTo>
                  <a:lnTo>
                    <a:pt x="566776" y="219154"/>
                  </a:lnTo>
                  <a:cubicBezTo>
                    <a:pt x="564257" y="191445"/>
                    <a:pt x="570985" y="161239"/>
                    <a:pt x="559219" y="136026"/>
                  </a:cubicBezTo>
                  <a:cubicBezTo>
                    <a:pt x="551537" y="119565"/>
                    <a:pt x="528991" y="115874"/>
                    <a:pt x="513877" y="105798"/>
                  </a:cubicBezTo>
                  <a:cubicBezTo>
                    <a:pt x="506320" y="100760"/>
                    <a:pt x="499822" y="93556"/>
                    <a:pt x="491206" y="90684"/>
                  </a:cubicBezTo>
                  <a:cubicBezTo>
                    <a:pt x="458682" y="79843"/>
                    <a:pt x="476263" y="85059"/>
                    <a:pt x="438307" y="75570"/>
                  </a:cubicBezTo>
                  <a:cubicBezTo>
                    <a:pt x="373335" y="32255"/>
                    <a:pt x="455540" y="84186"/>
                    <a:pt x="392965" y="52899"/>
                  </a:cubicBezTo>
                  <a:cubicBezTo>
                    <a:pt x="384841" y="48837"/>
                    <a:pt x="378594" y="41474"/>
                    <a:pt x="370294" y="37785"/>
                  </a:cubicBezTo>
                  <a:cubicBezTo>
                    <a:pt x="333141" y="21272"/>
                    <a:pt x="324148" y="23648"/>
                    <a:pt x="287166" y="15114"/>
                  </a:cubicBezTo>
                  <a:cubicBezTo>
                    <a:pt x="266926" y="10443"/>
                    <a:pt x="226710" y="0"/>
                    <a:pt x="226710" y="0"/>
                  </a:cubicBezTo>
                  <a:cubicBezTo>
                    <a:pt x="212547" y="944"/>
                    <a:pt x="126743" y="-2916"/>
                    <a:pt x="90684" y="15114"/>
                  </a:cubicBezTo>
                  <a:cubicBezTo>
                    <a:pt x="82560" y="19176"/>
                    <a:pt x="75570" y="25190"/>
                    <a:pt x="68013" y="30228"/>
                  </a:cubicBezTo>
                  <a:cubicBezTo>
                    <a:pt x="62975" y="37785"/>
                    <a:pt x="59734" y="46918"/>
                    <a:pt x="52899" y="52899"/>
                  </a:cubicBezTo>
                  <a:cubicBezTo>
                    <a:pt x="39229" y="64861"/>
                    <a:pt x="7557" y="83127"/>
                    <a:pt x="7557" y="83127"/>
                  </a:cubicBezTo>
                  <a:cubicBezTo>
                    <a:pt x="5038" y="90684"/>
                    <a:pt x="0" y="97832"/>
                    <a:pt x="0" y="105798"/>
                  </a:cubicBezTo>
                  <a:cubicBezTo>
                    <a:pt x="0" y="124793"/>
                    <a:pt x="15029" y="135857"/>
                    <a:pt x="22671" y="151140"/>
                  </a:cubicBezTo>
                  <a:cubicBezTo>
                    <a:pt x="26233" y="158265"/>
                    <a:pt x="26360" y="166848"/>
                    <a:pt x="30228" y="173811"/>
                  </a:cubicBezTo>
                  <a:cubicBezTo>
                    <a:pt x="39050" y="189690"/>
                    <a:pt x="50380" y="204040"/>
                    <a:pt x="60456" y="219154"/>
                  </a:cubicBezTo>
                  <a:cubicBezTo>
                    <a:pt x="65494" y="226711"/>
                    <a:pt x="66954" y="238953"/>
                    <a:pt x="75570" y="241825"/>
                  </a:cubicBezTo>
                  <a:lnTo>
                    <a:pt x="98241" y="249382"/>
                  </a:lnTo>
                  <a:cubicBezTo>
                    <a:pt x="138545" y="309838"/>
                    <a:pt x="85646" y="236787"/>
                    <a:pt x="136026" y="287167"/>
                  </a:cubicBezTo>
                  <a:cubicBezTo>
                    <a:pt x="142448" y="293589"/>
                    <a:pt x="145326" y="302861"/>
                    <a:pt x="151140" y="309838"/>
                  </a:cubicBezTo>
                  <a:cubicBezTo>
                    <a:pt x="168089" y="330177"/>
                    <a:pt x="178204" y="331057"/>
                    <a:pt x="188925" y="355180"/>
                  </a:cubicBezTo>
                  <a:cubicBezTo>
                    <a:pt x="195395" y="369738"/>
                    <a:pt x="199001" y="385408"/>
                    <a:pt x="204039" y="400522"/>
                  </a:cubicBezTo>
                  <a:lnTo>
                    <a:pt x="211596" y="423193"/>
                  </a:lnTo>
                  <a:lnTo>
                    <a:pt x="234267" y="491207"/>
                  </a:lnTo>
                  <a:cubicBezTo>
                    <a:pt x="236786" y="498764"/>
                    <a:pt x="234267" y="511359"/>
                    <a:pt x="241824" y="513878"/>
                  </a:cubicBezTo>
                  <a:cubicBezTo>
                    <a:pt x="302806" y="534205"/>
                    <a:pt x="256545" y="520938"/>
                    <a:pt x="385408" y="528992"/>
                  </a:cubicBezTo>
                  <a:cubicBezTo>
                    <a:pt x="390446" y="536549"/>
                    <a:pt x="393430" y="545989"/>
                    <a:pt x="400522" y="551663"/>
                  </a:cubicBezTo>
                  <a:cubicBezTo>
                    <a:pt x="406742" y="556639"/>
                    <a:pt x="417560" y="553587"/>
                    <a:pt x="423193" y="559220"/>
                  </a:cubicBezTo>
                  <a:cubicBezTo>
                    <a:pt x="436037" y="572064"/>
                    <a:pt x="435799" y="600156"/>
                    <a:pt x="453421" y="604562"/>
                  </a:cubicBezTo>
                  <a:cubicBezTo>
                    <a:pt x="463497" y="607081"/>
                    <a:pt x="473701" y="609135"/>
                    <a:pt x="483649" y="612119"/>
                  </a:cubicBezTo>
                  <a:cubicBezTo>
                    <a:pt x="498909" y="616697"/>
                    <a:pt x="528991" y="627233"/>
                    <a:pt x="528991" y="627233"/>
                  </a:cubicBezTo>
                  <a:cubicBezTo>
                    <a:pt x="550539" y="624839"/>
                    <a:pt x="594356" y="624779"/>
                    <a:pt x="619676" y="612119"/>
                  </a:cubicBezTo>
                  <a:cubicBezTo>
                    <a:pt x="627800" y="608057"/>
                    <a:pt x="634790" y="602043"/>
                    <a:pt x="642347" y="597005"/>
                  </a:cubicBezTo>
                  <a:cubicBezTo>
                    <a:pt x="661342" y="540021"/>
                    <a:pt x="635719" y="610261"/>
                    <a:pt x="665018" y="551663"/>
                  </a:cubicBezTo>
                  <a:cubicBezTo>
                    <a:pt x="668580" y="544538"/>
                    <a:pt x="670056" y="536549"/>
                    <a:pt x="672575" y="528992"/>
                  </a:cubicBezTo>
                  <a:cubicBezTo>
                    <a:pt x="665018" y="523954"/>
                    <a:pt x="654718" y="521580"/>
                    <a:pt x="649904" y="513878"/>
                  </a:cubicBezTo>
                  <a:cubicBezTo>
                    <a:pt x="641460" y="500368"/>
                    <a:pt x="639828" y="483649"/>
                    <a:pt x="634790" y="468535"/>
                  </a:cubicBezTo>
                  <a:lnTo>
                    <a:pt x="627233" y="445864"/>
                  </a:lnTo>
                  <a:cubicBezTo>
                    <a:pt x="624714" y="438307"/>
                    <a:pt x="625309" y="428826"/>
                    <a:pt x="619676" y="423193"/>
                  </a:cubicBezTo>
                  <a:cubicBezTo>
                    <a:pt x="590582" y="394100"/>
                    <a:pt x="605896" y="406450"/>
                    <a:pt x="574333" y="385408"/>
                  </a:cubicBezTo>
                  <a:cubicBezTo>
                    <a:pt x="569295" y="377851"/>
                    <a:pt x="563281" y="370861"/>
                    <a:pt x="559219" y="362737"/>
                  </a:cubicBezTo>
                  <a:cubicBezTo>
                    <a:pt x="555657" y="355612"/>
                    <a:pt x="554620" y="347462"/>
                    <a:pt x="551662" y="340066"/>
                  </a:cubicBezTo>
                  <a:cubicBezTo>
                    <a:pt x="549570" y="334836"/>
                    <a:pt x="546624" y="329990"/>
                    <a:pt x="528991" y="340066"/>
                  </a:cubicBezTo>
                  <a:close/>
                </a:path>
              </a:pathLst>
            </a:custGeom>
            <a:noFill/>
            <a:ln w="28575">
              <a:solidFill>
                <a:srgbClr val="FFFF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TextBox 44">
            <a:extLst>
              <a:ext uri="{FF2B5EF4-FFF2-40B4-BE49-F238E27FC236}">
                <a16:creationId xmlns:a16="http://schemas.microsoft.com/office/drawing/2014/main" id="{7ABC40D5-38BE-6E20-FF72-9FBBA73FFCCA}"/>
              </a:ext>
            </a:extLst>
          </p:cNvPr>
          <p:cNvSpPr txBox="1"/>
          <p:nvPr/>
        </p:nvSpPr>
        <p:spPr>
          <a:xfrm>
            <a:off x="198505" y="2810746"/>
            <a:ext cx="697627" cy="369332"/>
          </a:xfrm>
          <a:prstGeom prst="rect">
            <a:avLst/>
          </a:prstGeom>
          <a:noFill/>
        </p:spPr>
        <p:txBody>
          <a:bodyPr wrap="none" rtlCol="0">
            <a:spAutoFit/>
          </a:bodyPr>
          <a:lstStyle/>
          <a:p>
            <a:r>
              <a:rPr lang="en-US" dirty="0">
                <a:solidFill>
                  <a:schemeClr val="bg1"/>
                </a:solidFill>
                <a:latin typeface="Arial" panose="020B0604020202020204" pitchFamily="34" charset="0"/>
                <a:cs typeface="Arial" panose="020B0604020202020204" pitchFamily="34" charset="0"/>
              </a:rPr>
              <a:t>1 um</a:t>
            </a:r>
          </a:p>
        </p:txBody>
      </p:sp>
      <p:sp>
        <p:nvSpPr>
          <p:cNvPr id="3" name="TextBox 2">
            <a:extLst>
              <a:ext uri="{FF2B5EF4-FFF2-40B4-BE49-F238E27FC236}">
                <a16:creationId xmlns:a16="http://schemas.microsoft.com/office/drawing/2014/main" id="{6E09B6A5-45D7-8445-6730-92AF23867FF5}"/>
              </a:ext>
            </a:extLst>
          </p:cNvPr>
          <p:cNvSpPr txBox="1"/>
          <p:nvPr/>
        </p:nvSpPr>
        <p:spPr>
          <a:xfrm>
            <a:off x="1521860" y="3420229"/>
            <a:ext cx="7185418" cy="268279"/>
          </a:xfrm>
          <a:prstGeom prst="rect">
            <a:avLst/>
          </a:prstGeom>
          <a:noFill/>
        </p:spPr>
        <p:txBody>
          <a:bodyPr wrap="square" lIns="0" tIns="0" rIns="0" bIns="0" anchor="t">
            <a:spAutoFit/>
          </a:bodyPr>
          <a:lstStyle/>
          <a:p>
            <a:pPr algn="l">
              <a:lnSpc>
                <a:spcPct val="120000"/>
              </a:lnSpc>
            </a:pPr>
            <a:r>
              <a:rPr lang="en-US" altLang="zh-CN" sz="1600" i="0" dirty="0">
                <a:solidFill>
                  <a:schemeClr val="bg1">
                    <a:lumMod val="85000"/>
                  </a:schemeClr>
                </a:solidFill>
                <a:latin typeface="Arial"/>
              </a:rPr>
              <a:t>Liu</a:t>
            </a:r>
            <a:r>
              <a:rPr lang="zh-CN" altLang="en-US" sz="1600" i="0" dirty="0">
                <a:solidFill>
                  <a:schemeClr val="bg1">
                    <a:lumMod val="85000"/>
                  </a:schemeClr>
                </a:solidFill>
                <a:latin typeface="Arial"/>
              </a:rPr>
              <a:t> </a:t>
            </a:r>
            <a:r>
              <a:rPr lang="en-US" altLang="zh-CN" sz="1600" i="0" dirty="0">
                <a:solidFill>
                  <a:schemeClr val="bg1">
                    <a:lumMod val="85000"/>
                  </a:schemeClr>
                </a:solidFill>
                <a:latin typeface="Arial"/>
              </a:rPr>
              <a:t>et</a:t>
            </a:r>
            <a:r>
              <a:rPr lang="zh-CN" altLang="en-US" sz="1600" i="0" dirty="0">
                <a:solidFill>
                  <a:schemeClr val="bg1">
                    <a:lumMod val="85000"/>
                  </a:schemeClr>
                </a:solidFill>
                <a:latin typeface="Arial"/>
              </a:rPr>
              <a:t> </a:t>
            </a:r>
            <a:r>
              <a:rPr lang="en-US" altLang="zh-CN" sz="1600" i="0" dirty="0">
                <a:solidFill>
                  <a:schemeClr val="bg1">
                    <a:lumMod val="85000"/>
                  </a:schemeClr>
                </a:solidFill>
                <a:latin typeface="Arial"/>
              </a:rPr>
              <a:t>al.</a:t>
            </a:r>
            <a:r>
              <a:rPr lang="zh-CN" altLang="en-US" sz="1600" i="0" dirty="0">
                <a:solidFill>
                  <a:schemeClr val="bg1">
                    <a:lumMod val="85000"/>
                  </a:schemeClr>
                </a:solidFill>
                <a:latin typeface="Arial"/>
              </a:rPr>
              <a:t> </a:t>
            </a:r>
            <a:r>
              <a:rPr lang="en-US" altLang="zh-CN" sz="1600" i="0" dirty="0">
                <a:solidFill>
                  <a:schemeClr val="bg1">
                    <a:lumMod val="85000"/>
                  </a:schemeClr>
                </a:solidFill>
                <a:latin typeface="Arial"/>
              </a:rPr>
              <a:t>(2026)</a:t>
            </a:r>
            <a:r>
              <a:rPr lang="zh-CN" altLang="en-US" sz="1600" i="0" dirty="0">
                <a:solidFill>
                  <a:schemeClr val="bg1">
                    <a:lumMod val="85000"/>
                  </a:schemeClr>
                </a:solidFill>
                <a:latin typeface="Arial"/>
              </a:rPr>
              <a:t> </a:t>
            </a:r>
            <a:r>
              <a:rPr lang="en-US" altLang="zh-CN" sz="1600" i="1" dirty="0">
                <a:solidFill>
                  <a:schemeClr val="bg1">
                    <a:lumMod val="85000"/>
                  </a:schemeClr>
                </a:solidFill>
                <a:latin typeface="Arial"/>
              </a:rPr>
              <a:t>Nat.</a:t>
            </a:r>
            <a:r>
              <a:rPr lang="zh-CN" altLang="en-US" sz="1600" i="1" dirty="0">
                <a:solidFill>
                  <a:schemeClr val="bg1">
                    <a:lumMod val="85000"/>
                  </a:schemeClr>
                </a:solidFill>
                <a:latin typeface="Arial"/>
              </a:rPr>
              <a:t> </a:t>
            </a:r>
            <a:r>
              <a:rPr lang="en-US" altLang="zh-CN" sz="1600" i="1" dirty="0">
                <a:solidFill>
                  <a:schemeClr val="bg1">
                    <a:lumMod val="85000"/>
                  </a:schemeClr>
                </a:solidFill>
                <a:latin typeface="Arial"/>
              </a:rPr>
              <a:t>Astron.,</a:t>
            </a:r>
            <a:r>
              <a:rPr lang="zh-CN" altLang="en-US" sz="1600" i="1" dirty="0">
                <a:solidFill>
                  <a:schemeClr val="bg1">
                    <a:lumMod val="85000"/>
                  </a:schemeClr>
                </a:solidFill>
                <a:latin typeface="Arial"/>
              </a:rPr>
              <a:t> </a:t>
            </a:r>
            <a:r>
              <a:rPr lang="en-US" altLang="zh-CN" sz="1600" i="1" dirty="0">
                <a:solidFill>
                  <a:schemeClr val="bg1">
                    <a:lumMod val="85000"/>
                  </a:schemeClr>
                </a:solidFill>
                <a:latin typeface="Arial"/>
              </a:rPr>
              <a:t>submitted</a:t>
            </a:r>
            <a:r>
              <a:rPr lang="en-US" altLang="zh-CN" sz="1600" dirty="0">
                <a:solidFill>
                  <a:schemeClr val="bg1">
                    <a:lumMod val="85000"/>
                  </a:schemeClr>
                </a:solidFill>
                <a:latin typeface="Arial"/>
              </a:rPr>
              <a:t>;</a:t>
            </a:r>
            <a:r>
              <a:rPr lang="zh-CN" altLang="en-US" sz="1600" dirty="0">
                <a:solidFill>
                  <a:schemeClr val="bg1">
                    <a:lumMod val="85000"/>
                  </a:schemeClr>
                </a:solidFill>
                <a:latin typeface="Arial"/>
              </a:rPr>
              <a:t> </a:t>
            </a:r>
            <a:r>
              <a:rPr lang="en-US" sz="1600" i="0" dirty="0">
                <a:solidFill>
                  <a:schemeClr val="bg1">
                    <a:lumMod val="85000"/>
                  </a:schemeClr>
                </a:solidFill>
                <a:latin typeface="Arial"/>
              </a:rPr>
              <a:t>José</a:t>
            </a:r>
            <a:r>
              <a:rPr lang="zh-CN" altLang="en-US" sz="1600" i="0" dirty="0">
                <a:solidFill>
                  <a:schemeClr val="bg1">
                    <a:lumMod val="85000"/>
                  </a:schemeClr>
                </a:solidFill>
                <a:latin typeface="Arial"/>
              </a:rPr>
              <a:t> </a:t>
            </a:r>
            <a:r>
              <a:rPr lang="en-US" altLang="zh-CN" sz="1600" i="0" dirty="0">
                <a:solidFill>
                  <a:schemeClr val="bg1">
                    <a:lumMod val="85000"/>
                  </a:schemeClr>
                </a:solidFill>
                <a:latin typeface="Arial"/>
              </a:rPr>
              <a:t>et</a:t>
            </a:r>
            <a:r>
              <a:rPr lang="zh-CN" altLang="en-US" sz="1600" i="0" dirty="0">
                <a:solidFill>
                  <a:schemeClr val="bg1">
                    <a:lumMod val="85000"/>
                  </a:schemeClr>
                </a:solidFill>
                <a:latin typeface="Arial"/>
              </a:rPr>
              <a:t> </a:t>
            </a:r>
            <a:r>
              <a:rPr lang="en-US" altLang="zh-CN" sz="1600" i="0" dirty="0">
                <a:solidFill>
                  <a:schemeClr val="bg1">
                    <a:lumMod val="85000"/>
                  </a:schemeClr>
                </a:solidFill>
                <a:latin typeface="Arial"/>
              </a:rPr>
              <a:t>al.</a:t>
            </a:r>
            <a:r>
              <a:rPr lang="zh-CN" altLang="en-US" sz="1600" i="0" dirty="0">
                <a:solidFill>
                  <a:schemeClr val="bg1">
                    <a:lumMod val="85000"/>
                  </a:schemeClr>
                </a:solidFill>
                <a:latin typeface="Arial"/>
              </a:rPr>
              <a:t> </a:t>
            </a:r>
            <a:r>
              <a:rPr lang="en-US" altLang="zh-CN" sz="1600" i="0" dirty="0">
                <a:solidFill>
                  <a:schemeClr val="bg1">
                    <a:lumMod val="85000"/>
                  </a:schemeClr>
                </a:solidFill>
                <a:latin typeface="Arial"/>
              </a:rPr>
              <a:t>(2026)</a:t>
            </a:r>
            <a:r>
              <a:rPr lang="zh-CN" altLang="en-US" sz="1600" i="0" dirty="0">
                <a:solidFill>
                  <a:schemeClr val="bg1">
                    <a:lumMod val="85000"/>
                  </a:schemeClr>
                </a:solidFill>
                <a:latin typeface="Arial"/>
              </a:rPr>
              <a:t> </a:t>
            </a:r>
            <a:r>
              <a:rPr lang="en-US" altLang="zh-CN" sz="1600" i="1" dirty="0">
                <a:solidFill>
                  <a:schemeClr val="bg1">
                    <a:lumMod val="85000"/>
                  </a:schemeClr>
                </a:solidFill>
                <a:latin typeface="Arial"/>
              </a:rPr>
              <a:t>EPJA</a:t>
            </a:r>
            <a:endParaRPr sz="1600" i="1" dirty="0">
              <a:solidFill>
                <a:schemeClr val="bg1">
                  <a:lumMod val="85000"/>
                </a:schemeClr>
              </a:solidFill>
              <a:latin typeface="Arial"/>
            </a:endParaRPr>
          </a:p>
        </p:txBody>
      </p:sp>
      <p:pic>
        <p:nvPicPr>
          <p:cNvPr id="1026" name="Picture 2" descr="Best Natural Mud Baths to Try Around the World">
            <a:extLst>
              <a:ext uri="{FF2B5EF4-FFF2-40B4-BE49-F238E27FC236}">
                <a16:creationId xmlns:a16="http://schemas.microsoft.com/office/drawing/2014/main" id="{DDAD1B9B-843E-DF03-32CE-4A0BA95273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71141" y="1114217"/>
            <a:ext cx="3211413" cy="2408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76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5D2A6-970B-E9E0-9365-0F8AA5FCC4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48F6B4A-5F39-A8E7-2EE2-DFC8858F6985}"/>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B4D2490-773E-E4F5-B0E7-3413F18017B4}"/>
              </a:ext>
            </a:extLst>
          </p:cNvPr>
          <p:cNvSpPr>
            <a:spLocks noGrp="1"/>
          </p:cNvSpPr>
          <p:nvPr>
            <p:ph type="title"/>
          </p:nvPr>
        </p:nvSpPr>
        <p:spPr>
          <a:xfrm>
            <a:off x="163417" y="18256"/>
            <a:ext cx="11865166" cy="863094"/>
          </a:xfrm>
        </p:spPr>
        <p:txBody>
          <a:bodyPr>
            <a:normAutofit/>
          </a:bodyPr>
          <a:lstStyle/>
          <a:p>
            <a:pPr algn="ctr"/>
            <a:r>
              <a:rPr lang="en-US" sz="4000" b="1" dirty="0">
                <a:solidFill>
                  <a:schemeClr val="bg1"/>
                </a:solidFill>
                <a:latin typeface="Arial" panose="020B0604020202020204" pitchFamily="34" charset="0"/>
                <a:cs typeface="Arial" panose="020B0604020202020204" pitchFamily="34" charset="0"/>
              </a:rPr>
              <a:t>Discrepancy is </a:t>
            </a:r>
            <a:r>
              <a:rPr lang="en-US" sz="4000" b="1" dirty="0">
                <a:solidFill>
                  <a:srgbClr val="F08660"/>
                </a:solidFill>
                <a:latin typeface="Arial" panose="020B0604020202020204" pitchFamily="34" charset="0"/>
                <a:cs typeface="Arial" panose="020B0604020202020204" pitchFamily="34" charset="0"/>
              </a:rPr>
              <a:t>Resolved</a:t>
            </a:r>
          </a:p>
        </p:txBody>
      </p:sp>
      <p:cxnSp>
        <p:nvCxnSpPr>
          <p:cNvPr id="10" name="Curved Connector 9">
            <a:extLst>
              <a:ext uri="{FF2B5EF4-FFF2-40B4-BE49-F238E27FC236}">
                <a16:creationId xmlns:a16="http://schemas.microsoft.com/office/drawing/2014/main" id="{1879B242-189D-38BF-4793-F783B5956DC0}"/>
              </a:ext>
            </a:extLst>
          </p:cNvPr>
          <p:cNvCxnSpPr>
            <a:cxnSpLocks/>
          </p:cNvCxnSpPr>
          <p:nvPr/>
        </p:nvCxnSpPr>
        <p:spPr>
          <a:xfrm rot="5400000">
            <a:off x="582226" y="3396165"/>
            <a:ext cx="1739475" cy="1308106"/>
          </a:xfrm>
          <a:prstGeom prst="curvedConnector3">
            <a:avLst>
              <a:gd name="adj1" fmla="val 50000"/>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7586727-7D2C-744B-0B38-32071F2DD80E}"/>
              </a:ext>
            </a:extLst>
          </p:cNvPr>
          <p:cNvPicPr>
            <a:picLocks noChangeAspect="1"/>
          </p:cNvPicPr>
          <p:nvPr/>
        </p:nvPicPr>
        <p:blipFill>
          <a:blip r:embed="rId3"/>
          <a:stretch>
            <a:fillRect/>
          </a:stretch>
        </p:blipFill>
        <p:spPr>
          <a:xfrm>
            <a:off x="163417" y="917100"/>
            <a:ext cx="3624806" cy="5409748"/>
          </a:xfrm>
          <a:prstGeom prst="rect">
            <a:avLst/>
          </a:prstGeom>
          <a:solidFill>
            <a:schemeClr val="bg1"/>
          </a:solidFill>
        </p:spPr>
      </p:pic>
      <p:grpSp>
        <p:nvGrpSpPr>
          <p:cNvPr id="5" name="Group 4">
            <a:extLst>
              <a:ext uri="{FF2B5EF4-FFF2-40B4-BE49-F238E27FC236}">
                <a16:creationId xmlns:a16="http://schemas.microsoft.com/office/drawing/2014/main" id="{52603474-4532-9BC9-28E5-06A666B15C58}"/>
              </a:ext>
            </a:extLst>
          </p:cNvPr>
          <p:cNvGrpSpPr/>
          <p:nvPr/>
        </p:nvGrpSpPr>
        <p:grpSpPr>
          <a:xfrm>
            <a:off x="3541749" y="917100"/>
            <a:ext cx="8693434" cy="5409749"/>
            <a:chOff x="3541749" y="917100"/>
            <a:chExt cx="8693434" cy="5409749"/>
          </a:xfrm>
        </p:grpSpPr>
        <p:grpSp>
          <p:nvGrpSpPr>
            <p:cNvPr id="17" name="Group 16">
              <a:extLst>
                <a:ext uri="{FF2B5EF4-FFF2-40B4-BE49-F238E27FC236}">
                  <a16:creationId xmlns:a16="http://schemas.microsoft.com/office/drawing/2014/main" id="{7C065199-0CA5-4DA6-E748-66C641F07731}"/>
                </a:ext>
              </a:extLst>
            </p:cNvPr>
            <p:cNvGrpSpPr/>
            <p:nvPr/>
          </p:nvGrpSpPr>
          <p:grpSpPr>
            <a:xfrm>
              <a:off x="4685274" y="917100"/>
              <a:ext cx="4075048" cy="5409749"/>
              <a:chOff x="7283508" y="1019696"/>
              <a:chExt cx="4075048" cy="5409749"/>
            </a:xfrm>
          </p:grpSpPr>
          <p:pic>
            <p:nvPicPr>
              <p:cNvPr id="13" name="Picture 12">
                <a:extLst>
                  <a:ext uri="{FF2B5EF4-FFF2-40B4-BE49-F238E27FC236}">
                    <a16:creationId xmlns:a16="http://schemas.microsoft.com/office/drawing/2014/main" id="{801D4C2D-5211-A1C3-9A57-F9DEF93316CC}"/>
                  </a:ext>
                </a:extLst>
              </p:cNvPr>
              <p:cNvPicPr>
                <a:picLocks noChangeAspect="1"/>
              </p:cNvPicPr>
              <p:nvPr/>
            </p:nvPicPr>
            <p:blipFill>
              <a:blip r:embed="rId4"/>
              <a:stretch>
                <a:fillRect/>
              </a:stretch>
            </p:blipFill>
            <p:spPr>
              <a:xfrm>
                <a:off x="7283508" y="1019696"/>
                <a:ext cx="4075048" cy="5409749"/>
              </a:xfrm>
              <a:prstGeom prst="rect">
                <a:avLst/>
              </a:prstGeom>
            </p:spPr>
          </p:pic>
          <p:sp>
            <p:nvSpPr>
              <p:cNvPr id="14" name="Rectangle 13">
                <a:extLst>
                  <a:ext uri="{FF2B5EF4-FFF2-40B4-BE49-F238E27FC236}">
                    <a16:creationId xmlns:a16="http://schemas.microsoft.com/office/drawing/2014/main" id="{166D4DF6-8A0B-A531-B761-EDD54884B224}"/>
                  </a:ext>
                </a:extLst>
              </p:cNvPr>
              <p:cNvSpPr/>
              <p:nvPr/>
            </p:nvSpPr>
            <p:spPr>
              <a:xfrm>
                <a:off x="8088923" y="2823587"/>
                <a:ext cx="3195376" cy="1346479"/>
              </a:xfrm>
              <a:prstGeom prst="rect">
                <a:avLst/>
              </a:prstGeom>
              <a:noFill/>
              <a:ln w="412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FBE577B8-C8B4-AFCA-E72B-34E9BB23AADF}"/>
                  </a:ext>
                </a:extLst>
              </p:cNvPr>
              <p:cNvSpPr txBox="1"/>
              <p:nvPr/>
            </p:nvSpPr>
            <p:spPr>
              <a:xfrm>
                <a:off x="9153529" y="3292858"/>
                <a:ext cx="1718798" cy="402418"/>
              </a:xfrm>
              <a:prstGeom prst="rect">
                <a:avLst/>
              </a:prstGeom>
              <a:noFill/>
            </p:spPr>
            <p:txBody>
              <a:bodyPr wrap="square" lIns="0" tIns="0" rIns="0" bIns="0" anchor="t">
                <a:spAutoFit/>
              </a:bodyPr>
              <a:lstStyle/>
              <a:p>
                <a:pPr algn="l">
                  <a:lnSpc>
                    <a:spcPct val="120000"/>
                  </a:lnSpc>
                </a:pPr>
                <a:r>
                  <a:rPr lang="en-US" sz="2400" b="1" dirty="0">
                    <a:latin typeface="Arial"/>
                  </a:rPr>
                  <a:t>Predicted</a:t>
                </a:r>
                <a:endParaRPr sz="2400" b="1" i="0" dirty="0">
                  <a:latin typeface="Arial"/>
                </a:endParaRPr>
              </a:p>
            </p:txBody>
          </p:sp>
        </p:grpSp>
        <p:sp>
          <p:nvSpPr>
            <p:cNvPr id="16" name="Notched Right Arrow 15">
              <a:extLst>
                <a:ext uri="{FF2B5EF4-FFF2-40B4-BE49-F238E27FC236}">
                  <a16:creationId xmlns:a16="http://schemas.microsoft.com/office/drawing/2014/main" id="{4C05E031-0576-B450-5989-9AF5360BDAC1}"/>
                </a:ext>
              </a:extLst>
            </p:cNvPr>
            <p:cNvSpPr/>
            <p:nvPr/>
          </p:nvSpPr>
          <p:spPr>
            <a:xfrm>
              <a:off x="3541749" y="2160826"/>
              <a:ext cx="1308107" cy="584455"/>
            </a:xfrm>
            <a:prstGeom prst="notchedRightArrow">
              <a:avLst/>
            </a:prstGeom>
            <a:solidFill>
              <a:srgbClr val="F086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ardrop 17">
              <a:extLst>
                <a:ext uri="{FF2B5EF4-FFF2-40B4-BE49-F238E27FC236}">
                  <a16:creationId xmlns:a16="http://schemas.microsoft.com/office/drawing/2014/main" id="{4A57608F-0228-193D-8DA3-CF04B12E6842}"/>
                </a:ext>
              </a:extLst>
            </p:cNvPr>
            <p:cNvSpPr/>
            <p:nvPr/>
          </p:nvSpPr>
          <p:spPr>
            <a:xfrm rot="20465547" flipH="1">
              <a:off x="8968637" y="3088757"/>
              <a:ext cx="3266546" cy="2783949"/>
            </a:xfrm>
            <a:prstGeom prst="teardrop">
              <a:avLst>
                <a:gd name="adj" fmla="val 111015"/>
              </a:avLst>
            </a:prstGeom>
            <a:noFill/>
            <a:ln w="69850">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0849E348-055B-827E-3F7B-6AA09DD5ECCD}"/>
                </a:ext>
              </a:extLst>
            </p:cNvPr>
            <p:cNvSpPr txBox="1"/>
            <p:nvPr/>
          </p:nvSpPr>
          <p:spPr>
            <a:xfrm>
              <a:off x="9144000" y="3621974"/>
              <a:ext cx="2776654" cy="1876347"/>
            </a:xfrm>
            <a:prstGeom prst="rect">
              <a:avLst/>
            </a:prstGeom>
            <a:noFill/>
          </p:spPr>
          <p:txBody>
            <a:bodyPr wrap="square" lIns="0" tIns="0" rIns="0" bIns="0" anchor="t">
              <a:spAutoFit/>
            </a:bodyPr>
            <a:lstStyle/>
            <a:p>
              <a:pPr algn="ctr">
                <a:lnSpc>
                  <a:spcPct val="120000"/>
                </a:lnSpc>
              </a:pPr>
              <a:r>
                <a:rPr lang="en-US" sz="2600" dirty="0">
                  <a:solidFill>
                    <a:schemeClr val="bg1">
                      <a:lumMod val="85000"/>
                    </a:schemeClr>
                  </a:solidFill>
                  <a:latin typeface="Arial"/>
                </a:rPr>
                <a:t>New data peak </a:t>
              </a:r>
              <a:r>
                <a:rPr lang="en-US" sz="2600" dirty="0">
                  <a:solidFill>
                    <a:srgbClr val="8A8676"/>
                  </a:solidFill>
                  <a:latin typeface="Arial"/>
                </a:rPr>
                <a:t>where </a:t>
              </a:r>
              <a:r>
                <a:rPr lang="en-US" sz="2600" dirty="0" err="1">
                  <a:solidFill>
                    <a:schemeClr val="bg1">
                      <a:lumMod val="85000"/>
                    </a:schemeClr>
                  </a:solidFill>
                  <a:latin typeface="Arial"/>
                </a:rPr>
                <a:t>SiC</a:t>
              </a:r>
              <a:r>
                <a:rPr lang="en-US" sz="2600" dirty="0">
                  <a:solidFill>
                    <a:schemeClr val="bg1">
                      <a:lumMod val="85000"/>
                    </a:schemeClr>
                  </a:solidFill>
                  <a:latin typeface="Arial"/>
                </a:rPr>
                <a:t> formation </a:t>
              </a:r>
              <a:r>
                <a:rPr lang="en-US" sz="2600" dirty="0">
                  <a:solidFill>
                    <a:srgbClr val="8A8676"/>
                  </a:solidFill>
                  <a:latin typeface="Arial"/>
                </a:rPr>
                <a:t>is </a:t>
              </a:r>
              <a:r>
                <a:rPr lang="en-US" sz="2600" dirty="0">
                  <a:solidFill>
                    <a:schemeClr val="bg1">
                      <a:lumMod val="85000"/>
                    </a:schemeClr>
                  </a:solidFill>
                  <a:latin typeface="Arial"/>
                </a:rPr>
                <a:t>most probable</a:t>
              </a:r>
              <a:r>
                <a:rPr lang="en-US" sz="2600" dirty="0">
                  <a:solidFill>
                    <a:srgbClr val="8A8676"/>
                  </a:solidFill>
                  <a:latin typeface="Arial"/>
                </a:rPr>
                <a:t>!</a:t>
              </a:r>
              <a:endParaRPr sz="2600" i="0" dirty="0">
                <a:solidFill>
                  <a:srgbClr val="8A8676"/>
                </a:solidFill>
                <a:latin typeface="Arial"/>
              </a:endParaRPr>
            </a:p>
          </p:txBody>
        </p:sp>
      </p:grpSp>
      <p:sp>
        <p:nvSpPr>
          <p:cNvPr id="20" name="Oval 19">
            <a:extLst>
              <a:ext uri="{FF2B5EF4-FFF2-40B4-BE49-F238E27FC236}">
                <a16:creationId xmlns:a16="http://schemas.microsoft.com/office/drawing/2014/main" id="{8BAAA13F-5182-7AEC-37B5-2E36693BA735}"/>
              </a:ext>
            </a:extLst>
          </p:cNvPr>
          <p:cNvSpPr/>
          <p:nvPr/>
        </p:nvSpPr>
        <p:spPr>
          <a:xfrm>
            <a:off x="457200" y="6547104"/>
            <a:ext cx="101600" cy="101600"/>
          </a:xfrm>
          <a:prstGeom prst="ellipse">
            <a:avLst/>
          </a:prstGeom>
          <a:solidFill>
            <a:srgbClr val="F086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FB83981A-1DB2-1DAE-9FEE-F242DC080A52}"/>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Measurements</a:t>
            </a:r>
            <a:r>
              <a:rPr sz="1100" b="0" i="0" dirty="0">
                <a:solidFill>
                  <a:srgbClr val="8A8676"/>
                </a:solidFill>
                <a:latin typeface="Arial"/>
              </a:rPr>
              <a:t> · </a:t>
            </a:r>
            <a:r>
              <a:rPr lang="en-US" sz="1100" b="0" i="0" dirty="0">
                <a:solidFill>
                  <a:srgbClr val="8A8676"/>
                </a:solidFill>
                <a:latin typeface="Arial"/>
              </a:rPr>
              <a:t>a</a:t>
            </a:r>
            <a:r>
              <a:rPr lang="en-US" sz="1100" dirty="0">
                <a:solidFill>
                  <a:srgbClr val="8A8676"/>
                </a:solidFill>
                <a:latin typeface="Arial"/>
              </a:rPr>
              <a:t>greement</a:t>
            </a:r>
            <a:endParaRPr sz="1100" b="0" i="0" dirty="0">
              <a:solidFill>
                <a:srgbClr val="8A8676"/>
              </a:solidFill>
              <a:latin typeface="Arial"/>
            </a:endParaRPr>
          </a:p>
        </p:txBody>
      </p:sp>
      <p:sp>
        <p:nvSpPr>
          <p:cNvPr id="22" name="TextBox 21">
            <a:extLst>
              <a:ext uri="{FF2B5EF4-FFF2-40B4-BE49-F238E27FC236}">
                <a16:creationId xmlns:a16="http://schemas.microsoft.com/office/drawing/2014/main" id="{28A1B0EE-4058-59F0-531D-6BEB92ABBC16}"/>
              </a:ext>
            </a:extLst>
          </p:cNvPr>
          <p:cNvSpPr txBox="1"/>
          <p:nvPr/>
        </p:nvSpPr>
        <p:spPr>
          <a:xfrm>
            <a:off x="10545775" y="6493291"/>
            <a:ext cx="1188720" cy="184474"/>
          </a:xfrm>
          <a:prstGeom prst="rect">
            <a:avLst/>
          </a:prstGeom>
          <a:noFill/>
        </p:spPr>
        <p:txBody>
          <a:bodyPr wrap="square" lIns="0" tIns="0" rIns="0" bIns="0" anchor="t">
            <a:spAutoFit/>
          </a:bodyPr>
          <a:lstStyle/>
          <a:p>
            <a:pPr algn="r">
              <a:lnSpc>
                <a:spcPct val="120000"/>
              </a:lnSpc>
            </a:pPr>
            <a:r>
              <a:rPr lang="en-US" sz="1100" dirty="0">
                <a:solidFill>
                  <a:srgbClr val="C9C3B6"/>
                </a:solidFill>
                <a:latin typeface="Arial"/>
              </a:rPr>
              <a:t>10</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Tree>
    <p:extLst>
      <p:ext uri="{BB962C8B-B14F-4D97-AF65-F5344CB8AC3E}">
        <p14:creationId xmlns:p14="http://schemas.microsoft.com/office/powerpoint/2010/main" val="363489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68A70-2B46-8617-C1C6-5D3720C814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56CD27F-A8B3-CABD-E4B6-1820C5FAFEFA}"/>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Rectangle 73">
            <a:extLst>
              <a:ext uri="{FF2B5EF4-FFF2-40B4-BE49-F238E27FC236}">
                <a16:creationId xmlns:a16="http://schemas.microsoft.com/office/drawing/2014/main" id="{C25BE4AD-87DA-781D-FB46-E6A418DEE838}"/>
              </a:ext>
            </a:extLst>
          </p:cNvPr>
          <p:cNvSpPr/>
          <p:nvPr/>
        </p:nvSpPr>
        <p:spPr>
          <a:xfrm>
            <a:off x="640080" y="1586484"/>
            <a:ext cx="640080" cy="25400"/>
          </a:xfrm>
          <a:prstGeom prst="rect">
            <a:avLst/>
          </a:prstGeom>
          <a:solidFill>
            <a:srgbClr val="F086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75" name="TextBox 74">
            <a:extLst>
              <a:ext uri="{FF2B5EF4-FFF2-40B4-BE49-F238E27FC236}">
                <a16:creationId xmlns:a16="http://schemas.microsoft.com/office/drawing/2014/main" id="{6C523D55-EC10-6EA3-7714-B97250F9F3BB}"/>
              </a:ext>
            </a:extLst>
          </p:cNvPr>
          <p:cNvSpPr txBox="1"/>
          <p:nvPr/>
        </p:nvSpPr>
        <p:spPr>
          <a:xfrm>
            <a:off x="1409700" y="1390269"/>
            <a:ext cx="2743200" cy="335348"/>
          </a:xfrm>
          <a:prstGeom prst="rect">
            <a:avLst/>
          </a:prstGeom>
          <a:noFill/>
        </p:spPr>
        <p:txBody>
          <a:bodyPr wrap="square" lIns="0" tIns="0" rIns="0" bIns="0" anchor="t">
            <a:spAutoFit/>
          </a:bodyPr>
          <a:lstStyle/>
          <a:p>
            <a:pPr algn="l">
              <a:lnSpc>
                <a:spcPct val="120000"/>
              </a:lnSpc>
            </a:pPr>
            <a:r>
              <a:rPr sz="2000" b="1" i="0" dirty="0">
                <a:solidFill>
                  <a:srgbClr val="F08660"/>
                </a:solidFill>
                <a:latin typeface="Arial"/>
              </a:rPr>
              <a:t>TAKEAWAY</a:t>
            </a:r>
          </a:p>
        </p:txBody>
      </p:sp>
      <p:sp>
        <p:nvSpPr>
          <p:cNvPr id="76" name="TextBox 75">
            <a:extLst>
              <a:ext uri="{FF2B5EF4-FFF2-40B4-BE49-F238E27FC236}">
                <a16:creationId xmlns:a16="http://schemas.microsoft.com/office/drawing/2014/main" id="{D8BF099A-29C4-5755-3373-6CABD0016F29}"/>
              </a:ext>
            </a:extLst>
          </p:cNvPr>
          <p:cNvSpPr txBox="1"/>
          <p:nvPr/>
        </p:nvSpPr>
        <p:spPr>
          <a:xfrm>
            <a:off x="640080" y="1906524"/>
            <a:ext cx="11196448" cy="1497398"/>
          </a:xfrm>
          <a:prstGeom prst="rect">
            <a:avLst/>
          </a:prstGeom>
          <a:noFill/>
        </p:spPr>
        <p:txBody>
          <a:bodyPr wrap="square" lIns="0" tIns="0" rIns="0" bIns="0" anchor="t">
            <a:spAutoFit/>
          </a:bodyPr>
          <a:lstStyle/>
          <a:p>
            <a:pPr algn="l">
              <a:lnSpc>
                <a:spcPct val="105000"/>
              </a:lnSpc>
            </a:pPr>
            <a:r>
              <a:rPr sz="4800" b="1" i="0" dirty="0">
                <a:solidFill>
                  <a:srgbClr val="F4EFE6"/>
                </a:solidFill>
                <a:latin typeface="Arial"/>
              </a:rPr>
              <a:t>The discrepancy </a:t>
            </a:r>
            <a:r>
              <a:rPr lang="en-US" sz="4800" b="1" i="0" dirty="0">
                <a:solidFill>
                  <a:srgbClr val="F4EFE6"/>
                </a:solidFill>
                <a:latin typeface="Arial"/>
              </a:rPr>
              <a:t>came from</a:t>
            </a:r>
            <a:r>
              <a:rPr lang="zh-CN" altLang="en-US" sz="4800" b="1" i="0" dirty="0">
                <a:solidFill>
                  <a:srgbClr val="F4EFE6"/>
                </a:solidFill>
                <a:latin typeface="Arial"/>
              </a:rPr>
              <a:t> </a:t>
            </a:r>
            <a:r>
              <a:rPr lang="en-US" sz="4800" b="1" i="0" dirty="0">
                <a:solidFill>
                  <a:srgbClr val="F08660"/>
                </a:solidFill>
                <a:latin typeface="Arial"/>
              </a:rPr>
              <a:t>Ni contamination</a:t>
            </a:r>
            <a:endParaRPr sz="4800" b="1" i="0" dirty="0">
              <a:solidFill>
                <a:srgbClr val="F4EFE6"/>
              </a:solidFill>
              <a:latin typeface="Arial"/>
            </a:endParaRPr>
          </a:p>
        </p:txBody>
      </p:sp>
      <p:sp>
        <p:nvSpPr>
          <p:cNvPr id="77" name="TextBox 76">
            <a:extLst>
              <a:ext uri="{FF2B5EF4-FFF2-40B4-BE49-F238E27FC236}">
                <a16:creationId xmlns:a16="http://schemas.microsoft.com/office/drawing/2014/main" id="{E40FBFFA-1F43-56EC-4565-45582908C955}"/>
              </a:ext>
            </a:extLst>
          </p:cNvPr>
          <p:cNvSpPr txBox="1"/>
          <p:nvPr/>
        </p:nvSpPr>
        <p:spPr>
          <a:xfrm>
            <a:off x="640080" y="4101084"/>
            <a:ext cx="2743200" cy="335348"/>
          </a:xfrm>
          <a:prstGeom prst="rect">
            <a:avLst/>
          </a:prstGeom>
          <a:noFill/>
        </p:spPr>
        <p:txBody>
          <a:bodyPr wrap="square" lIns="0" tIns="0" rIns="0" bIns="0" anchor="t">
            <a:spAutoFit/>
          </a:bodyPr>
          <a:lstStyle/>
          <a:p>
            <a:pPr algn="l">
              <a:lnSpc>
                <a:spcPct val="120000"/>
              </a:lnSpc>
            </a:pPr>
            <a:r>
              <a:rPr sz="2000" b="1" i="0" dirty="0">
                <a:solidFill>
                  <a:srgbClr val="8A8676"/>
                </a:solidFill>
                <a:latin typeface="Arial"/>
              </a:rPr>
              <a:t>WHAT THIS MEANS</a:t>
            </a:r>
          </a:p>
        </p:txBody>
      </p:sp>
      <p:sp>
        <p:nvSpPr>
          <p:cNvPr id="78" name="TextBox 77">
            <a:extLst>
              <a:ext uri="{FF2B5EF4-FFF2-40B4-BE49-F238E27FC236}">
                <a16:creationId xmlns:a16="http://schemas.microsoft.com/office/drawing/2014/main" id="{B735AEDE-C506-CCE8-E324-B527C779CC08}"/>
              </a:ext>
            </a:extLst>
          </p:cNvPr>
          <p:cNvSpPr txBox="1"/>
          <p:nvPr/>
        </p:nvSpPr>
        <p:spPr>
          <a:xfrm>
            <a:off x="640080" y="4591435"/>
            <a:ext cx="10675620" cy="812402"/>
          </a:xfrm>
          <a:prstGeom prst="rect">
            <a:avLst/>
          </a:prstGeom>
          <a:noFill/>
        </p:spPr>
        <p:txBody>
          <a:bodyPr wrap="square" lIns="0" tIns="0" rIns="0" bIns="0" anchor="t">
            <a:spAutoFit/>
          </a:bodyPr>
          <a:lstStyle/>
          <a:p>
            <a:pPr algn="l">
              <a:lnSpc>
                <a:spcPct val="140000"/>
              </a:lnSpc>
            </a:pPr>
            <a:r>
              <a:rPr lang="en-US" altLang="zh-CN" sz="2000" b="0" i="0" dirty="0">
                <a:solidFill>
                  <a:schemeClr val="bg1">
                    <a:lumMod val="65000"/>
                  </a:schemeClr>
                </a:solidFill>
                <a:latin typeface="Arial"/>
              </a:rPr>
              <a:t>When a </a:t>
            </a:r>
            <a:r>
              <a:rPr lang="en-US" altLang="zh-CN" sz="2000" b="1" i="0" dirty="0">
                <a:solidFill>
                  <a:schemeClr val="bg1">
                    <a:lumMod val="85000"/>
                  </a:schemeClr>
                </a:solidFill>
                <a:latin typeface="Arial"/>
              </a:rPr>
              <a:t>grain-model discrepancy </a:t>
            </a:r>
            <a:r>
              <a:rPr lang="en-US" altLang="zh-CN" sz="2000" b="0" i="0" dirty="0">
                <a:solidFill>
                  <a:schemeClr val="bg1">
                    <a:lumMod val="65000"/>
                  </a:schemeClr>
                </a:solidFill>
                <a:latin typeface="Arial"/>
              </a:rPr>
              <a:t>is revealed, the possibility of </a:t>
            </a:r>
            <a:r>
              <a:rPr lang="en-US" altLang="zh-CN" sz="2000" b="1" i="0" dirty="0">
                <a:solidFill>
                  <a:schemeClr val="bg1">
                    <a:lumMod val="85000"/>
                  </a:schemeClr>
                </a:solidFill>
                <a:latin typeface="Arial"/>
              </a:rPr>
              <a:t>solar contamination </a:t>
            </a:r>
            <a:r>
              <a:rPr lang="en-US" altLang="zh-CN" sz="2000" b="0" i="0" dirty="0">
                <a:solidFill>
                  <a:schemeClr val="bg1">
                    <a:lumMod val="65000"/>
                  </a:schemeClr>
                </a:solidFill>
                <a:latin typeface="Arial"/>
              </a:rPr>
              <a:t>always needs to be taken into consideration and tested</a:t>
            </a:r>
            <a:endParaRPr sz="2000" b="0" i="0" dirty="0">
              <a:solidFill>
                <a:schemeClr val="bg1">
                  <a:lumMod val="65000"/>
                </a:schemeClr>
              </a:solidFill>
              <a:latin typeface="Arial"/>
            </a:endParaRPr>
          </a:p>
        </p:txBody>
      </p:sp>
      <p:sp>
        <p:nvSpPr>
          <p:cNvPr id="80" name="TextBox 79">
            <a:extLst>
              <a:ext uri="{FF2B5EF4-FFF2-40B4-BE49-F238E27FC236}">
                <a16:creationId xmlns:a16="http://schemas.microsoft.com/office/drawing/2014/main" id="{6081FE85-ED6D-1796-3A1B-9D4F222756D6}"/>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sz="1100" b="0" i="0" dirty="0">
                <a:solidFill>
                  <a:srgbClr val="8A8676"/>
                </a:solidFill>
                <a:latin typeface="Arial"/>
              </a:rPr>
              <a:t>Measurements</a:t>
            </a:r>
            <a:r>
              <a:rPr sz="1100" b="0" i="0" dirty="0">
                <a:solidFill>
                  <a:srgbClr val="8A8676"/>
                </a:solidFill>
                <a:latin typeface="Arial"/>
              </a:rPr>
              <a:t> · takeaway</a:t>
            </a:r>
          </a:p>
        </p:txBody>
      </p:sp>
      <p:sp>
        <p:nvSpPr>
          <p:cNvPr id="81" name="TextBox 80">
            <a:extLst>
              <a:ext uri="{FF2B5EF4-FFF2-40B4-BE49-F238E27FC236}">
                <a16:creationId xmlns:a16="http://schemas.microsoft.com/office/drawing/2014/main" id="{24FC6518-C5B5-1C6A-3787-BA9CA4011DB0}"/>
              </a:ext>
            </a:extLst>
          </p:cNvPr>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1</a:t>
            </a:r>
            <a:r>
              <a:rPr lang="en-US" altLang="zh-CN" sz="1100" dirty="0">
                <a:solidFill>
                  <a:srgbClr val="C9C3B6"/>
                </a:solidFill>
                <a:latin typeface="Arial"/>
              </a:rPr>
              <a:t>1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3" name="Oval 2">
            <a:extLst>
              <a:ext uri="{FF2B5EF4-FFF2-40B4-BE49-F238E27FC236}">
                <a16:creationId xmlns:a16="http://schemas.microsoft.com/office/drawing/2014/main" id="{48005062-6F95-8855-4F0B-84BBC6145DDC}"/>
              </a:ext>
            </a:extLst>
          </p:cNvPr>
          <p:cNvSpPr/>
          <p:nvPr/>
        </p:nvSpPr>
        <p:spPr>
          <a:xfrm>
            <a:off x="452280" y="6548851"/>
            <a:ext cx="101600" cy="101600"/>
          </a:xfrm>
          <a:prstGeom prst="ellipse">
            <a:avLst/>
          </a:prstGeom>
          <a:solidFill>
            <a:srgbClr val="F086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82496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7BF2F-27FB-3CAE-CB64-7BD29C1F5B9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7E738B1-06D0-E295-DD80-E07DBE3DA23E}"/>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a:extLst>
              <a:ext uri="{FF2B5EF4-FFF2-40B4-BE49-F238E27FC236}">
                <a16:creationId xmlns:a16="http://schemas.microsoft.com/office/drawing/2014/main" id="{73E3A9AE-74E2-93F7-6474-3E0F3FD3B92D}"/>
              </a:ext>
            </a:extLst>
          </p:cNvPr>
          <p:cNvSpPr txBox="1"/>
          <p:nvPr/>
        </p:nvSpPr>
        <p:spPr>
          <a:xfrm>
            <a:off x="640080" y="2286000"/>
            <a:ext cx="7315200" cy="402418"/>
          </a:xfrm>
          <a:prstGeom prst="rect">
            <a:avLst/>
          </a:prstGeom>
          <a:noFill/>
        </p:spPr>
        <p:txBody>
          <a:bodyPr wrap="square" lIns="0" tIns="0" rIns="0" bIns="0" anchor="t">
            <a:spAutoFit/>
          </a:bodyPr>
          <a:lstStyle/>
          <a:p>
            <a:pPr algn="l">
              <a:lnSpc>
                <a:spcPct val="120000"/>
              </a:lnSpc>
            </a:pPr>
            <a:r>
              <a:rPr sz="2400" b="1" i="0" dirty="0">
                <a:solidFill>
                  <a:srgbClr val="58C29D"/>
                </a:solidFill>
                <a:latin typeface="Arial"/>
              </a:rPr>
              <a:t>PART </a:t>
            </a:r>
            <a:r>
              <a:rPr lang="en-US" altLang="zh-CN" sz="2400" b="1" i="0" dirty="0">
                <a:solidFill>
                  <a:srgbClr val="58C29D"/>
                </a:solidFill>
                <a:latin typeface="Arial"/>
              </a:rPr>
              <a:t>2</a:t>
            </a:r>
            <a:r>
              <a:rPr sz="2400" b="1" i="0" dirty="0">
                <a:solidFill>
                  <a:srgbClr val="58C29D"/>
                </a:solidFill>
                <a:latin typeface="Arial"/>
              </a:rPr>
              <a:t> · </a:t>
            </a:r>
            <a:r>
              <a:rPr lang="en-US" altLang="zh-CN" sz="2400" b="1" i="0" dirty="0">
                <a:solidFill>
                  <a:srgbClr val="58C29D"/>
                </a:solidFill>
                <a:latin typeface="Arial"/>
              </a:rPr>
              <a:t>MODELING</a:t>
            </a:r>
            <a:endParaRPr sz="2400" b="1" i="0" dirty="0">
              <a:solidFill>
                <a:srgbClr val="58C29D"/>
              </a:solidFill>
              <a:latin typeface="Arial"/>
            </a:endParaRPr>
          </a:p>
        </p:txBody>
      </p:sp>
      <p:sp>
        <p:nvSpPr>
          <p:cNvPr id="74" name="TextBox 73">
            <a:extLst>
              <a:ext uri="{FF2B5EF4-FFF2-40B4-BE49-F238E27FC236}">
                <a16:creationId xmlns:a16="http://schemas.microsoft.com/office/drawing/2014/main" id="{CF81067A-1B6C-EF03-B366-BC9304AA8E28}"/>
              </a:ext>
            </a:extLst>
          </p:cNvPr>
          <p:cNvSpPr txBox="1"/>
          <p:nvPr/>
        </p:nvSpPr>
        <p:spPr>
          <a:xfrm>
            <a:off x="638759" y="3036982"/>
            <a:ext cx="10507296" cy="2154436"/>
          </a:xfrm>
          <a:prstGeom prst="rect">
            <a:avLst/>
          </a:prstGeom>
          <a:noFill/>
        </p:spPr>
        <p:txBody>
          <a:bodyPr wrap="square" lIns="0" tIns="0" rIns="0" bIns="0" anchor="t">
            <a:spAutoFit/>
          </a:bodyPr>
          <a:lstStyle/>
          <a:p>
            <a:r>
              <a:rPr lang="en-US" altLang="zh-CN" sz="7000" b="1" i="0" dirty="0">
                <a:solidFill>
                  <a:srgbClr val="58C29D"/>
                </a:solidFill>
                <a:latin typeface="Arial" panose="020B0604020202020204" pitchFamily="34" charset="0"/>
                <a:cs typeface="Arial" panose="020B0604020202020204" pitchFamily="34" charset="0"/>
              </a:rPr>
              <a:t>Temperature-dependent</a:t>
            </a:r>
            <a:r>
              <a:rPr lang="en-US" altLang="zh-CN" sz="7000" b="1" i="0" dirty="0">
                <a:solidFill>
                  <a:schemeClr val="bg1"/>
                </a:solidFill>
                <a:latin typeface="Arial" panose="020B0604020202020204" pitchFamily="34" charset="0"/>
                <a:cs typeface="Arial" panose="020B0604020202020204" pitchFamily="34" charset="0"/>
              </a:rPr>
              <a:t> </a:t>
            </a:r>
            <a:r>
              <a:rPr lang="el-GR" sz="7000" b="1" i="0" dirty="0">
                <a:solidFill>
                  <a:srgbClr val="F4EFE6"/>
                </a:solidFill>
                <a:latin typeface="Arial"/>
              </a:rPr>
              <a:t>β⁻ </a:t>
            </a:r>
            <a:r>
              <a:rPr lang="en-US" altLang="zh-CN" sz="7000" b="1" i="0" dirty="0">
                <a:solidFill>
                  <a:srgbClr val="F4EFE6"/>
                </a:solidFill>
                <a:latin typeface="Arial"/>
              </a:rPr>
              <a:t>Decay</a:t>
            </a:r>
            <a:r>
              <a:rPr lang="en-US" sz="7000" b="1" i="0" dirty="0">
                <a:solidFill>
                  <a:srgbClr val="F4EFE6"/>
                </a:solidFill>
                <a:latin typeface="Arial"/>
              </a:rPr>
              <a:t> </a:t>
            </a:r>
            <a:endParaRPr lang="en-US" sz="7000" b="1" i="0" dirty="0">
              <a:solidFill>
                <a:srgbClr val="58C29D"/>
              </a:solidFill>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315BA4F7-C932-B3DB-078B-F545A3001274}"/>
              </a:ext>
            </a:extLst>
          </p:cNvPr>
          <p:cNvSpPr txBox="1"/>
          <p:nvPr/>
        </p:nvSpPr>
        <p:spPr>
          <a:xfrm>
            <a:off x="640080" y="6492240"/>
            <a:ext cx="2743200" cy="184474"/>
          </a:xfrm>
          <a:prstGeom prst="rect">
            <a:avLst/>
          </a:prstGeom>
          <a:noFill/>
        </p:spPr>
        <p:txBody>
          <a:bodyPr wrap="square" lIns="0" tIns="0" rIns="0" bIns="0" anchor="t">
            <a:spAutoFit/>
          </a:bodyPr>
          <a:lstStyle/>
          <a:p>
            <a:pPr algn="l">
              <a:lnSpc>
                <a:spcPct val="120000"/>
              </a:lnSpc>
            </a:pPr>
            <a:r>
              <a:rPr sz="1100" b="1" i="0" dirty="0">
                <a:solidFill>
                  <a:srgbClr val="8A8676"/>
                </a:solidFill>
                <a:latin typeface="Arial"/>
              </a:rPr>
              <a:t>SLIDES </a:t>
            </a:r>
            <a:r>
              <a:rPr lang="en-US" altLang="zh-CN" sz="1100" b="1" dirty="0">
                <a:solidFill>
                  <a:srgbClr val="8A8676"/>
                </a:solidFill>
                <a:latin typeface="Arial"/>
              </a:rPr>
              <a:t>12</a:t>
            </a:r>
            <a:r>
              <a:rPr sz="1100" b="1" i="0" dirty="0">
                <a:solidFill>
                  <a:srgbClr val="8A8676"/>
                </a:solidFill>
                <a:latin typeface="Arial"/>
              </a:rPr>
              <a:t> – 1</a:t>
            </a:r>
            <a:r>
              <a:rPr lang="en-US" altLang="zh-CN" sz="1100" b="1" i="0" dirty="0">
                <a:solidFill>
                  <a:srgbClr val="8A8676"/>
                </a:solidFill>
                <a:latin typeface="Arial"/>
              </a:rPr>
              <a:t>6</a:t>
            </a:r>
            <a:endParaRPr sz="1100" b="1" i="0" dirty="0">
              <a:solidFill>
                <a:srgbClr val="8A8676"/>
              </a:solidFill>
              <a:latin typeface="Arial"/>
            </a:endParaRPr>
          </a:p>
        </p:txBody>
      </p:sp>
      <p:sp>
        <p:nvSpPr>
          <p:cNvPr id="3" name="TextBox 2">
            <a:extLst>
              <a:ext uri="{FF2B5EF4-FFF2-40B4-BE49-F238E27FC236}">
                <a16:creationId xmlns:a16="http://schemas.microsoft.com/office/drawing/2014/main" id="{23C550EC-B4CA-8BCB-37EC-6240C5697B25}"/>
              </a:ext>
            </a:extLst>
          </p:cNvPr>
          <p:cNvSpPr txBox="1"/>
          <p:nvPr/>
        </p:nvSpPr>
        <p:spPr>
          <a:xfrm>
            <a:off x="10545775" y="6492240"/>
            <a:ext cx="1188720" cy="184474"/>
          </a:xfrm>
          <a:prstGeom prst="rect">
            <a:avLst/>
          </a:prstGeom>
          <a:noFill/>
        </p:spPr>
        <p:txBody>
          <a:bodyPr wrap="square" lIns="0" tIns="0" rIns="0" bIns="0" anchor="t">
            <a:spAutoFit/>
          </a:bodyPr>
          <a:lstStyle/>
          <a:p>
            <a:pPr algn="r">
              <a:lnSpc>
                <a:spcPct val="120000"/>
              </a:lnSpc>
            </a:pPr>
            <a:r>
              <a:rPr lang="en-US" sz="1100" b="0" i="0" dirty="0">
                <a:solidFill>
                  <a:srgbClr val="C9C3B6"/>
                </a:solidFill>
                <a:latin typeface="Arial"/>
              </a:rPr>
              <a:t>12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4" name="TextBox 3">
            <a:extLst>
              <a:ext uri="{FF2B5EF4-FFF2-40B4-BE49-F238E27FC236}">
                <a16:creationId xmlns:a16="http://schemas.microsoft.com/office/drawing/2014/main" id="{67E8A32E-7C5F-EFDE-D691-B4668364A1B6}"/>
              </a:ext>
            </a:extLst>
          </p:cNvPr>
          <p:cNvSpPr txBox="1"/>
          <p:nvPr/>
        </p:nvSpPr>
        <p:spPr>
          <a:xfrm>
            <a:off x="5029200" y="6492240"/>
            <a:ext cx="2743200" cy="201209"/>
          </a:xfrm>
          <a:prstGeom prst="rect">
            <a:avLst/>
          </a:prstGeom>
          <a:noFill/>
        </p:spPr>
        <p:txBody>
          <a:bodyPr wrap="square" lIns="0" tIns="0" rIns="0" bIns="0" anchor="t">
            <a:spAutoFit/>
          </a:bodyPr>
          <a:lstStyle/>
          <a:p>
            <a:pPr algn="ctr">
              <a:lnSpc>
                <a:spcPct val="120000"/>
              </a:lnSpc>
            </a:pPr>
            <a:r>
              <a:rPr lang="en-US" altLang="zh-CN" sz="1200" b="1" baseline="30000" dirty="0">
                <a:solidFill>
                  <a:srgbClr val="58C29D"/>
                </a:solidFill>
                <a:latin typeface="Arial"/>
              </a:rPr>
              <a:t>9</a:t>
            </a:r>
            <a:r>
              <a:rPr lang="en-US" altLang="zh-CN" sz="1200" b="1" i="0" baseline="30000" dirty="0">
                <a:solidFill>
                  <a:srgbClr val="58C29D"/>
                </a:solidFill>
                <a:latin typeface="Arial"/>
              </a:rPr>
              <a:t>4</a:t>
            </a:r>
            <a:r>
              <a:rPr lang="en-US" altLang="zh-CN" sz="1200" b="1" i="0" dirty="0">
                <a:solidFill>
                  <a:srgbClr val="58C29D"/>
                </a:solidFill>
                <a:latin typeface="Arial"/>
              </a:rPr>
              <a:t>Nb</a:t>
            </a:r>
            <a:endParaRPr sz="1200" b="1" i="0" dirty="0">
              <a:solidFill>
                <a:srgbClr val="58C29D"/>
              </a:solidFill>
              <a:latin typeface="Arial"/>
            </a:endParaRPr>
          </a:p>
        </p:txBody>
      </p:sp>
    </p:spTree>
    <p:extLst>
      <p:ext uri="{BB962C8B-B14F-4D97-AF65-F5344CB8AC3E}">
        <p14:creationId xmlns:p14="http://schemas.microsoft.com/office/powerpoint/2010/main" val="38050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12" name="Group 11">
            <a:extLst>
              <a:ext uri="{FF2B5EF4-FFF2-40B4-BE49-F238E27FC236}">
                <a16:creationId xmlns:a16="http://schemas.microsoft.com/office/drawing/2014/main" id="{7AB2A328-918E-C67F-1956-14130C3002DA}"/>
              </a:ext>
            </a:extLst>
          </p:cNvPr>
          <p:cNvGrpSpPr/>
          <p:nvPr/>
        </p:nvGrpSpPr>
        <p:grpSpPr>
          <a:xfrm>
            <a:off x="6651480" y="1186925"/>
            <a:ext cx="5391199" cy="5202229"/>
            <a:chOff x="6457900" y="1169479"/>
            <a:chExt cx="5391199" cy="5202229"/>
          </a:xfrm>
        </p:grpSpPr>
        <p:pic>
          <p:nvPicPr>
            <p:cNvPr id="4" name="Picture 3">
              <a:extLst>
                <a:ext uri="{FF2B5EF4-FFF2-40B4-BE49-F238E27FC236}">
                  <a16:creationId xmlns:a16="http://schemas.microsoft.com/office/drawing/2014/main" id="{A598819F-C8CA-A46B-962C-D3E98C632833}"/>
                </a:ext>
              </a:extLst>
            </p:cNvPr>
            <p:cNvPicPr>
              <a:picLocks noChangeAspect="1"/>
            </p:cNvPicPr>
            <p:nvPr/>
          </p:nvPicPr>
          <p:blipFill>
            <a:blip r:embed="rId3"/>
            <a:stretch>
              <a:fillRect/>
            </a:stretch>
          </p:blipFill>
          <p:spPr>
            <a:xfrm>
              <a:off x="6457900" y="1169479"/>
              <a:ext cx="5391199" cy="5202229"/>
            </a:xfrm>
            <a:prstGeom prst="rect">
              <a:avLst/>
            </a:prstGeom>
          </p:spPr>
        </p:pic>
        <p:sp>
          <p:nvSpPr>
            <p:cNvPr id="8" name="TextBox 7">
              <a:extLst>
                <a:ext uri="{FF2B5EF4-FFF2-40B4-BE49-F238E27FC236}">
                  <a16:creationId xmlns:a16="http://schemas.microsoft.com/office/drawing/2014/main" id="{4728149C-A18F-A100-0C3B-87EA619AAB2D}"/>
                </a:ext>
              </a:extLst>
            </p:cNvPr>
            <p:cNvSpPr txBox="1"/>
            <p:nvPr/>
          </p:nvSpPr>
          <p:spPr>
            <a:xfrm>
              <a:off x="9620865" y="5271864"/>
              <a:ext cx="1755609" cy="369332"/>
            </a:xfrm>
            <a:prstGeom prst="rect">
              <a:avLst/>
            </a:prstGeom>
            <a:noFill/>
          </p:spPr>
          <p:txBody>
            <a:bodyPr wrap="none" rtlCol="0">
              <a:spAutoFit/>
            </a:bodyPr>
            <a:lstStyle/>
            <a:p>
              <a:r>
                <a:rPr lang="en-US" altLang="zh-CN" dirty="0">
                  <a:solidFill>
                    <a:schemeClr val="bg1">
                      <a:lumMod val="50000"/>
                    </a:schemeClr>
                  </a:solidFill>
                  <a:latin typeface="Arial" panose="020B0604020202020204" pitchFamily="34" charset="0"/>
                  <a:cs typeface="Arial" panose="020B0604020202020204" pitchFamily="34" charset="0"/>
                </a:rPr>
                <a:t>Liu+(2019)</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i="1" dirty="0" err="1">
                  <a:solidFill>
                    <a:schemeClr val="bg1">
                      <a:lumMod val="50000"/>
                    </a:schemeClr>
                  </a:solidFill>
                  <a:latin typeface="Arial" panose="020B0604020202020204" pitchFamily="34" charset="0"/>
                  <a:cs typeface="Arial" panose="020B0604020202020204" pitchFamily="34" charset="0"/>
                </a:rPr>
                <a:t>ApJ</a:t>
              </a:r>
              <a:endParaRPr lang="en-US" i="1" dirty="0">
                <a:solidFill>
                  <a:schemeClr val="bg1">
                    <a:lumMod val="50000"/>
                  </a:schemeClr>
                </a:solidFill>
                <a:latin typeface="Arial" panose="020B0604020202020204" pitchFamily="34" charset="0"/>
                <a:cs typeface="Arial" panose="020B0604020202020204" pitchFamily="34" charset="0"/>
              </a:endParaRPr>
            </a:p>
          </p:txBody>
        </p:sp>
      </p:grpSp>
      <p:sp>
        <p:nvSpPr>
          <p:cNvPr id="73" name="TextBox 72"/>
          <p:cNvSpPr txBox="1"/>
          <p:nvPr/>
        </p:nvSpPr>
        <p:spPr>
          <a:xfrm>
            <a:off x="640080" y="233976"/>
            <a:ext cx="10911535" cy="601511"/>
          </a:xfrm>
          <a:prstGeom prst="rect">
            <a:avLst/>
          </a:prstGeom>
          <a:noFill/>
        </p:spPr>
        <p:txBody>
          <a:bodyPr wrap="square" lIns="0" tIns="0" rIns="0" bIns="0" anchor="t">
            <a:spAutoFit/>
          </a:bodyPr>
          <a:lstStyle/>
          <a:p>
            <a:pPr algn="ctr">
              <a:lnSpc>
                <a:spcPct val="105000"/>
              </a:lnSpc>
            </a:pPr>
            <a:r>
              <a:rPr lang="en-US" altLang="zh-CN" sz="4000" b="1" i="0" dirty="0">
                <a:solidFill>
                  <a:srgbClr val="58C29D"/>
                </a:solidFill>
                <a:latin typeface="Arial"/>
              </a:rPr>
              <a:t>Branch</a:t>
            </a:r>
            <a:r>
              <a:rPr lang="zh-CN" altLang="en-US" sz="4000" b="1" i="0" dirty="0">
                <a:solidFill>
                  <a:srgbClr val="58C29D"/>
                </a:solidFill>
                <a:latin typeface="Arial"/>
              </a:rPr>
              <a:t> </a:t>
            </a:r>
            <a:r>
              <a:rPr sz="4000" b="1" i="0" dirty="0">
                <a:solidFill>
                  <a:srgbClr val="58C29D"/>
                </a:solidFill>
                <a:latin typeface="Arial"/>
              </a:rPr>
              <a:t>point</a:t>
            </a:r>
            <a:r>
              <a:rPr lang="zh-CN" altLang="en-US" sz="4000" b="1" i="0" dirty="0">
                <a:solidFill>
                  <a:srgbClr val="58C29D"/>
                </a:solidFill>
                <a:latin typeface="Arial"/>
              </a:rPr>
              <a:t> </a:t>
            </a:r>
            <a:r>
              <a:rPr lang="en-US" altLang="zh-CN" sz="4000" b="1" i="0" dirty="0">
                <a:solidFill>
                  <a:srgbClr val="F4EFE6"/>
                </a:solidFill>
                <a:latin typeface="Arial"/>
              </a:rPr>
              <a:t>along</a:t>
            </a:r>
            <a:r>
              <a:rPr lang="zh-CN" altLang="en-US" sz="4000" b="1" i="0" dirty="0">
                <a:solidFill>
                  <a:srgbClr val="F4EFE6"/>
                </a:solidFill>
                <a:latin typeface="Arial"/>
              </a:rPr>
              <a:t> </a:t>
            </a:r>
            <a:r>
              <a:rPr lang="en-US" altLang="zh-CN" sz="4000" b="1" i="1" dirty="0">
                <a:solidFill>
                  <a:srgbClr val="F4EFE6"/>
                </a:solidFill>
                <a:latin typeface="Arial"/>
              </a:rPr>
              <a:t>s</a:t>
            </a:r>
            <a:r>
              <a:rPr lang="en-US" altLang="zh-CN" sz="4000" b="1" i="0" dirty="0">
                <a:solidFill>
                  <a:srgbClr val="F4EFE6"/>
                </a:solidFill>
                <a:latin typeface="Arial"/>
              </a:rPr>
              <a:t>-process</a:t>
            </a:r>
            <a:r>
              <a:rPr lang="zh-CN" altLang="en-US" sz="4000" b="1" i="0" dirty="0">
                <a:solidFill>
                  <a:srgbClr val="F4EFE6"/>
                </a:solidFill>
                <a:latin typeface="Arial"/>
              </a:rPr>
              <a:t> </a:t>
            </a:r>
            <a:r>
              <a:rPr lang="en-US" altLang="zh-CN" sz="4000" b="1" i="0" dirty="0">
                <a:solidFill>
                  <a:srgbClr val="F4EFE6"/>
                </a:solidFill>
                <a:latin typeface="Arial"/>
              </a:rPr>
              <a:t>path</a:t>
            </a:r>
            <a:r>
              <a:rPr lang="zh-CN" altLang="en-US" sz="4000" b="1" i="0" dirty="0">
                <a:solidFill>
                  <a:srgbClr val="F4EFE6"/>
                </a:solidFill>
                <a:latin typeface="Arial"/>
              </a:rPr>
              <a:t> </a:t>
            </a:r>
            <a:r>
              <a:rPr lang="en-US" altLang="zh-CN" sz="4000" b="1" dirty="0">
                <a:solidFill>
                  <a:srgbClr val="F4EFE6"/>
                </a:solidFill>
                <a:latin typeface="Arial"/>
              </a:rPr>
              <a:t>at</a:t>
            </a:r>
            <a:r>
              <a:rPr sz="4000" b="1" i="0" dirty="0">
                <a:solidFill>
                  <a:srgbClr val="F4EFE6"/>
                </a:solidFill>
                <a:latin typeface="Arial"/>
              </a:rPr>
              <a:t> </a:t>
            </a:r>
            <a:r>
              <a:rPr sz="4000" b="1" i="0" dirty="0">
                <a:solidFill>
                  <a:srgbClr val="58C29D"/>
                </a:solidFill>
                <a:latin typeface="Arial"/>
              </a:rPr>
              <a:t>⁹⁴Nb</a:t>
            </a:r>
          </a:p>
        </p:txBody>
      </p:sp>
      <p:sp>
        <p:nvSpPr>
          <p:cNvPr id="85" name="Oval 84"/>
          <p:cNvSpPr/>
          <p:nvPr/>
        </p:nvSpPr>
        <p:spPr>
          <a:xfrm>
            <a:off x="457200" y="6547104"/>
            <a:ext cx="101600" cy="101600"/>
          </a:xfrm>
          <a:prstGeom prst="ellipse">
            <a:avLst/>
          </a:prstGeom>
          <a:solidFill>
            <a:srgbClr val="58C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8" name="Image 0" descr="preencoded.png">
            <a:extLst>
              <a:ext uri="{FF2B5EF4-FFF2-40B4-BE49-F238E27FC236}">
                <a16:creationId xmlns:a16="http://schemas.microsoft.com/office/drawing/2014/main" id="{49CFCAF6-459D-1EB5-A667-5181674E3510}"/>
              </a:ext>
            </a:extLst>
          </p:cNvPr>
          <p:cNvPicPr>
            <a:picLocks noChangeAspect="1"/>
          </p:cNvPicPr>
          <p:nvPr/>
        </p:nvPicPr>
        <p:blipFill>
          <a:blip r:embed="rId4"/>
          <a:srcRect l="3500" t="17927" r="45389" b="7802"/>
          <a:stretch/>
        </p:blipFill>
        <p:spPr>
          <a:xfrm>
            <a:off x="342901" y="1132855"/>
            <a:ext cx="6159563" cy="5034773"/>
          </a:xfrm>
          <a:prstGeom prst="rect">
            <a:avLst/>
          </a:prstGeom>
        </p:spPr>
      </p:pic>
      <p:sp>
        <p:nvSpPr>
          <p:cNvPr id="90" name="TextBox 89">
            <a:extLst>
              <a:ext uri="{FF2B5EF4-FFF2-40B4-BE49-F238E27FC236}">
                <a16:creationId xmlns:a16="http://schemas.microsoft.com/office/drawing/2014/main" id="{B06D1E71-2168-7BD5-C50E-0FDFC8335B89}"/>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Modeling</a:t>
            </a:r>
            <a:r>
              <a:rPr sz="1100" b="0" i="0" dirty="0">
                <a:solidFill>
                  <a:srgbClr val="8A8676"/>
                </a:solidFill>
                <a:latin typeface="Arial"/>
              </a:rPr>
              <a:t> · </a:t>
            </a:r>
            <a:r>
              <a:rPr lang="en-US" altLang="zh-CN" sz="1100" b="0" i="0" dirty="0">
                <a:solidFill>
                  <a:srgbClr val="8A8676"/>
                </a:solidFill>
                <a:latin typeface="Arial"/>
              </a:rPr>
              <a:t>branch</a:t>
            </a:r>
            <a:r>
              <a:rPr lang="zh-CN" altLang="en-US" sz="1100" b="0" i="0" dirty="0">
                <a:solidFill>
                  <a:srgbClr val="8A8676"/>
                </a:solidFill>
                <a:latin typeface="Arial"/>
              </a:rPr>
              <a:t> </a:t>
            </a:r>
            <a:r>
              <a:rPr lang="en-US" altLang="zh-CN" sz="1100" b="0" i="0" dirty="0">
                <a:solidFill>
                  <a:srgbClr val="8A8676"/>
                </a:solidFill>
                <a:latin typeface="Arial"/>
              </a:rPr>
              <a:t>points</a:t>
            </a:r>
            <a:endParaRPr sz="1100" b="0" i="0" dirty="0">
              <a:solidFill>
                <a:srgbClr val="8A8676"/>
              </a:solidFill>
              <a:latin typeface="Arial"/>
            </a:endParaRPr>
          </a:p>
        </p:txBody>
      </p:sp>
      <p:pic>
        <p:nvPicPr>
          <p:cNvPr id="91" name="Image 0" descr="preencoded.png">
            <a:extLst>
              <a:ext uri="{FF2B5EF4-FFF2-40B4-BE49-F238E27FC236}">
                <a16:creationId xmlns:a16="http://schemas.microsoft.com/office/drawing/2014/main" id="{9615D720-1C30-5F43-656B-2CE0A591765B}"/>
              </a:ext>
            </a:extLst>
          </p:cNvPr>
          <p:cNvPicPr>
            <a:picLocks noChangeAspect="1"/>
          </p:cNvPicPr>
          <p:nvPr/>
        </p:nvPicPr>
        <p:blipFill>
          <a:blip r:embed="rId4"/>
          <a:srcRect l="37717" t="46928" r="59170" b="46155"/>
          <a:stretch/>
        </p:blipFill>
        <p:spPr>
          <a:xfrm>
            <a:off x="4470400" y="4284081"/>
            <a:ext cx="375139" cy="468923"/>
          </a:xfrm>
          <a:prstGeom prst="rect">
            <a:avLst/>
          </a:prstGeom>
        </p:spPr>
      </p:pic>
      <p:pic>
        <p:nvPicPr>
          <p:cNvPr id="94" name="Image 0" descr="preencoded.png">
            <a:extLst>
              <a:ext uri="{FF2B5EF4-FFF2-40B4-BE49-F238E27FC236}">
                <a16:creationId xmlns:a16="http://schemas.microsoft.com/office/drawing/2014/main" id="{35614FCA-AD07-4D0C-0F82-7AAF43657A78}"/>
              </a:ext>
            </a:extLst>
          </p:cNvPr>
          <p:cNvPicPr>
            <a:picLocks noChangeAspect="1"/>
          </p:cNvPicPr>
          <p:nvPr/>
        </p:nvPicPr>
        <p:blipFill>
          <a:blip r:embed="rId4"/>
          <a:srcRect l="27795" t="64336" r="69092" b="28746"/>
          <a:stretch/>
        </p:blipFill>
        <p:spPr>
          <a:xfrm>
            <a:off x="2086555" y="1881311"/>
            <a:ext cx="375139" cy="468924"/>
          </a:xfrm>
          <a:prstGeom prst="rect">
            <a:avLst/>
          </a:prstGeom>
        </p:spPr>
      </p:pic>
      <p:pic>
        <p:nvPicPr>
          <p:cNvPr id="95" name="Image 0" descr="preencoded.png">
            <a:extLst>
              <a:ext uri="{FF2B5EF4-FFF2-40B4-BE49-F238E27FC236}">
                <a16:creationId xmlns:a16="http://schemas.microsoft.com/office/drawing/2014/main" id="{9D479B4A-7810-8532-611E-884A3F563620}"/>
              </a:ext>
            </a:extLst>
          </p:cNvPr>
          <p:cNvPicPr>
            <a:picLocks noChangeAspect="1"/>
          </p:cNvPicPr>
          <p:nvPr/>
        </p:nvPicPr>
        <p:blipFill>
          <a:blip r:embed="rId4"/>
          <a:srcRect l="27795" t="64336" r="69092" b="28746"/>
          <a:stretch/>
        </p:blipFill>
        <p:spPr>
          <a:xfrm>
            <a:off x="3286217" y="1873468"/>
            <a:ext cx="375139" cy="468924"/>
          </a:xfrm>
          <a:prstGeom prst="rect">
            <a:avLst/>
          </a:prstGeom>
        </p:spPr>
      </p:pic>
      <p:pic>
        <p:nvPicPr>
          <p:cNvPr id="96" name="Image 0" descr="preencoded.png">
            <a:extLst>
              <a:ext uri="{FF2B5EF4-FFF2-40B4-BE49-F238E27FC236}">
                <a16:creationId xmlns:a16="http://schemas.microsoft.com/office/drawing/2014/main" id="{BD329F8A-517E-CF41-41A2-C74D1C752B61}"/>
              </a:ext>
            </a:extLst>
          </p:cNvPr>
          <p:cNvPicPr>
            <a:picLocks noChangeAspect="1"/>
          </p:cNvPicPr>
          <p:nvPr/>
        </p:nvPicPr>
        <p:blipFill>
          <a:blip r:embed="rId4"/>
          <a:srcRect l="27795" t="64336" r="69092" b="28746"/>
          <a:stretch/>
        </p:blipFill>
        <p:spPr>
          <a:xfrm>
            <a:off x="4470399" y="1881874"/>
            <a:ext cx="375139" cy="468924"/>
          </a:xfrm>
          <a:prstGeom prst="rect">
            <a:avLst/>
          </a:prstGeom>
        </p:spPr>
      </p:pic>
      <p:sp>
        <p:nvSpPr>
          <p:cNvPr id="3" name="TextBox 2">
            <a:extLst>
              <a:ext uri="{FF2B5EF4-FFF2-40B4-BE49-F238E27FC236}">
                <a16:creationId xmlns:a16="http://schemas.microsoft.com/office/drawing/2014/main" id="{1AC08604-9DC7-1715-A77A-B008AC6466CC}"/>
              </a:ext>
            </a:extLst>
          </p:cNvPr>
          <p:cNvSpPr txBox="1"/>
          <p:nvPr/>
        </p:nvSpPr>
        <p:spPr>
          <a:xfrm>
            <a:off x="10545775" y="6493291"/>
            <a:ext cx="1188720" cy="184474"/>
          </a:xfrm>
          <a:prstGeom prst="rect">
            <a:avLst/>
          </a:prstGeom>
          <a:noFill/>
        </p:spPr>
        <p:txBody>
          <a:bodyPr wrap="square" lIns="0" tIns="0" rIns="0" bIns="0" anchor="t">
            <a:spAutoFit/>
          </a:bodyPr>
          <a:lstStyle/>
          <a:p>
            <a:pPr algn="r">
              <a:lnSpc>
                <a:spcPct val="120000"/>
              </a:lnSpc>
            </a:pPr>
            <a:r>
              <a:rPr lang="en-US" sz="1100" b="0" i="0" dirty="0">
                <a:solidFill>
                  <a:srgbClr val="C9C3B6"/>
                </a:solidFill>
                <a:latin typeface="Arial"/>
              </a:rPr>
              <a:t>13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grpSp>
        <p:nvGrpSpPr>
          <p:cNvPr id="11" name="Group 10">
            <a:extLst>
              <a:ext uri="{FF2B5EF4-FFF2-40B4-BE49-F238E27FC236}">
                <a16:creationId xmlns:a16="http://schemas.microsoft.com/office/drawing/2014/main" id="{F5FEBEA4-2BC3-E765-01D9-23D6DEE8BDA4}"/>
              </a:ext>
            </a:extLst>
          </p:cNvPr>
          <p:cNvGrpSpPr/>
          <p:nvPr/>
        </p:nvGrpSpPr>
        <p:grpSpPr>
          <a:xfrm>
            <a:off x="9381050" y="1916217"/>
            <a:ext cx="2697560" cy="925107"/>
            <a:chOff x="9381050" y="1916217"/>
            <a:chExt cx="2697560" cy="925107"/>
          </a:xfrm>
        </p:grpSpPr>
        <p:sp>
          <p:nvSpPr>
            <p:cNvPr id="5" name="Oval 4">
              <a:extLst>
                <a:ext uri="{FF2B5EF4-FFF2-40B4-BE49-F238E27FC236}">
                  <a16:creationId xmlns:a16="http://schemas.microsoft.com/office/drawing/2014/main" id="{15B71F8B-09EB-D75E-F212-91EF0B51BB14}"/>
                </a:ext>
              </a:extLst>
            </p:cNvPr>
            <p:cNvSpPr/>
            <p:nvPr/>
          </p:nvSpPr>
          <p:spPr>
            <a:xfrm rot="2800863">
              <a:off x="10121654" y="1175613"/>
              <a:ext cx="925107" cy="2406316"/>
            </a:xfrm>
            <a:prstGeom prst="ellipse">
              <a:avLst/>
            </a:prstGeom>
            <a:solidFill>
              <a:schemeClr val="accent6">
                <a:lumMod val="20000"/>
                <a:lumOff val="80000"/>
                <a:alpha val="29891"/>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FC9760-D78A-FFA9-66A9-4A396C7CA145}"/>
                </a:ext>
              </a:extLst>
            </p:cNvPr>
            <p:cNvSpPr txBox="1"/>
            <p:nvPr/>
          </p:nvSpPr>
          <p:spPr>
            <a:xfrm rot="18947257">
              <a:off x="9803628" y="2411866"/>
              <a:ext cx="2274982"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Likely contamination</a:t>
              </a:r>
            </a:p>
          </p:txBody>
        </p:sp>
      </p:grpSp>
      <p:grpSp>
        <p:nvGrpSpPr>
          <p:cNvPr id="10" name="Group 9">
            <a:extLst>
              <a:ext uri="{FF2B5EF4-FFF2-40B4-BE49-F238E27FC236}">
                <a16:creationId xmlns:a16="http://schemas.microsoft.com/office/drawing/2014/main" id="{0F13CF17-E0B4-50E3-4185-4056C981192E}"/>
              </a:ext>
            </a:extLst>
          </p:cNvPr>
          <p:cNvGrpSpPr/>
          <p:nvPr/>
        </p:nvGrpSpPr>
        <p:grpSpPr>
          <a:xfrm>
            <a:off x="1171489" y="3457876"/>
            <a:ext cx="8909172" cy="3166148"/>
            <a:chOff x="1171489" y="3457876"/>
            <a:chExt cx="8909172" cy="3166148"/>
          </a:xfrm>
        </p:grpSpPr>
        <p:grpSp>
          <p:nvGrpSpPr>
            <p:cNvPr id="16" name="Group 15">
              <a:extLst>
                <a:ext uri="{FF2B5EF4-FFF2-40B4-BE49-F238E27FC236}">
                  <a16:creationId xmlns:a16="http://schemas.microsoft.com/office/drawing/2014/main" id="{7E54CBB7-59DC-9945-A89F-40A54F96E35F}"/>
                </a:ext>
              </a:extLst>
            </p:cNvPr>
            <p:cNvGrpSpPr/>
            <p:nvPr/>
          </p:nvGrpSpPr>
          <p:grpSpPr>
            <a:xfrm>
              <a:off x="1171489" y="3457876"/>
              <a:ext cx="8357167" cy="3166148"/>
              <a:chOff x="1171489" y="3457876"/>
              <a:chExt cx="8357167" cy="3166148"/>
            </a:xfrm>
          </p:grpSpPr>
          <p:grpSp>
            <p:nvGrpSpPr>
              <p:cNvPr id="14" name="Group 13">
                <a:extLst>
                  <a:ext uri="{FF2B5EF4-FFF2-40B4-BE49-F238E27FC236}">
                    <a16:creationId xmlns:a16="http://schemas.microsoft.com/office/drawing/2014/main" id="{2AA7E4D6-C2CF-B49C-7506-5F090CD83C30}"/>
                  </a:ext>
                </a:extLst>
              </p:cNvPr>
              <p:cNvGrpSpPr/>
              <p:nvPr/>
            </p:nvGrpSpPr>
            <p:grpSpPr>
              <a:xfrm>
                <a:off x="1180993" y="3457876"/>
                <a:ext cx="8347663" cy="1842001"/>
                <a:chOff x="25961" y="3434167"/>
                <a:chExt cx="8347663" cy="1842001"/>
              </a:xfrm>
            </p:grpSpPr>
            <p:sp>
              <p:nvSpPr>
                <p:cNvPr id="7" name="Oval 6">
                  <a:extLst>
                    <a:ext uri="{FF2B5EF4-FFF2-40B4-BE49-F238E27FC236}">
                      <a16:creationId xmlns:a16="http://schemas.microsoft.com/office/drawing/2014/main" id="{ED9D456C-07BB-1F50-3825-0749384C55C1}"/>
                    </a:ext>
                  </a:extLst>
                </p:cNvPr>
                <p:cNvSpPr/>
                <p:nvPr/>
              </p:nvSpPr>
              <p:spPr>
                <a:xfrm rot="3181735">
                  <a:off x="6748361" y="2981724"/>
                  <a:ext cx="1172819" cy="2077706"/>
                </a:xfrm>
                <a:prstGeom prst="ellipse">
                  <a:avLst/>
                </a:prstGeom>
                <a:solidFill>
                  <a:schemeClr val="accent6">
                    <a:lumMod val="20000"/>
                    <a:lumOff val="80000"/>
                    <a:alpha val="29891"/>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6B9AE31-DC43-E69C-F9C0-EEE75390036B}"/>
                    </a:ext>
                  </a:extLst>
                </p:cNvPr>
                <p:cNvPicPr>
                  <a:picLocks noChangeAspect="1"/>
                </p:cNvPicPr>
                <p:nvPr/>
              </p:nvPicPr>
              <p:blipFill>
                <a:blip r:embed="rId5"/>
                <a:srcRect l="14447" t="3265" r="14623" b="9029"/>
                <a:stretch/>
              </p:blipFill>
              <p:spPr>
                <a:xfrm>
                  <a:off x="25961" y="3931484"/>
                  <a:ext cx="5391199" cy="1344684"/>
                </a:xfrm>
                <a:prstGeom prst="rect">
                  <a:avLst/>
                </a:prstGeom>
                <a:ln w="22225">
                  <a:solidFill>
                    <a:srgbClr val="58C29D"/>
                  </a:solidFill>
                </a:ln>
              </p:spPr>
            </p:pic>
          </p:grpSp>
          <p:pic>
            <p:nvPicPr>
              <p:cNvPr id="15" name="Picture 14">
                <a:extLst>
                  <a:ext uri="{FF2B5EF4-FFF2-40B4-BE49-F238E27FC236}">
                    <a16:creationId xmlns:a16="http://schemas.microsoft.com/office/drawing/2014/main" id="{31AB8C11-318A-2FCE-11F1-51F6F47A04E6}"/>
                  </a:ext>
                </a:extLst>
              </p:cNvPr>
              <p:cNvPicPr>
                <a:picLocks noChangeAspect="1"/>
              </p:cNvPicPr>
              <p:nvPr/>
            </p:nvPicPr>
            <p:blipFill>
              <a:blip r:embed="rId6"/>
              <a:srcRect r="621" b="28162"/>
              <a:stretch/>
            </p:blipFill>
            <p:spPr>
              <a:xfrm>
                <a:off x="1171489" y="5430359"/>
                <a:ext cx="4393508" cy="1193665"/>
              </a:xfrm>
              <a:prstGeom prst="rect">
                <a:avLst/>
              </a:prstGeom>
              <a:ln w="25400">
                <a:solidFill>
                  <a:srgbClr val="58C29D"/>
                </a:solidFill>
              </a:ln>
            </p:spPr>
          </p:pic>
        </p:grpSp>
        <p:sp>
          <p:nvSpPr>
            <p:cNvPr id="9" name="TextBox 8">
              <a:extLst>
                <a:ext uri="{FF2B5EF4-FFF2-40B4-BE49-F238E27FC236}">
                  <a16:creationId xmlns:a16="http://schemas.microsoft.com/office/drawing/2014/main" id="{FB2F00A3-1DFF-CE53-69AC-C75EB5A02861}"/>
                </a:ext>
              </a:extLst>
            </p:cNvPr>
            <p:cNvSpPr txBox="1"/>
            <p:nvPr/>
          </p:nvSpPr>
          <p:spPr>
            <a:xfrm rot="19107977">
              <a:off x="7754383" y="4165657"/>
              <a:ext cx="2326278" cy="369332"/>
            </a:xfrm>
            <a:prstGeom prst="rect">
              <a:avLst/>
            </a:prstGeom>
            <a:noFill/>
          </p:spPr>
          <p:txBody>
            <a:bodyPr wrap="none" rtlCol="0">
              <a:spAutoFit/>
            </a:bodyPr>
            <a:lstStyle/>
            <a:p>
              <a:r>
                <a:rPr lang="en-US" altLang="zh-CN" i="1" dirty="0">
                  <a:latin typeface="Arial" panose="020B0604020202020204" pitchFamily="34" charset="0"/>
                  <a:cs typeface="Arial" panose="020B0604020202020204" pitchFamily="34" charset="0"/>
                </a:rPr>
                <a:t>s</a:t>
              </a:r>
              <a:r>
                <a:rPr lang="en-US" altLang="zh-CN" dirty="0">
                  <a:latin typeface="Arial" panose="020B0604020202020204" pitchFamily="34" charset="0"/>
                  <a:cs typeface="Arial" panose="020B0604020202020204" pitchFamily="34" charset="0"/>
                </a:rPr>
                <a:t>-process</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production</a:t>
              </a:r>
              <a:endParaRPr lang="en-US" dirty="0">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TextBox 72"/>
          <p:cNvSpPr txBox="1"/>
          <p:nvPr/>
        </p:nvSpPr>
        <p:spPr>
          <a:xfrm>
            <a:off x="640080" y="250152"/>
            <a:ext cx="10911535" cy="617157"/>
          </a:xfrm>
          <a:prstGeom prst="rect">
            <a:avLst/>
          </a:prstGeom>
          <a:noFill/>
        </p:spPr>
        <p:txBody>
          <a:bodyPr wrap="square" lIns="0" tIns="0" rIns="0" bIns="0" anchor="t">
            <a:spAutoFit/>
          </a:bodyPr>
          <a:lstStyle/>
          <a:p>
            <a:pPr algn="ctr">
              <a:lnSpc>
                <a:spcPct val="105000"/>
              </a:lnSpc>
            </a:pPr>
            <a:r>
              <a:rPr sz="4000" b="1" i="0" dirty="0">
                <a:solidFill>
                  <a:srgbClr val="F4EFE6"/>
                </a:solidFill>
                <a:latin typeface="Arial"/>
              </a:rPr>
              <a:t>⁹⁴Nb β⁻ </a:t>
            </a:r>
            <a:r>
              <a:rPr lang="en-US" altLang="zh-CN" sz="4000" b="1" i="0" dirty="0">
                <a:solidFill>
                  <a:srgbClr val="F4EFE6"/>
                </a:solidFill>
                <a:latin typeface="Arial"/>
              </a:rPr>
              <a:t>half-life</a:t>
            </a:r>
            <a:r>
              <a:rPr sz="4000" b="1" i="0" dirty="0">
                <a:solidFill>
                  <a:srgbClr val="F4EFE6"/>
                </a:solidFill>
                <a:latin typeface="Arial"/>
              </a:rPr>
              <a:t> </a:t>
            </a:r>
            <a:r>
              <a:rPr lang="zh-CN" altLang="en-US" sz="4000" b="1" i="0" dirty="0">
                <a:solidFill>
                  <a:srgbClr val="F4EFE6"/>
                </a:solidFill>
                <a:latin typeface="Arial"/>
              </a:rPr>
              <a:t>− </a:t>
            </a:r>
            <a:r>
              <a:rPr sz="4000" b="1" i="0" dirty="0">
                <a:solidFill>
                  <a:srgbClr val="58C29D"/>
                </a:solidFill>
                <a:latin typeface="Arial"/>
              </a:rPr>
              <a:t>temperature-dependent</a:t>
            </a:r>
          </a:p>
        </p:txBody>
      </p:sp>
      <p:sp>
        <p:nvSpPr>
          <p:cNvPr id="90" name="TextBox 89"/>
          <p:cNvSpPr txBox="1"/>
          <p:nvPr/>
        </p:nvSpPr>
        <p:spPr>
          <a:xfrm>
            <a:off x="640080" y="6492240"/>
            <a:ext cx="7315200" cy="188770"/>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Modeling </a:t>
            </a:r>
            <a:r>
              <a:rPr sz="1100" b="0" i="0" dirty="0">
                <a:solidFill>
                  <a:srgbClr val="8A8676"/>
                </a:solidFill>
                <a:latin typeface="Arial"/>
              </a:rPr>
              <a:t>· </a:t>
            </a:r>
            <a:r>
              <a:rPr lang="en-US" sz="1100" i="0" dirty="0">
                <a:solidFill>
                  <a:schemeClr val="bg1">
                    <a:lumMod val="50000"/>
                  </a:schemeClr>
                </a:solidFill>
                <a:latin typeface="Arial"/>
              </a:rPr>
              <a:t>⁹⁴Nb </a:t>
            </a:r>
            <a:r>
              <a:rPr lang="el-GR" sz="1100" i="0" dirty="0">
                <a:solidFill>
                  <a:schemeClr val="bg1">
                    <a:lumMod val="50000"/>
                  </a:schemeClr>
                </a:solidFill>
                <a:latin typeface="Arial"/>
              </a:rPr>
              <a:t>β⁻ </a:t>
            </a:r>
            <a:r>
              <a:rPr lang="en-US" sz="1100" i="0" dirty="0">
                <a:solidFill>
                  <a:schemeClr val="bg1">
                    <a:lumMod val="50000"/>
                  </a:schemeClr>
                </a:solidFill>
                <a:latin typeface="Arial"/>
              </a:rPr>
              <a:t>rate </a:t>
            </a:r>
            <a:endParaRPr sz="1100" i="0" dirty="0">
              <a:solidFill>
                <a:schemeClr val="bg1">
                  <a:lumMod val="50000"/>
                </a:schemeClr>
              </a:solidFill>
              <a:latin typeface="Arial"/>
            </a:endParaRPr>
          </a:p>
        </p:txBody>
      </p:sp>
      <p:sp>
        <p:nvSpPr>
          <p:cNvPr id="91" name="TextBox 90"/>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1</a:t>
            </a:r>
            <a:r>
              <a:rPr lang="en-US" sz="1100" dirty="0">
                <a:solidFill>
                  <a:srgbClr val="C9C3B6"/>
                </a:solidFill>
                <a:latin typeface="Arial"/>
              </a:rPr>
              <a:t>4</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pic>
        <p:nvPicPr>
          <p:cNvPr id="96" name="Picture 95">
            <a:extLst>
              <a:ext uri="{FF2B5EF4-FFF2-40B4-BE49-F238E27FC236}">
                <a16:creationId xmlns:a16="http://schemas.microsoft.com/office/drawing/2014/main" id="{31CD0B69-FBC4-D16B-B4AC-4E0767F8B762}"/>
              </a:ext>
            </a:extLst>
          </p:cNvPr>
          <p:cNvPicPr>
            <a:picLocks noChangeAspect="1"/>
          </p:cNvPicPr>
          <p:nvPr/>
        </p:nvPicPr>
        <p:blipFill>
          <a:blip r:embed="rId3"/>
          <a:stretch>
            <a:fillRect/>
          </a:stretch>
        </p:blipFill>
        <p:spPr>
          <a:xfrm>
            <a:off x="1112863" y="1349024"/>
            <a:ext cx="9965967" cy="4661501"/>
          </a:xfrm>
          <a:prstGeom prst="rect">
            <a:avLst/>
          </a:prstGeom>
        </p:spPr>
      </p:pic>
      <p:sp>
        <p:nvSpPr>
          <p:cNvPr id="98" name="TextBox 97">
            <a:extLst>
              <a:ext uri="{FF2B5EF4-FFF2-40B4-BE49-F238E27FC236}">
                <a16:creationId xmlns:a16="http://schemas.microsoft.com/office/drawing/2014/main" id="{BFAE990B-A86C-407E-16AA-61E42FE7A8F5}"/>
              </a:ext>
            </a:extLst>
          </p:cNvPr>
          <p:cNvSpPr txBox="1"/>
          <p:nvPr/>
        </p:nvSpPr>
        <p:spPr>
          <a:xfrm>
            <a:off x="8246643" y="1610643"/>
            <a:ext cx="2634439" cy="369332"/>
          </a:xfrm>
          <a:prstGeom prst="rect">
            <a:avLst/>
          </a:prstGeom>
          <a:noFill/>
        </p:spPr>
        <p:txBody>
          <a:bodyPr wrap="none" rtlCol="0">
            <a:spAutoFit/>
          </a:bodyPr>
          <a:lstStyle/>
          <a:p>
            <a:r>
              <a:rPr lang="en-US" altLang="zh-CN" dirty="0">
                <a:solidFill>
                  <a:schemeClr val="bg1">
                    <a:lumMod val="50000"/>
                  </a:schemeClr>
                </a:solidFill>
                <a:latin typeface="Arial" panose="020B0604020202020204" pitchFamily="34" charset="0"/>
                <a:cs typeface="Arial" panose="020B0604020202020204" pitchFamily="34" charset="0"/>
              </a:rPr>
              <a:t>Yokoi</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dirty="0">
                <a:solidFill>
                  <a:schemeClr val="bg1">
                    <a:lumMod val="50000"/>
                  </a:schemeClr>
                </a:solidFill>
                <a:latin typeface="Arial" panose="020B0604020202020204" pitchFamily="34" charset="0"/>
                <a:cs typeface="Arial" panose="020B0604020202020204" pitchFamily="34" charset="0"/>
              </a:rPr>
              <a:t>&amp;</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dirty="0">
                <a:solidFill>
                  <a:schemeClr val="bg1">
                    <a:lumMod val="50000"/>
                  </a:schemeClr>
                </a:solidFill>
                <a:latin typeface="Arial" panose="020B0604020202020204" pitchFamily="34" charset="0"/>
                <a:cs typeface="Arial" panose="020B0604020202020204" pitchFamily="34" charset="0"/>
              </a:rPr>
              <a:t>Takahashi</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dirty="0">
                <a:solidFill>
                  <a:schemeClr val="bg1">
                    <a:lumMod val="50000"/>
                  </a:schemeClr>
                </a:solidFill>
                <a:latin typeface="Arial" panose="020B0604020202020204" pitchFamily="34" charset="0"/>
                <a:cs typeface="Arial" panose="020B0604020202020204" pitchFamily="34" charset="0"/>
              </a:rPr>
              <a:t>1987</a:t>
            </a:r>
            <a:endParaRPr lang="en-US" dirty="0">
              <a:solidFill>
                <a:schemeClr val="bg1">
                  <a:lumMod val="50000"/>
                </a:schemeClr>
              </a:solidFill>
              <a:latin typeface="Arial" panose="020B0604020202020204" pitchFamily="34" charset="0"/>
              <a:cs typeface="Arial" panose="020B0604020202020204" pitchFamily="34" charset="0"/>
            </a:endParaRPr>
          </a:p>
        </p:txBody>
      </p:sp>
      <p:sp>
        <p:nvSpPr>
          <p:cNvPr id="99" name="TextBox 98">
            <a:extLst>
              <a:ext uri="{FF2B5EF4-FFF2-40B4-BE49-F238E27FC236}">
                <a16:creationId xmlns:a16="http://schemas.microsoft.com/office/drawing/2014/main" id="{C4820029-810C-574C-9AB6-224F3D36E3EA}"/>
              </a:ext>
            </a:extLst>
          </p:cNvPr>
          <p:cNvSpPr txBox="1"/>
          <p:nvPr/>
        </p:nvSpPr>
        <p:spPr>
          <a:xfrm>
            <a:off x="1224804" y="1435121"/>
            <a:ext cx="1313180" cy="369332"/>
          </a:xfrm>
          <a:prstGeom prst="rect">
            <a:avLst/>
          </a:prstGeom>
          <a:noFill/>
        </p:spPr>
        <p:txBody>
          <a:bodyPr wrap="none" rtlCol="0">
            <a:spAutoFit/>
          </a:bodyPr>
          <a:lstStyle/>
          <a:p>
            <a:r>
              <a:rPr lang="en-US" altLang="zh-CN" dirty="0" err="1">
                <a:solidFill>
                  <a:srgbClr val="941100"/>
                </a:solidFill>
                <a:latin typeface="Arial" panose="020B0604020202020204" pitchFamily="34" charset="0"/>
                <a:cs typeface="Arial" panose="020B0604020202020204" pitchFamily="34" charset="0"/>
              </a:rPr>
              <a:t>Interpulses</a:t>
            </a:r>
            <a:endParaRPr lang="en-US" dirty="0">
              <a:solidFill>
                <a:srgbClr val="941100"/>
              </a:solidFill>
              <a:latin typeface="Arial" panose="020B0604020202020204" pitchFamily="34" charset="0"/>
              <a:cs typeface="Arial" panose="020B0604020202020204" pitchFamily="34" charset="0"/>
            </a:endParaRPr>
          </a:p>
        </p:txBody>
      </p:sp>
      <p:sp>
        <p:nvSpPr>
          <p:cNvPr id="100" name="TextBox 99">
            <a:extLst>
              <a:ext uri="{FF2B5EF4-FFF2-40B4-BE49-F238E27FC236}">
                <a16:creationId xmlns:a16="http://schemas.microsoft.com/office/drawing/2014/main" id="{CF090935-1214-E24C-FB78-A6A017DF198D}"/>
              </a:ext>
            </a:extLst>
          </p:cNvPr>
          <p:cNvSpPr txBox="1"/>
          <p:nvPr/>
        </p:nvSpPr>
        <p:spPr>
          <a:xfrm>
            <a:off x="4254623" y="4234011"/>
            <a:ext cx="1685077" cy="369332"/>
          </a:xfrm>
          <a:prstGeom prst="rect">
            <a:avLst/>
          </a:prstGeom>
          <a:noFill/>
        </p:spPr>
        <p:txBody>
          <a:bodyPr wrap="none" rtlCol="0">
            <a:spAutoFit/>
          </a:bodyPr>
          <a:lstStyle/>
          <a:p>
            <a:r>
              <a:rPr lang="en-US" altLang="zh-CN" dirty="0">
                <a:solidFill>
                  <a:srgbClr val="941100"/>
                </a:solidFill>
                <a:latin typeface="Arial" panose="020B0604020202020204" pitchFamily="34" charset="0"/>
                <a:cs typeface="Arial" panose="020B0604020202020204" pitchFamily="34" charset="0"/>
              </a:rPr>
              <a:t>thermal</a:t>
            </a:r>
            <a:r>
              <a:rPr lang="zh-CN" altLang="en-US" dirty="0">
                <a:solidFill>
                  <a:srgbClr val="941100"/>
                </a:solidFill>
                <a:latin typeface="Arial" panose="020B0604020202020204" pitchFamily="34" charset="0"/>
                <a:cs typeface="Arial" panose="020B0604020202020204" pitchFamily="34" charset="0"/>
              </a:rPr>
              <a:t> </a:t>
            </a:r>
            <a:r>
              <a:rPr lang="en-US" altLang="zh-CN" dirty="0">
                <a:solidFill>
                  <a:srgbClr val="941100"/>
                </a:solidFill>
                <a:latin typeface="Arial" panose="020B0604020202020204" pitchFamily="34" charset="0"/>
                <a:cs typeface="Arial" panose="020B0604020202020204" pitchFamily="34" charset="0"/>
              </a:rPr>
              <a:t>pulses</a:t>
            </a:r>
            <a:endParaRPr lang="en-US" dirty="0">
              <a:solidFill>
                <a:srgbClr val="941100"/>
              </a:solidFill>
              <a:latin typeface="Arial" panose="020B0604020202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93E779F2-6FBC-E62E-7AF5-C835FD7C1D17}"/>
              </a:ext>
            </a:extLst>
          </p:cNvPr>
          <p:cNvSpPr txBox="1"/>
          <p:nvPr/>
        </p:nvSpPr>
        <p:spPr>
          <a:xfrm>
            <a:off x="4960852" y="2839072"/>
            <a:ext cx="5433212" cy="743280"/>
          </a:xfrm>
          <a:prstGeom prst="rect">
            <a:avLst/>
          </a:prstGeom>
          <a:noFill/>
          <a:ln w="31750">
            <a:solidFill>
              <a:schemeClr val="tx1"/>
            </a:solidFill>
          </a:ln>
        </p:spPr>
        <p:txBody>
          <a:bodyPr wrap="square" lIns="0" tIns="0" rIns="0" bIns="0" anchor="t">
            <a:spAutoFit/>
          </a:bodyPr>
          <a:lstStyle/>
          <a:p>
            <a:pPr marL="182880" algn="l" hangingPunct="0">
              <a:lnSpc>
                <a:spcPts val="3000"/>
              </a:lnSpc>
              <a:spcBef>
                <a:spcPts val="600"/>
              </a:spcBef>
              <a:spcAft>
                <a:spcPts val="600"/>
              </a:spcAft>
            </a:pPr>
            <a:r>
              <a:rPr lang="en-US" altLang="zh-CN" sz="2400" i="0" dirty="0">
                <a:solidFill>
                  <a:srgbClr val="C00000"/>
                </a:solidFill>
                <a:latin typeface="Arial"/>
              </a:rPr>
              <a:t>During</a:t>
            </a:r>
            <a:r>
              <a:rPr lang="zh-CN" altLang="en-US" sz="2400" i="0" dirty="0">
                <a:solidFill>
                  <a:srgbClr val="C00000"/>
                </a:solidFill>
                <a:latin typeface="Arial"/>
              </a:rPr>
              <a:t> </a:t>
            </a:r>
            <a:r>
              <a:rPr lang="en-US" altLang="zh-CN" sz="2400" b="1" i="0" dirty="0">
                <a:solidFill>
                  <a:srgbClr val="C00000"/>
                </a:solidFill>
                <a:latin typeface="Arial"/>
              </a:rPr>
              <a:t>TPs</a:t>
            </a:r>
            <a:r>
              <a:rPr lang="en-US" altLang="zh-CN" sz="2400" i="0" dirty="0">
                <a:solidFill>
                  <a:srgbClr val="C00000"/>
                </a:solidFill>
                <a:latin typeface="Arial"/>
              </a:rPr>
              <a:t>,</a:t>
            </a:r>
            <a:r>
              <a:rPr lang="zh-CN" altLang="en-US" sz="2400" i="0" dirty="0">
                <a:solidFill>
                  <a:srgbClr val="C00000"/>
                </a:solidFill>
                <a:latin typeface="Arial"/>
              </a:rPr>
              <a:t> </a:t>
            </a:r>
            <a:r>
              <a:rPr lang="el-GR" sz="2400" b="1" i="0" dirty="0">
                <a:solidFill>
                  <a:srgbClr val="C00000"/>
                </a:solidFill>
                <a:latin typeface="Arial"/>
              </a:rPr>
              <a:t>β⁻ </a:t>
            </a:r>
            <a:r>
              <a:rPr lang="en-US" altLang="zh-CN" sz="2400" b="1" i="0" dirty="0">
                <a:solidFill>
                  <a:srgbClr val="C00000"/>
                </a:solidFill>
                <a:latin typeface="Arial"/>
              </a:rPr>
              <a:t>decay</a:t>
            </a:r>
            <a:r>
              <a:rPr lang="zh-CN" altLang="en-US" sz="2400" b="1" i="0" dirty="0">
                <a:solidFill>
                  <a:srgbClr val="C00000"/>
                </a:solidFill>
                <a:latin typeface="Arial"/>
              </a:rPr>
              <a:t> </a:t>
            </a:r>
            <a:r>
              <a:rPr lang="en-US" altLang="zh-CN" sz="2400" b="1" i="0" dirty="0">
                <a:solidFill>
                  <a:srgbClr val="C00000"/>
                </a:solidFill>
                <a:latin typeface="Arial"/>
              </a:rPr>
              <a:t>dominates</a:t>
            </a:r>
            <a:r>
              <a:rPr lang="zh-CN" altLang="en-US" sz="2400" b="1" i="0" dirty="0">
                <a:solidFill>
                  <a:srgbClr val="C00000"/>
                </a:solidFill>
                <a:latin typeface="Arial"/>
              </a:rPr>
              <a:t> </a:t>
            </a:r>
            <a:r>
              <a:rPr lang="en-US" altLang="zh-CN" sz="2400" i="0" dirty="0">
                <a:solidFill>
                  <a:srgbClr val="C00000"/>
                </a:solidFill>
                <a:latin typeface="Arial"/>
              </a:rPr>
              <a:t>over</a:t>
            </a:r>
            <a:r>
              <a:rPr lang="zh-CN" altLang="en-US" sz="2400" i="0" dirty="0">
                <a:solidFill>
                  <a:srgbClr val="C00000"/>
                </a:solidFill>
                <a:latin typeface="Arial"/>
              </a:rPr>
              <a:t> </a:t>
            </a:r>
            <a:r>
              <a:rPr lang="en-US" altLang="zh-CN" sz="2400" i="0" dirty="0">
                <a:solidFill>
                  <a:srgbClr val="C00000"/>
                </a:solidFill>
                <a:latin typeface="Arial"/>
              </a:rPr>
              <a:t>neutron</a:t>
            </a:r>
            <a:r>
              <a:rPr lang="zh-CN" altLang="en-US" sz="2400" i="0" dirty="0">
                <a:solidFill>
                  <a:srgbClr val="C00000"/>
                </a:solidFill>
                <a:latin typeface="Arial"/>
              </a:rPr>
              <a:t> </a:t>
            </a:r>
            <a:r>
              <a:rPr lang="en-US" altLang="zh-CN" sz="2400" i="0" dirty="0">
                <a:solidFill>
                  <a:srgbClr val="C00000"/>
                </a:solidFill>
                <a:latin typeface="Arial"/>
              </a:rPr>
              <a:t>capture,</a:t>
            </a:r>
            <a:r>
              <a:rPr lang="zh-CN" altLang="en-US" sz="2400" i="0" dirty="0">
                <a:solidFill>
                  <a:srgbClr val="C00000"/>
                </a:solidFill>
                <a:latin typeface="Arial"/>
              </a:rPr>
              <a:t> </a:t>
            </a:r>
            <a:r>
              <a:rPr lang="en-US" altLang="zh-CN" sz="2400" b="1" i="0" dirty="0">
                <a:solidFill>
                  <a:srgbClr val="C00000"/>
                </a:solidFill>
                <a:latin typeface="Arial"/>
              </a:rPr>
              <a:t>producing</a:t>
            </a:r>
            <a:r>
              <a:rPr lang="zh-CN" altLang="en-US" sz="2400" b="1" i="0" dirty="0">
                <a:solidFill>
                  <a:srgbClr val="C00000"/>
                </a:solidFill>
                <a:latin typeface="Arial"/>
              </a:rPr>
              <a:t> </a:t>
            </a:r>
            <a:r>
              <a:rPr lang="en-US" altLang="zh-CN" sz="2400" b="1" baseline="30000" dirty="0">
                <a:solidFill>
                  <a:srgbClr val="C00000"/>
                </a:solidFill>
                <a:latin typeface="Arial"/>
              </a:rPr>
              <a:t>94</a:t>
            </a:r>
            <a:r>
              <a:rPr lang="en-US" altLang="zh-CN" sz="2400" b="1" dirty="0">
                <a:solidFill>
                  <a:srgbClr val="C00000"/>
                </a:solidFill>
                <a:latin typeface="Arial"/>
              </a:rPr>
              <a:t>Mo</a:t>
            </a:r>
            <a:endParaRPr lang="en-US" sz="2400" b="1" i="0" dirty="0">
              <a:solidFill>
                <a:srgbClr val="C00000"/>
              </a:solidFill>
              <a:latin typeface="Arial"/>
            </a:endParaRPr>
          </a:p>
        </p:txBody>
      </p:sp>
      <p:sp>
        <p:nvSpPr>
          <p:cNvPr id="4" name="Oval 3">
            <a:extLst>
              <a:ext uri="{FF2B5EF4-FFF2-40B4-BE49-F238E27FC236}">
                <a16:creationId xmlns:a16="http://schemas.microsoft.com/office/drawing/2014/main" id="{D85F4E1C-18CD-7042-3D46-B4FDC9F99320}"/>
              </a:ext>
            </a:extLst>
          </p:cNvPr>
          <p:cNvSpPr/>
          <p:nvPr/>
        </p:nvSpPr>
        <p:spPr>
          <a:xfrm>
            <a:off x="457200" y="6547104"/>
            <a:ext cx="101600" cy="101600"/>
          </a:xfrm>
          <a:prstGeom prst="ellipse">
            <a:avLst/>
          </a:prstGeom>
          <a:solidFill>
            <a:srgbClr val="58C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293955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D8E2A-B007-830D-8306-F568E7AA8B6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9244F6-4DEB-CB96-B7C2-1D27A9CB9809}"/>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a:extLst>
              <a:ext uri="{FF2B5EF4-FFF2-40B4-BE49-F238E27FC236}">
                <a16:creationId xmlns:a16="http://schemas.microsoft.com/office/drawing/2014/main" id="{2C886FA1-317B-0A9E-387C-E10F8577FE93}"/>
              </a:ext>
            </a:extLst>
          </p:cNvPr>
          <p:cNvSpPr txBox="1"/>
          <p:nvPr/>
        </p:nvSpPr>
        <p:spPr>
          <a:xfrm>
            <a:off x="640080" y="181286"/>
            <a:ext cx="10911535" cy="617157"/>
          </a:xfrm>
          <a:prstGeom prst="rect">
            <a:avLst/>
          </a:prstGeom>
          <a:noFill/>
        </p:spPr>
        <p:txBody>
          <a:bodyPr wrap="square" lIns="0" tIns="0" rIns="0" bIns="0" anchor="t">
            <a:spAutoFit/>
          </a:bodyPr>
          <a:lstStyle/>
          <a:p>
            <a:pPr algn="ctr">
              <a:lnSpc>
                <a:spcPct val="105000"/>
              </a:lnSpc>
            </a:pPr>
            <a:r>
              <a:rPr lang="en-US" altLang="zh-CN" sz="4000" b="1" i="0" dirty="0">
                <a:solidFill>
                  <a:srgbClr val="58C29D"/>
                </a:solidFill>
                <a:latin typeface="Arial"/>
              </a:rPr>
              <a:t>Accurate Treatment </a:t>
            </a:r>
            <a:r>
              <a:rPr lang="en-US" altLang="zh-CN" sz="4000" b="1" i="0" dirty="0">
                <a:solidFill>
                  <a:srgbClr val="F4EFE6"/>
                </a:solidFill>
                <a:latin typeface="Arial"/>
              </a:rPr>
              <a:t>of </a:t>
            </a:r>
            <a:r>
              <a:rPr lang="en-US" altLang="zh-CN" sz="4000" b="1" i="0" baseline="30000" dirty="0">
                <a:solidFill>
                  <a:srgbClr val="F4EFE6"/>
                </a:solidFill>
                <a:latin typeface="Arial"/>
              </a:rPr>
              <a:t>94</a:t>
            </a:r>
            <a:r>
              <a:rPr lang="en-US" altLang="zh-CN" sz="4000" b="1" i="0" dirty="0">
                <a:solidFill>
                  <a:srgbClr val="F4EFE6"/>
                </a:solidFill>
                <a:latin typeface="Arial"/>
              </a:rPr>
              <a:t>Nb 𝛽</a:t>
            </a:r>
            <a:r>
              <a:rPr lang="en-US" altLang="zh-CN" sz="4000" b="1" i="0" baseline="30000" dirty="0">
                <a:solidFill>
                  <a:srgbClr val="F4EFE6"/>
                </a:solidFill>
                <a:latin typeface="Arial"/>
              </a:rPr>
              <a:t>−</a:t>
            </a:r>
            <a:r>
              <a:rPr lang="en-US" altLang="zh-CN" sz="4000" b="1" i="0" dirty="0">
                <a:solidFill>
                  <a:srgbClr val="F4EFE6"/>
                </a:solidFill>
                <a:latin typeface="Arial"/>
              </a:rPr>
              <a:t> Decay</a:t>
            </a:r>
            <a:endParaRPr sz="4000" b="1" i="0" dirty="0">
              <a:solidFill>
                <a:srgbClr val="F4EFE6"/>
              </a:solidFill>
              <a:latin typeface="Arial"/>
            </a:endParaRPr>
          </a:p>
        </p:txBody>
      </p:sp>
      <p:sp>
        <p:nvSpPr>
          <p:cNvPr id="94" name="TextBox 93">
            <a:extLst>
              <a:ext uri="{FF2B5EF4-FFF2-40B4-BE49-F238E27FC236}">
                <a16:creationId xmlns:a16="http://schemas.microsoft.com/office/drawing/2014/main" id="{719CC9EE-F35B-4ED2-4429-A371135E743C}"/>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Modeling </a:t>
            </a:r>
            <a:r>
              <a:rPr sz="1100" b="0" i="0" dirty="0">
                <a:solidFill>
                  <a:srgbClr val="8A8676"/>
                </a:solidFill>
                <a:latin typeface="Arial"/>
              </a:rPr>
              <a:t>· </a:t>
            </a:r>
            <a:r>
              <a:rPr lang="en-US" altLang="zh-CN" sz="1100" b="0" i="0" dirty="0">
                <a:solidFill>
                  <a:srgbClr val="8A8676"/>
                </a:solidFill>
                <a:latin typeface="Arial"/>
              </a:rPr>
              <a:t>data-model</a:t>
            </a:r>
            <a:r>
              <a:rPr lang="zh-CN" altLang="en-US" sz="1100" b="0" i="0" dirty="0">
                <a:solidFill>
                  <a:srgbClr val="8A8676"/>
                </a:solidFill>
                <a:latin typeface="Arial"/>
              </a:rPr>
              <a:t> </a:t>
            </a:r>
            <a:r>
              <a:rPr lang="en-US" altLang="zh-CN" sz="1100" b="0" i="0" dirty="0">
                <a:solidFill>
                  <a:srgbClr val="8A8676"/>
                </a:solidFill>
                <a:latin typeface="Arial"/>
              </a:rPr>
              <a:t>comparison</a:t>
            </a:r>
            <a:endParaRPr sz="1100" b="0" i="0" dirty="0">
              <a:solidFill>
                <a:srgbClr val="8A8676"/>
              </a:solidFill>
              <a:latin typeface="Arial"/>
            </a:endParaRPr>
          </a:p>
        </p:txBody>
      </p:sp>
      <p:sp>
        <p:nvSpPr>
          <p:cNvPr id="95" name="TextBox 94">
            <a:extLst>
              <a:ext uri="{FF2B5EF4-FFF2-40B4-BE49-F238E27FC236}">
                <a16:creationId xmlns:a16="http://schemas.microsoft.com/office/drawing/2014/main" id="{71E5F621-973E-6D7F-92A5-DB7E24CAEC12}"/>
              </a:ext>
            </a:extLst>
          </p:cNvPr>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1</a:t>
            </a:r>
            <a:r>
              <a:rPr lang="en-US" sz="1100" b="0" i="0" dirty="0">
                <a:solidFill>
                  <a:srgbClr val="C9C3B6"/>
                </a:solidFill>
                <a:latin typeface="Arial"/>
              </a:rPr>
              <a:t>5</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4" name="TextBox 3">
            <a:extLst>
              <a:ext uri="{FF2B5EF4-FFF2-40B4-BE49-F238E27FC236}">
                <a16:creationId xmlns:a16="http://schemas.microsoft.com/office/drawing/2014/main" id="{21C9EB3D-1B05-920C-8D99-D295516A182E}"/>
              </a:ext>
            </a:extLst>
          </p:cNvPr>
          <p:cNvSpPr txBox="1"/>
          <p:nvPr/>
        </p:nvSpPr>
        <p:spPr>
          <a:xfrm>
            <a:off x="6095847" y="1736229"/>
            <a:ext cx="5766832" cy="3385542"/>
          </a:xfrm>
          <a:prstGeom prst="rect">
            <a:avLst/>
          </a:prstGeom>
          <a:noFill/>
        </p:spPr>
        <p:txBody>
          <a:bodyPr wrap="square" lIns="0" tIns="0" rIns="0" bIns="0" anchor="t">
            <a:spAutoFit/>
          </a:bodyPr>
          <a:lstStyle/>
          <a:p>
            <a:pPr marL="285750" indent="-285750">
              <a:lnSpc>
                <a:spcPts val="3000"/>
              </a:lnSpc>
              <a:spcBef>
                <a:spcPts val="600"/>
              </a:spcBef>
              <a:spcAft>
                <a:spcPts val="600"/>
              </a:spcAft>
              <a:buFont typeface="Arial" panose="020B0604020202020204" pitchFamily="34" charset="0"/>
              <a:buChar char="•"/>
            </a:pPr>
            <a:r>
              <a:rPr lang="en-US" altLang="zh-CN" sz="2600" b="1" i="0" dirty="0">
                <a:solidFill>
                  <a:schemeClr val="bg1">
                    <a:lumMod val="85000"/>
                  </a:schemeClr>
                </a:solidFill>
                <a:latin typeface="Arial"/>
              </a:rPr>
              <a:t>Previous</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postprocessing </a:t>
            </a:r>
            <a:r>
              <a:rPr lang="en-US" altLang="zh-CN" sz="2600" i="0" dirty="0">
                <a:solidFill>
                  <a:schemeClr val="bg1">
                    <a:lumMod val="65000"/>
                  </a:schemeClr>
                </a:solidFill>
                <a:latin typeface="Arial"/>
              </a:rPr>
              <a:t>AGB</a:t>
            </a:r>
            <a:r>
              <a:rPr lang="zh-CN" altLang="en-US" sz="2600" i="0" dirty="0">
                <a:solidFill>
                  <a:schemeClr val="bg1">
                    <a:lumMod val="65000"/>
                  </a:schemeClr>
                </a:solidFill>
                <a:latin typeface="Arial"/>
              </a:rPr>
              <a:t> </a:t>
            </a:r>
            <a:r>
              <a:rPr lang="en-US" altLang="zh-CN" sz="2600" i="0" dirty="0">
                <a:solidFill>
                  <a:schemeClr val="bg1">
                    <a:lumMod val="65000"/>
                  </a:schemeClr>
                </a:solidFill>
                <a:latin typeface="Arial"/>
              </a:rPr>
              <a:t>models</a:t>
            </a:r>
            <a:r>
              <a:rPr lang="zh-CN" altLang="en-US" sz="2600" i="0" dirty="0">
                <a:solidFill>
                  <a:schemeClr val="bg1">
                    <a:lumMod val="65000"/>
                  </a:schemeClr>
                </a:solidFill>
                <a:latin typeface="Arial"/>
              </a:rPr>
              <a:t> </a:t>
            </a:r>
            <a:r>
              <a:rPr lang="en-US" altLang="zh-CN" sz="2600" b="1" i="0" dirty="0">
                <a:solidFill>
                  <a:schemeClr val="bg1">
                    <a:lumMod val="85000"/>
                  </a:schemeClr>
                </a:solidFill>
                <a:latin typeface="Arial"/>
              </a:rPr>
              <a:t>failed</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to</a:t>
            </a:r>
            <a:r>
              <a:rPr lang="zh-CN" altLang="en-US" sz="2600" b="0" i="0" dirty="0">
                <a:solidFill>
                  <a:schemeClr val="bg1">
                    <a:lumMod val="65000"/>
                  </a:schemeClr>
                </a:solidFill>
                <a:latin typeface="Arial"/>
              </a:rPr>
              <a:t> </a:t>
            </a:r>
            <a:r>
              <a:rPr lang="en-US" altLang="zh-CN" sz="2600" dirty="0">
                <a:solidFill>
                  <a:schemeClr val="bg1">
                    <a:lumMod val="65000"/>
                  </a:schemeClr>
                </a:solidFill>
                <a:latin typeface="Arial"/>
              </a:rPr>
              <a:t>explain</a:t>
            </a:r>
            <a:r>
              <a:rPr lang="zh-CN" altLang="en-US" sz="2600" dirty="0">
                <a:solidFill>
                  <a:schemeClr val="bg1">
                    <a:lumMod val="65000"/>
                  </a:schemeClr>
                </a:solidFill>
                <a:latin typeface="Arial"/>
              </a:rPr>
              <a:t> </a:t>
            </a:r>
            <a:r>
              <a:rPr lang="en-US" altLang="zh-CN" sz="2600" dirty="0">
                <a:solidFill>
                  <a:schemeClr val="bg1">
                    <a:lumMod val="65000"/>
                  </a:schemeClr>
                </a:solidFill>
                <a:latin typeface="Arial"/>
              </a:rPr>
              <a:t>the</a:t>
            </a:r>
            <a:r>
              <a:rPr lang="zh-CN" altLang="en-US" sz="2600" dirty="0">
                <a:solidFill>
                  <a:schemeClr val="bg1">
                    <a:lumMod val="65000"/>
                  </a:schemeClr>
                </a:solidFill>
                <a:latin typeface="Arial"/>
              </a:rPr>
              <a:t> </a:t>
            </a:r>
            <a:r>
              <a:rPr lang="en-US" altLang="zh-CN" sz="2600" dirty="0">
                <a:solidFill>
                  <a:schemeClr val="bg1">
                    <a:lumMod val="65000"/>
                  </a:schemeClr>
                </a:solidFill>
                <a:latin typeface="Arial"/>
              </a:rPr>
              <a:t>grain</a:t>
            </a:r>
            <a:r>
              <a:rPr lang="zh-CN" altLang="en-US" sz="2600" dirty="0">
                <a:solidFill>
                  <a:schemeClr val="bg1">
                    <a:lumMod val="65000"/>
                  </a:schemeClr>
                </a:solidFill>
                <a:latin typeface="Arial"/>
              </a:rPr>
              <a:t> </a:t>
            </a:r>
            <a:r>
              <a:rPr lang="en-US" altLang="zh-CN" sz="2600" dirty="0">
                <a:solidFill>
                  <a:schemeClr val="bg1">
                    <a:lumMod val="65000"/>
                  </a:schemeClr>
                </a:solidFill>
                <a:latin typeface="Arial"/>
              </a:rPr>
              <a:t>data</a:t>
            </a:r>
            <a:r>
              <a:rPr lang="en-US" sz="2600" b="0" i="0" dirty="0">
                <a:solidFill>
                  <a:schemeClr val="bg1">
                    <a:lumMod val="65000"/>
                  </a:schemeClr>
                </a:solidFill>
                <a:latin typeface="Arial"/>
              </a:rPr>
              <a:t> </a:t>
            </a:r>
          </a:p>
          <a:p>
            <a:pPr marL="285750" indent="-285750">
              <a:lnSpc>
                <a:spcPts val="3000"/>
              </a:lnSpc>
              <a:spcBef>
                <a:spcPts val="600"/>
              </a:spcBef>
              <a:spcAft>
                <a:spcPts val="600"/>
              </a:spcAft>
              <a:buFont typeface="Arial" panose="020B0604020202020204" pitchFamily="34" charset="0"/>
              <a:buChar char="•"/>
            </a:pPr>
            <a:r>
              <a:rPr lang="en-US" altLang="zh-CN" sz="2600" b="1" i="0" dirty="0">
                <a:solidFill>
                  <a:schemeClr val="bg1">
                    <a:lumMod val="85000"/>
                  </a:schemeClr>
                </a:solidFill>
                <a:latin typeface="Arial"/>
              </a:rPr>
              <a:t>Fully Coupled</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FRUITY</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AGB</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models</a:t>
            </a:r>
            <a:r>
              <a:rPr lang="zh-CN" altLang="en-US" sz="2600" b="1" i="0" dirty="0">
                <a:solidFill>
                  <a:schemeClr val="bg1">
                    <a:lumMod val="65000"/>
                  </a:schemeClr>
                </a:solidFill>
                <a:latin typeface="Arial"/>
              </a:rPr>
              <a:t> </a:t>
            </a:r>
            <a:r>
              <a:rPr lang="en-US" altLang="zh-CN" sz="2600" dirty="0">
                <a:solidFill>
                  <a:schemeClr val="bg1">
                    <a:lumMod val="65000"/>
                  </a:schemeClr>
                </a:solidFill>
                <a:latin typeface="Arial"/>
              </a:rPr>
              <a:t>are</a:t>
            </a:r>
            <a:r>
              <a:rPr lang="zh-CN" altLang="en-US" sz="2600" dirty="0">
                <a:solidFill>
                  <a:schemeClr val="bg1">
                    <a:lumMod val="65000"/>
                  </a:schemeClr>
                </a:solidFill>
                <a:latin typeface="Arial"/>
              </a:rPr>
              <a:t> </a:t>
            </a:r>
            <a:r>
              <a:rPr lang="en-US" altLang="zh-CN" sz="2600" b="1" dirty="0">
                <a:solidFill>
                  <a:schemeClr val="bg1">
                    <a:lumMod val="85000"/>
                  </a:schemeClr>
                </a:solidFill>
                <a:latin typeface="Arial"/>
              </a:rPr>
              <a:t>in</a:t>
            </a:r>
            <a:r>
              <a:rPr lang="zh-CN" altLang="en-US" sz="2600" b="1" dirty="0">
                <a:solidFill>
                  <a:schemeClr val="bg1">
                    <a:lumMod val="85000"/>
                  </a:schemeClr>
                </a:solidFill>
                <a:latin typeface="Arial"/>
              </a:rPr>
              <a:t> </a:t>
            </a:r>
            <a:r>
              <a:rPr lang="en-US" altLang="zh-CN" sz="2600" b="1" dirty="0">
                <a:solidFill>
                  <a:schemeClr val="bg1">
                    <a:lumMod val="85000"/>
                  </a:schemeClr>
                </a:solidFill>
                <a:latin typeface="Arial"/>
              </a:rPr>
              <a:t>line</a:t>
            </a:r>
            <a:r>
              <a:rPr lang="zh-CN" altLang="en-US" sz="2600" b="1" dirty="0">
                <a:solidFill>
                  <a:schemeClr val="bg1">
                    <a:lumMod val="85000"/>
                  </a:schemeClr>
                </a:solidFill>
                <a:latin typeface="Arial"/>
              </a:rPr>
              <a:t> </a:t>
            </a:r>
            <a:r>
              <a:rPr lang="en-US" altLang="zh-CN" sz="2600" b="1" dirty="0">
                <a:solidFill>
                  <a:schemeClr val="bg1">
                    <a:lumMod val="85000"/>
                  </a:schemeClr>
                </a:solidFill>
                <a:latin typeface="Arial"/>
              </a:rPr>
              <a:t>with</a:t>
            </a:r>
            <a:r>
              <a:rPr lang="zh-CN" altLang="en-US" sz="2600" dirty="0">
                <a:solidFill>
                  <a:schemeClr val="bg1">
                    <a:lumMod val="85000"/>
                  </a:schemeClr>
                </a:solidFill>
                <a:latin typeface="Arial"/>
              </a:rPr>
              <a:t> </a:t>
            </a:r>
            <a:r>
              <a:rPr lang="en-US" altLang="zh-CN" sz="2600" b="1" dirty="0">
                <a:solidFill>
                  <a:schemeClr val="bg1">
                    <a:lumMod val="85000"/>
                  </a:schemeClr>
                </a:solidFill>
                <a:latin typeface="Arial"/>
              </a:rPr>
              <a:t>grain</a:t>
            </a:r>
            <a:r>
              <a:rPr lang="zh-CN" altLang="en-US" sz="2600" b="1" dirty="0">
                <a:solidFill>
                  <a:schemeClr val="bg1">
                    <a:lumMod val="85000"/>
                  </a:schemeClr>
                </a:solidFill>
                <a:latin typeface="Arial"/>
              </a:rPr>
              <a:t> </a:t>
            </a:r>
            <a:r>
              <a:rPr lang="en-US" altLang="zh-CN" sz="2600" b="1" dirty="0">
                <a:solidFill>
                  <a:schemeClr val="bg1">
                    <a:lumMod val="85000"/>
                  </a:schemeClr>
                </a:solidFill>
                <a:latin typeface="Arial"/>
              </a:rPr>
              <a:t>data</a:t>
            </a:r>
            <a:endParaRPr lang="en-US" sz="2600" b="0" i="0" dirty="0">
              <a:solidFill>
                <a:schemeClr val="bg1">
                  <a:lumMod val="65000"/>
                </a:schemeClr>
              </a:solidFill>
              <a:latin typeface="Arial"/>
            </a:endParaRPr>
          </a:p>
          <a:p>
            <a:pPr marL="285750" indent="-285750">
              <a:lnSpc>
                <a:spcPts val="3000"/>
              </a:lnSpc>
              <a:spcBef>
                <a:spcPts val="600"/>
              </a:spcBef>
              <a:spcAft>
                <a:spcPts val="600"/>
              </a:spcAft>
              <a:buFont typeface="Arial" panose="020B0604020202020204" pitchFamily="34" charset="0"/>
              <a:buChar char="•"/>
            </a:pPr>
            <a:r>
              <a:rPr lang="en-US" altLang="zh-CN" sz="2600" b="0" i="0" dirty="0">
                <a:solidFill>
                  <a:schemeClr val="bg1">
                    <a:lumMod val="65000"/>
                  </a:schemeClr>
                </a:solidFill>
                <a:latin typeface="Arial"/>
              </a:rPr>
              <a:t>The</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problem</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was</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caused</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by</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the</a:t>
            </a:r>
            <a:r>
              <a:rPr lang="zh-CN" altLang="en-US" sz="2600" b="0" i="0" dirty="0">
                <a:solidFill>
                  <a:schemeClr val="bg1">
                    <a:lumMod val="65000"/>
                  </a:schemeClr>
                </a:solidFill>
                <a:latin typeface="Arial"/>
              </a:rPr>
              <a:t> </a:t>
            </a:r>
            <a:r>
              <a:rPr lang="en-US" altLang="zh-CN" sz="2600" b="1" i="0" dirty="0">
                <a:solidFill>
                  <a:schemeClr val="bg1">
                    <a:lumMod val="85000"/>
                  </a:schemeClr>
                </a:solidFill>
                <a:latin typeface="Arial"/>
              </a:rPr>
              <a:t>inaccurate</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treatment</a:t>
            </a:r>
            <a:r>
              <a:rPr lang="zh-CN" altLang="en-US" sz="2600" b="0" i="0" dirty="0">
                <a:solidFill>
                  <a:schemeClr val="bg1">
                    <a:lumMod val="85000"/>
                  </a:schemeClr>
                </a:solidFill>
                <a:latin typeface="Arial"/>
              </a:rPr>
              <a:t> </a:t>
            </a:r>
            <a:r>
              <a:rPr lang="en-US" altLang="zh-CN" sz="2600" b="0" i="0" dirty="0">
                <a:solidFill>
                  <a:schemeClr val="bg1">
                    <a:lumMod val="65000"/>
                  </a:schemeClr>
                </a:solidFill>
                <a:latin typeface="Arial"/>
              </a:rPr>
              <a:t>of</a:t>
            </a:r>
            <a:r>
              <a:rPr lang="zh-CN" altLang="en-US" sz="2600" b="0" i="0" dirty="0">
                <a:solidFill>
                  <a:schemeClr val="bg1">
                    <a:lumMod val="65000"/>
                  </a:schemeClr>
                </a:solidFill>
                <a:latin typeface="Arial"/>
              </a:rPr>
              <a:t> </a:t>
            </a:r>
            <a:r>
              <a:rPr lang="en-US" altLang="zh-CN" sz="2600" b="0" i="0" dirty="0">
                <a:solidFill>
                  <a:schemeClr val="bg1">
                    <a:lumMod val="65000"/>
                  </a:schemeClr>
                </a:solidFill>
                <a:latin typeface="Arial"/>
              </a:rPr>
              <a:t>the</a:t>
            </a:r>
            <a:r>
              <a:rPr lang="zh-CN" altLang="en-US" sz="2600" b="0" i="0" dirty="0">
                <a:solidFill>
                  <a:schemeClr val="bg1">
                    <a:lumMod val="65000"/>
                  </a:schemeClr>
                </a:solidFill>
                <a:latin typeface="Arial"/>
              </a:rPr>
              <a:t> </a:t>
            </a:r>
            <a:r>
              <a:rPr lang="en-US" altLang="zh-CN" sz="2600" b="1" i="0" baseline="30000" dirty="0">
                <a:solidFill>
                  <a:schemeClr val="bg1">
                    <a:lumMod val="85000"/>
                  </a:schemeClr>
                </a:solidFill>
                <a:latin typeface="Arial"/>
              </a:rPr>
              <a:t>94</a:t>
            </a:r>
            <a:r>
              <a:rPr lang="en-US" altLang="zh-CN" sz="2600" b="1" i="0" dirty="0">
                <a:solidFill>
                  <a:schemeClr val="bg1">
                    <a:lumMod val="85000"/>
                  </a:schemeClr>
                </a:solidFill>
                <a:latin typeface="Arial"/>
              </a:rPr>
              <a:t>Nb</a:t>
            </a:r>
            <a:r>
              <a:rPr lang="zh-CN" altLang="en-US" sz="2600" b="1" i="0" dirty="0">
                <a:solidFill>
                  <a:schemeClr val="bg1">
                    <a:lumMod val="85000"/>
                  </a:schemeClr>
                </a:solidFill>
                <a:latin typeface="Arial"/>
              </a:rPr>
              <a:t> </a:t>
            </a:r>
            <a:r>
              <a:rPr lang="el-GR" sz="2600" b="1" i="0" dirty="0">
                <a:solidFill>
                  <a:schemeClr val="bg1">
                    <a:lumMod val="85000"/>
                  </a:schemeClr>
                </a:solidFill>
                <a:latin typeface="Arial"/>
              </a:rPr>
              <a:t>β⁻ </a:t>
            </a:r>
            <a:r>
              <a:rPr lang="en-US" sz="2600" b="1" i="0" dirty="0">
                <a:solidFill>
                  <a:schemeClr val="bg1">
                    <a:lumMod val="85000"/>
                  </a:schemeClr>
                </a:solidFill>
                <a:latin typeface="Arial"/>
              </a:rPr>
              <a:t>rate</a:t>
            </a:r>
            <a:r>
              <a:rPr lang="zh-CN" altLang="en-US" sz="2600" b="1" i="0" dirty="0">
                <a:solidFill>
                  <a:schemeClr val="bg1">
                    <a:lumMod val="85000"/>
                  </a:schemeClr>
                </a:solidFill>
                <a:latin typeface="Arial"/>
              </a:rPr>
              <a:t> </a:t>
            </a:r>
            <a:r>
              <a:rPr lang="en-US" altLang="zh-CN" sz="2600" b="0" i="0" dirty="0">
                <a:solidFill>
                  <a:schemeClr val="bg1">
                    <a:lumMod val="65000"/>
                  </a:schemeClr>
                </a:solidFill>
                <a:latin typeface="Arial"/>
              </a:rPr>
              <a:t>in</a:t>
            </a:r>
            <a:r>
              <a:rPr lang="zh-CN" altLang="en-US" sz="2600" b="0" i="0" dirty="0">
                <a:solidFill>
                  <a:schemeClr val="bg1">
                    <a:lumMod val="65000"/>
                  </a:schemeClr>
                </a:solidFill>
                <a:latin typeface="Arial"/>
              </a:rPr>
              <a:t> </a:t>
            </a:r>
            <a:r>
              <a:rPr lang="en-US" altLang="zh-CN" sz="2600" dirty="0">
                <a:solidFill>
                  <a:schemeClr val="bg1">
                    <a:lumMod val="65000"/>
                  </a:schemeClr>
                </a:solidFill>
                <a:latin typeface="Arial"/>
              </a:rPr>
              <a:t>previous</a:t>
            </a:r>
            <a:r>
              <a:rPr lang="zh-CN" altLang="en-US" sz="2600" dirty="0">
                <a:solidFill>
                  <a:schemeClr val="bg1">
                    <a:lumMod val="65000"/>
                  </a:schemeClr>
                </a:solidFill>
                <a:latin typeface="Arial"/>
              </a:rPr>
              <a:t> </a:t>
            </a:r>
            <a:r>
              <a:rPr lang="en-US" altLang="zh-CN" sz="2600" dirty="0">
                <a:solidFill>
                  <a:schemeClr val="bg1">
                    <a:lumMod val="65000"/>
                  </a:schemeClr>
                </a:solidFill>
                <a:latin typeface="Arial"/>
              </a:rPr>
              <a:t>models</a:t>
            </a:r>
            <a:endParaRPr lang="en-US" sz="2600" b="0" i="0" dirty="0">
              <a:solidFill>
                <a:schemeClr val="bg1">
                  <a:lumMod val="65000"/>
                </a:schemeClr>
              </a:solidFill>
              <a:latin typeface="Arial"/>
            </a:endParaRPr>
          </a:p>
        </p:txBody>
      </p:sp>
      <p:pic>
        <p:nvPicPr>
          <p:cNvPr id="7" name="Picture 6">
            <a:extLst>
              <a:ext uri="{FF2B5EF4-FFF2-40B4-BE49-F238E27FC236}">
                <a16:creationId xmlns:a16="http://schemas.microsoft.com/office/drawing/2014/main" id="{6E12EB60-1304-B096-0C3A-B667158BC584}"/>
              </a:ext>
            </a:extLst>
          </p:cNvPr>
          <p:cNvPicPr>
            <a:picLocks noChangeAspect="1"/>
          </p:cNvPicPr>
          <p:nvPr/>
        </p:nvPicPr>
        <p:blipFill>
          <a:blip r:embed="rId3"/>
          <a:stretch>
            <a:fillRect/>
          </a:stretch>
        </p:blipFill>
        <p:spPr>
          <a:xfrm>
            <a:off x="449433" y="1063057"/>
            <a:ext cx="5361064" cy="5173150"/>
          </a:xfrm>
          <a:prstGeom prst="rect">
            <a:avLst/>
          </a:prstGeom>
        </p:spPr>
      </p:pic>
      <p:sp>
        <p:nvSpPr>
          <p:cNvPr id="3" name="TextBox 2">
            <a:extLst>
              <a:ext uri="{FF2B5EF4-FFF2-40B4-BE49-F238E27FC236}">
                <a16:creationId xmlns:a16="http://schemas.microsoft.com/office/drawing/2014/main" id="{C2050FA5-1058-41FD-41BF-60176C9A8307}"/>
              </a:ext>
            </a:extLst>
          </p:cNvPr>
          <p:cNvSpPr txBox="1"/>
          <p:nvPr/>
        </p:nvSpPr>
        <p:spPr>
          <a:xfrm>
            <a:off x="1348440" y="1215169"/>
            <a:ext cx="3187732" cy="646331"/>
          </a:xfrm>
          <a:prstGeom prst="rect">
            <a:avLst/>
          </a:prstGeom>
          <a:noFill/>
        </p:spPr>
        <p:txBody>
          <a:bodyPr wrap="none" rtlCol="0">
            <a:spAutoFit/>
          </a:bodyPr>
          <a:lstStyle/>
          <a:p>
            <a:r>
              <a:rPr lang="en-US" altLang="zh-CN" dirty="0">
                <a:solidFill>
                  <a:schemeClr val="bg1">
                    <a:lumMod val="50000"/>
                  </a:schemeClr>
                </a:solidFill>
                <a:latin typeface="Arial" panose="020B0604020202020204" pitchFamily="34" charset="0"/>
                <a:cs typeface="Arial" panose="020B0604020202020204" pitchFamily="34" charset="0"/>
              </a:rPr>
              <a:t>Vescovi+(2020)</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i="1" dirty="0" err="1">
                <a:solidFill>
                  <a:schemeClr val="bg1">
                    <a:lumMod val="50000"/>
                  </a:schemeClr>
                </a:solidFill>
                <a:latin typeface="Arial" panose="020B0604020202020204" pitchFamily="34" charset="0"/>
                <a:cs typeface="Arial" panose="020B0604020202020204" pitchFamily="34" charset="0"/>
              </a:rPr>
              <a:t>ApJL</a:t>
            </a:r>
            <a:endParaRPr lang="en-US" altLang="zh-CN" i="1" dirty="0">
              <a:solidFill>
                <a:schemeClr val="bg1">
                  <a:lumMod val="50000"/>
                </a:schemeClr>
              </a:solidFill>
              <a:latin typeface="Arial" panose="020B0604020202020204" pitchFamily="34" charset="0"/>
              <a:cs typeface="Arial" panose="020B0604020202020204" pitchFamily="34" charset="0"/>
            </a:endParaRPr>
          </a:p>
          <a:p>
            <a:r>
              <a:rPr lang="en-US" altLang="zh-CN" dirty="0" err="1">
                <a:solidFill>
                  <a:schemeClr val="bg1">
                    <a:lumMod val="50000"/>
                  </a:schemeClr>
                </a:solidFill>
                <a:latin typeface="Arial" panose="020B0604020202020204" pitchFamily="34" charset="0"/>
                <a:cs typeface="Arial" panose="020B0604020202020204" pitchFamily="34" charset="0"/>
              </a:rPr>
              <a:t>Balibrea</a:t>
            </a:r>
            <a:r>
              <a:rPr lang="en-US" altLang="zh-CN" dirty="0">
                <a:solidFill>
                  <a:schemeClr val="bg1">
                    <a:lumMod val="50000"/>
                  </a:schemeClr>
                </a:solidFill>
                <a:latin typeface="Arial" panose="020B0604020202020204" pitchFamily="34" charset="0"/>
                <a:cs typeface="Arial" panose="020B0604020202020204" pitchFamily="34" charset="0"/>
              </a:rPr>
              <a:t>-Correa+(2026)</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i="1" dirty="0">
                <a:solidFill>
                  <a:schemeClr val="bg1">
                    <a:lumMod val="50000"/>
                  </a:schemeClr>
                </a:solidFill>
                <a:latin typeface="Arial" panose="020B0604020202020204" pitchFamily="34" charset="0"/>
                <a:cs typeface="Arial" panose="020B0604020202020204" pitchFamily="34" charset="0"/>
              </a:rPr>
              <a:t>PRL</a:t>
            </a:r>
            <a:r>
              <a:rPr lang="zh-CN" altLang="en-US" i="1" dirty="0">
                <a:solidFill>
                  <a:schemeClr val="bg1">
                    <a:lumMod val="50000"/>
                  </a:schemeClr>
                </a:solidFill>
                <a:latin typeface="Arial" panose="020B0604020202020204" pitchFamily="34" charset="0"/>
                <a:cs typeface="Arial" panose="020B0604020202020204" pitchFamily="34" charset="0"/>
              </a:rPr>
              <a:t> </a:t>
            </a:r>
            <a:endParaRPr lang="en-US" i="1" dirty="0">
              <a:solidFill>
                <a:schemeClr val="bg1">
                  <a:lumMod val="50000"/>
                </a:schemeClr>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496E8C0A-16DC-4A07-5A41-333C28FFEE84}"/>
              </a:ext>
            </a:extLst>
          </p:cNvPr>
          <p:cNvSpPr/>
          <p:nvPr/>
        </p:nvSpPr>
        <p:spPr>
          <a:xfrm>
            <a:off x="457200" y="6547104"/>
            <a:ext cx="101600" cy="101600"/>
          </a:xfrm>
          <a:prstGeom prst="ellipse">
            <a:avLst/>
          </a:prstGeom>
          <a:solidFill>
            <a:srgbClr val="58C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101345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Rectangle 73"/>
          <p:cNvSpPr/>
          <p:nvPr/>
        </p:nvSpPr>
        <p:spPr>
          <a:xfrm>
            <a:off x="640080" y="1586484"/>
            <a:ext cx="640080" cy="25400"/>
          </a:xfrm>
          <a:prstGeom prst="rect">
            <a:avLst/>
          </a:prstGeom>
          <a:solidFill>
            <a:srgbClr val="58C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58C29D"/>
              </a:solidFill>
            </a:endParaRPr>
          </a:p>
        </p:txBody>
      </p:sp>
      <p:sp>
        <p:nvSpPr>
          <p:cNvPr id="75" name="TextBox 74"/>
          <p:cNvSpPr txBox="1"/>
          <p:nvPr/>
        </p:nvSpPr>
        <p:spPr>
          <a:xfrm>
            <a:off x="1409700" y="1365218"/>
            <a:ext cx="2743200" cy="335348"/>
          </a:xfrm>
          <a:prstGeom prst="rect">
            <a:avLst/>
          </a:prstGeom>
          <a:noFill/>
        </p:spPr>
        <p:txBody>
          <a:bodyPr wrap="square" lIns="0" tIns="0" rIns="0" bIns="0" anchor="t">
            <a:spAutoFit/>
          </a:bodyPr>
          <a:lstStyle/>
          <a:p>
            <a:pPr algn="l">
              <a:lnSpc>
                <a:spcPct val="120000"/>
              </a:lnSpc>
            </a:pPr>
            <a:r>
              <a:rPr sz="2000" b="1" i="0" dirty="0">
                <a:solidFill>
                  <a:srgbClr val="58C29D"/>
                </a:solidFill>
                <a:latin typeface="Arial"/>
              </a:rPr>
              <a:t>TAKEAWAY</a:t>
            </a:r>
          </a:p>
        </p:txBody>
      </p:sp>
      <p:sp>
        <p:nvSpPr>
          <p:cNvPr id="76" name="TextBox 75"/>
          <p:cNvSpPr txBox="1"/>
          <p:nvPr/>
        </p:nvSpPr>
        <p:spPr>
          <a:xfrm>
            <a:off x="640080" y="1906524"/>
            <a:ext cx="11196448" cy="1516249"/>
          </a:xfrm>
          <a:prstGeom prst="rect">
            <a:avLst/>
          </a:prstGeom>
          <a:noFill/>
        </p:spPr>
        <p:txBody>
          <a:bodyPr wrap="square" lIns="0" tIns="0" rIns="0" bIns="0" anchor="t">
            <a:spAutoFit/>
          </a:bodyPr>
          <a:lstStyle/>
          <a:p>
            <a:pPr algn="l">
              <a:lnSpc>
                <a:spcPct val="105000"/>
              </a:lnSpc>
            </a:pPr>
            <a:r>
              <a:rPr sz="4800" b="1" i="0" dirty="0">
                <a:solidFill>
                  <a:srgbClr val="F4EFE6"/>
                </a:solidFill>
                <a:latin typeface="Arial"/>
              </a:rPr>
              <a:t>The discrepancy </a:t>
            </a:r>
            <a:r>
              <a:rPr lang="en-US" altLang="zh-CN" sz="4800" b="1" i="0" dirty="0">
                <a:solidFill>
                  <a:srgbClr val="F4EFE6"/>
                </a:solidFill>
                <a:latin typeface="Arial"/>
              </a:rPr>
              <a:t>came</a:t>
            </a:r>
            <a:r>
              <a:rPr lang="zh-CN" altLang="en-US" sz="4800" b="1" i="0" dirty="0">
                <a:solidFill>
                  <a:srgbClr val="F4EFE6"/>
                </a:solidFill>
                <a:latin typeface="Arial"/>
              </a:rPr>
              <a:t> </a:t>
            </a:r>
            <a:r>
              <a:rPr lang="en-US" altLang="zh-CN" sz="4800" b="1" i="0" dirty="0">
                <a:solidFill>
                  <a:srgbClr val="F4EFE6"/>
                </a:solidFill>
                <a:latin typeface="Arial"/>
              </a:rPr>
              <a:t>from</a:t>
            </a:r>
            <a:r>
              <a:rPr sz="4800" b="1" i="0" dirty="0">
                <a:solidFill>
                  <a:srgbClr val="F4EFE6"/>
                </a:solidFill>
                <a:latin typeface="Arial"/>
              </a:rPr>
              <a:t> the</a:t>
            </a:r>
            <a:r>
              <a:rPr lang="zh-CN" altLang="en-US" sz="4800" b="1" i="0" dirty="0">
                <a:solidFill>
                  <a:srgbClr val="F4EFE6"/>
                </a:solidFill>
                <a:latin typeface="Arial"/>
              </a:rPr>
              <a:t> </a:t>
            </a:r>
            <a:r>
              <a:rPr sz="4800" b="1" i="0" dirty="0">
                <a:solidFill>
                  <a:srgbClr val="58C29D"/>
                </a:solidFill>
                <a:latin typeface="Arial"/>
              </a:rPr>
              <a:t>stellar β⁻ treatment</a:t>
            </a:r>
            <a:endParaRPr sz="4800" b="1" i="0" dirty="0">
              <a:solidFill>
                <a:srgbClr val="F4EFE6"/>
              </a:solidFill>
              <a:latin typeface="Arial"/>
            </a:endParaRPr>
          </a:p>
        </p:txBody>
      </p:sp>
      <p:sp>
        <p:nvSpPr>
          <p:cNvPr id="77" name="TextBox 76"/>
          <p:cNvSpPr txBox="1"/>
          <p:nvPr/>
        </p:nvSpPr>
        <p:spPr>
          <a:xfrm>
            <a:off x="640080" y="4471372"/>
            <a:ext cx="2743200" cy="335348"/>
          </a:xfrm>
          <a:prstGeom prst="rect">
            <a:avLst/>
          </a:prstGeom>
          <a:noFill/>
        </p:spPr>
        <p:txBody>
          <a:bodyPr wrap="square" lIns="0" tIns="0" rIns="0" bIns="0" anchor="t">
            <a:spAutoFit/>
          </a:bodyPr>
          <a:lstStyle/>
          <a:p>
            <a:pPr algn="l">
              <a:lnSpc>
                <a:spcPct val="120000"/>
              </a:lnSpc>
            </a:pPr>
            <a:r>
              <a:rPr sz="2000" b="1" i="0">
                <a:solidFill>
                  <a:srgbClr val="8A8676"/>
                </a:solidFill>
                <a:latin typeface="Arial"/>
              </a:rPr>
              <a:t>WHAT THIS MEANS</a:t>
            </a:r>
          </a:p>
        </p:txBody>
      </p:sp>
      <p:sp>
        <p:nvSpPr>
          <p:cNvPr id="78" name="TextBox 77"/>
          <p:cNvSpPr txBox="1"/>
          <p:nvPr/>
        </p:nvSpPr>
        <p:spPr>
          <a:xfrm>
            <a:off x="640080" y="4961723"/>
            <a:ext cx="10675620" cy="820289"/>
          </a:xfrm>
          <a:prstGeom prst="rect">
            <a:avLst/>
          </a:prstGeom>
          <a:noFill/>
        </p:spPr>
        <p:txBody>
          <a:bodyPr wrap="square" lIns="0" tIns="0" rIns="0" bIns="0" anchor="t">
            <a:spAutoFit/>
          </a:bodyPr>
          <a:lstStyle/>
          <a:p>
            <a:pPr algn="l">
              <a:lnSpc>
                <a:spcPct val="140000"/>
              </a:lnSpc>
            </a:pPr>
            <a:r>
              <a:rPr lang="en-US" altLang="zh-CN" sz="2000" b="0" i="0" dirty="0">
                <a:solidFill>
                  <a:schemeClr val="bg1">
                    <a:lumMod val="65000"/>
                  </a:schemeClr>
                </a:solidFill>
                <a:latin typeface="Arial"/>
              </a:rPr>
              <a:t>Better</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understanding</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of</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the</a:t>
            </a:r>
            <a:r>
              <a:rPr lang="zh-CN" altLang="en-US" sz="2000" b="0" i="0" dirty="0">
                <a:solidFill>
                  <a:schemeClr val="bg1">
                    <a:lumMod val="65000"/>
                  </a:schemeClr>
                </a:solidFill>
                <a:latin typeface="Arial"/>
              </a:rPr>
              <a:t> </a:t>
            </a:r>
            <a:r>
              <a:rPr lang="en-US" altLang="zh-CN" sz="2000" b="0" i="1" dirty="0">
                <a:solidFill>
                  <a:schemeClr val="bg1">
                    <a:lumMod val="65000"/>
                  </a:schemeClr>
                </a:solidFill>
                <a:latin typeface="Arial"/>
              </a:rPr>
              <a:t>s</a:t>
            </a:r>
            <a:r>
              <a:rPr lang="en-US" altLang="zh-CN" sz="2000" b="0" i="0" dirty="0">
                <a:solidFill>
                  <a:schemeClr val="bg1">
                    <a:lumMod val="65000"/>
                  </a:schemeClr>
                </a:solidFill>
                <a:latin typeface="Arial"/>
              </a:rPr>
              <a:t>-process</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production</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of</a:t>
            </a:r>
            <a:r>
              <a:rPr lang="zh-CN" altLang="en-US" sz="2000" b="0" i="0" dirty="0">
                <a:solidFill>
                  <a:schemeClr val="bg1">
                    <a:lumMod val="65000"/>
                  </a:schemeClr>
                </a:solidFill>
                <a:latin typeface="Arial"/>
              </a:rPr>
              <a:t> </a:t>
            </a:r>
            <a:r>
              <a:rPr lang="en-US" altLang="zh-CN" sz="2000" b="0" i="0" baseline="30000" dirty="0">
                <a:solidFill>
                  <a:schemeClr val="bg1">
                    <a:lumMod val="65000"/>
                  </a:schemeClr>
                </a:solidFill>
                <a:latin typeface="Arial"/>
              </a:rPr>
              <a:t>94</a:t>
            </a:r>
            <a:r>
              <a:rPr lang="en-US" altLang="zh-CN" sz="2000" b="0" i="0" dirty="0">
                <a:solidFill>
                  <a:schemeClr val="bg1">
                    <a:lumMod val="65000"/>
                  </a:schemeClr>
                </a:solidFill>
                <a:latin typeface="Arial"/>
              </a:rPr>
              <a:t>Mo</a:t>
            </a:r>
            <a:r>
              <a:rPr sz="2000" b="0" i="0" dirty="0">
                <a:solidFill>
                  <a:schemeClr val="bg1">
                    <a:lumMod val="65000"/>
                  </a:schemeClr>
                </a:solidFill>
                <a:latin typeface="Arial"/>
              </a:rPr>
              <a:t> depends on </a:t>
            </a:r>
            <a:r>
              <a:rPr lang="en-US" altLang="zh-CN" sz="2000" b="1" i="0" dirty="0">
                <a:solidFill>
                  <a:schemeClr val="bg1">
                    <a:lumMod val="85000"/>
                  </a:schemeClr>
                </a:solidFill>
                <a:latin typeface="Arial"/>
              </a:rPr>
              <a:t>experimentally</a:t>
            </a:r>
            <a:r>
              <a:rPr lang="zh-CN" altLang="en-US" sz="2000" b="1" i="0" dirty="0">
                <a:solidFill>
                  <a:schemeClr val="bg1">
                    <a:lumMod val="85000"/>
                  </a:schemeClr>
                </a:solidFill>
                <a:latin typeface="Arial"/>
              </a:rPr>
              <a:t> </a:t>
            </a:r>
            <a:r>
              <a:rPr lang="en-US" altLang="zh-CN" sz="2000" b="1" i="0" dirty="0">
                <a:solidFill>
                  <a:schemeClr val="bg1">
                    <a:lumMod val="85000"/>
                  </a:schemeClr>
                </a:solidFill>
                <a:latin typeface="Arial"/>
              </a:rPr>
              <a:t>determined</a:t>
            </a:r>
            <a:r>
              <a:rPr sz="2000" b="1" i="0" dirty="0">
                <a:solidFill>
                  <a:schemeClr val="bg1">
                    <a:lumMod val="85000"/>
                  </a:schemeClr>
                </a:solidFill>
                <a:latin typeface="Arial"/>
              </a:rPr>
              <a:t> β⁻ rate</a:t>
            </a:r>
            <a:r>
              <a:rPr sz="2000" b="0" i="0" dirty="0">
                <a:solidFill>
                  <a:schemeClr val="bg1">
                    <a:lumMod val="65000"/>
                  </a:schemeClr>
                </a:solidFill>
                <a:latin typeface="Arial"/>
              </a:rPr>
              <a:t> for </a:t>
            </a:r>
            <a:r>
              <a:rPr lang="en-US" altLang="zh-CN" sz="2000" b="0" i="0" baseline="30000" dirty="0">
                <a:solidFill>
                  <a:schemeClr val="bg1">
                    <a:lumMod val="65000"/>
                  </a:schemeClr>
                </a:solidFill>
                <a:latin typeface="Arial"/>
              </a:rPr>
              <a:t>94</a:t>
            </a:r>
            <a:r>
              <a:rPr sz="2000" b="0" i="0" dirty="0">
                <a:solidFill>
                  <a:schemeClr val="bg1">
                    <a:lumMod val="65000"/>
                  </a:schemeClr>
                </a:solidFill>
                <a:latin typeface="Arial"/>
              </a:rPr>
              <a:t>Nb — </a:t>
            </a:r>
            <a:r>
              <a:rPr lang="en-US" altLang="zh-CN" sz="2000" b="0" i="0" dirty="0">
                <a:solidFill>
                  <a:schemeClr val="bg1">
                    <a:lumMod val="65000"/>
                  </a:schemeClr>
                </a:solidFill>
                <a:latin typeface="Arial"/>
              </a:rPr>
              <a:t>a</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target</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of</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the</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PANDORA</a:t>
            </a:r>
            <a:r>
              <a:rPr lang="zh-CN" altLang="en-US" sz="2000" b="0" i="0" dirty="0">
                <a:solidFill>
                  <a:schemeClr val="bg1">
                    <a:lumMod val="65000"/>
                  </a:schemeClr>
                </a:solidFill>
                <a:latin typeface="Arial"/>
              </a:rPr>
              <a:t> </a:t>
            </a:r>
            <a:r>
              <a:rPr lang="en-US" altLang="zh-CN" sz="2000" b="0" i="0" dirty="0">
                <a:solidFill>
                  <a:schemeClr val="bg1">
                    <a:lumMod val="65000"/>
                  </a:schemeClr>
                </a:solidFill>
                <a:latin typeface="Arial"/>
              </a:rPr>
              <a:t>project</a:t>
            </a:r>
            <a:endParaRPr sz="2000" b="0" i="0" dirty="0">
              <a:solidFill>
                <a:schemeClr val="bg1">
                  <a:lumMod val="65000"/>
                </a:schemeClr>
              </a:solidFill>
              <a:latin typeface="Arial"/>
            </a:endParaRPr>
          </a:p>
        </p:txBody>
      </p:sp>
      <p:sp>
        <p:nvSpPr>
          <p:cNvPr id="80" name="TextBox 79"/>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Modeling</a:t>
            </a:r>
            <a:r>
              <a:rPr sz="1100" b="0" i="0" dirty="0">
                <a:solidFill>
                  <a:srgbClr val="8A8676"/>
                </a:solidFill>
                <a:latin typeface="Arial"/>
              </a:rPr>
              <a:t> · takeaway</a:t>
            </a:r>
          </a:p>
        </p:txBody>
      </p:sp>
      <p:sp>
        <p:nvSpPr>
          <p:cNvPr id="81" name="TextBox 80"/>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1</a:t>
            </a:r>
            <a:r>
              <a:rPr lang="en-US" sz="1100" b="0" i="0" dirty="0">
                <a:solidFill>
                  <a:srgbClr val="C9C3B6"/>
                </a:solidFill>
                <a:latin typeface="Arial"/>
              </a:rPr>
              <a:t>6</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4" name="Oval 3">
            <a:extLst>
              <a:ext uri="{FF2B5EF4-FFF2-40B4-BE49-F238E27FC236}">
                <a16:creationId xmlns:a16="http://schemas.microsoft.com/office/drawing/2014/main" id="{EE3DEC24-2E27-56B2-7889-A7C9818D85DB}"/>
              </a:ext>
            </a:extLst>
          </p:cNvPr>
          <p:cNvSpPr/>
          <p:nvPr/>
        </p:nvSpPr>
        <p:spPr>
          <a:xfrm>
            <a:off x="457200" y="6547104"/>
            <a:ext cx="101600" cy="101600"/>
          </a:xfrm>
          <a:prstGeom prst="ellipse">
            <a:avLst/>
          </a:prstGeom>
          <a:solidFill>
            <a:srgbClr val="58C2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xtBox 73"/>
          <p:cNvSpPr txBox="1"/>
          <p:nvPr/>
        </p:nvSpPr>
        <p:spPr>
          <a:xfrm>
            <a:off x="640080" y="3237697"/>
            <a:ext cx="10058400" cy="1107996"/>
          </a:xfrm>
          <a:prstGeom prst="rect">
            <a:avLst/>
          </a:prstGeom>
          <a:noFill/>
        </p:spPr>
        <p:txBody>
          <a:bodyPr wrap="square" lIns="0" tIns="0" rIns="0" bIns="0" anchor="t">
            <a:spAutoFit/>
          </a:bodyPr>
          <a:lstStyle/>
          <a:p>
            <a:pPr algn="l">
              <a:lnSpc>
                <a:spcPct val="100000"/>
              </a:lnSpc>
            </a:pPr>
            <a:r>
              <a:rPr lang="en-US" altLang="zh-CN" sz="7000" b="1" i="0" dirty="0">
                <a:solidFill>
                  <a:srgbClr val="F4EFE6"/>
                </a:solidFill>
                <a:latin typeface="Arial"/>
              </a:rPr>
              <a:t>The</a:t>
            </a:r>
            <a:r>
              <a:rPr lang="zh-CN" altLang="en-US" sz="7000" b="1" i="0" dirty="0">
                <a:solidFill>
                  <a:srgbClr val="F4EFE6"/>
                </a:solidFill>
                <a:latin typeface="Arial"/>
              </a:rPr>
              <a:t> </a:t>
            </a:r>
            <a:r>
              <a:rPr lang="en-US" altLang="zh-CN" sz="7000" b="1" i="0" dirty="0">
                <a:solidFill>
                  <a:srgbClr val="76D6FF"/>
                </a:solidFill>
                <a:latin typeface="Arial"/>
              </a:rPr>
              <a:t>Mo</a:t>
            </a:r>
            <a:r>
              <a:rPr lang="zh-CN" altLang="en-US" sz="7000" b="1" i="0" dirty="0">
                <a:solidFill>
                  <a:srgbClr val="76D6FF"/>
                </a:solidFill>
                <a:latin typeface="Arial"/>
              </a:rPr>
              <a:t> </a:t>
            </a:r>
            <a:r>
              <a:rPr lang="en-US" altLang="zh-CN" sz="7000" b="1" i="0" dirty="0">
                <a:solidFill>
                  <a:srgbClr val="76D6FF"/>
                </a:solidFill>
                <a:latin typeface="Arial"/>
              </a:rPr>
              <a:t>Mismatch</a:t>
            </a:r>
            <a:endParaRPr sz="7000" b="1" i="0" dirty="0">
              <a:solidFill>
                <a:srgbClr val="76D6FF"/>
              </a:solidFill>
              <a:latin typeface="Arial"/>
            </a:endParaRPr>
          </a:p>
        </p:txBody>
      </p:sp>
      <p:sp>
        <p:nvSpPr>
          <p:cNvPr id="78" name="TextBox 77"/>
          <p:cNvSpPr txBox="1"/>
          <p:nvPr/>
        </p:nvSpPr>
        <p:spPr>
          <a:xfrm>
            <a:off x="640080" y="6492240"/>
            <a:ext cx="2743200" cy="184474"/>
          </a:xfrm>
          <a:prstGeom prst="rect">
            <a:avLst/>
          </a:prstGeom>
          <a:noFill/>
        </p:spPr>
        <p:txBody>
          <a:bodyPr wrap="square" lIns="0" tIns="0" rIns="0" bIns="0" anchor="t">
            <a:spAutoFit/>
          </a:bodyPr>
          <a:lstStyle/>
          <a:p>
            <a:pPr algn="l">
              <a:lnSpc>
                <a:spcPct val="120000"/>
              </a:lnSpc>
            </a:pPr>
            <a:r>
              <a:rPr sz="1100" b="1" i="0" dirty="0">
                <a:solidFill>
                  <a:srgbClr val="8A8676"/>
                </a:solidFill>
                <a:latin typeface="Arial"/>
              </a:rPr>
              <a:t>SLIDES </a:t>
            </a:r>
            <a:r>
              <a:rPr lang="en-US" altLang="zh-CN" sz="1100" b="1" dirty="0">
                <a:solidFill>
                  <a:srgbClr val="8A8676"/>
                </a:solidFill>
                <a:latin typeface="Arial"/>
              </a:rPr>
              <a:t>17</a:t>
            </a:r>
            <a:r>
              <a:rPr sz="1100" b="1" i="0" dirty="0">
                <a:solidFill>
                  <a:srgbClr val="8A8676"/>
                </a:solidFill>
                <a:latin typeface="Arial"/>
              </a:rPr>
              <a:t> – 2</a:t>
            </a:r>
            <a:r>
              <a:rPr lang="en-US" altLang="zh-CN" sz="1100" b="1" dirty="0">
                <a:solidFill>
                  <a:srgbClr val="8A8676"/>
                </a:solidFill>
                <a:latin typeface="Arial"/>
              </a:rPr>
              <a:t>0</a:t>
            </a:r>
            <a:endParaRPr sz="1100" b="1" i="0" dirty="0">
              <a:solidFill>
                <a:srgbClr val="8A8676"/>
              </a:solidFill>
              <a:latin typeface="Arial"/>
            </a:endParaRPr>
          </a:p>
        </p:txBody>
      </p:sp>
      <p:sp>
        <p:nvSpPr>
          <p:cNvPr id="79" name="TextBox 78"/>
          <p:cNvSpPr txBox="1"/>
          <p:nvPr/>
        </p:nvSpPr>
        <p:spPr>
          <a:xfrm>
            <a:off x="5029200" y="6492240"/>
            <a:ext cx="2743200" cy="201209"/>
          </a:xfrm>
          <a:prstGeom prst="rect">
            <a:avLst/>
          </a:prstGeom>
          <a:noFill/>
        </p:spPr>
        <p:txBody>
          <a:bodyPr wrap="square" lIns="0" tIns="0" rIns="0" bIns="0" anchor="t">
            <a:spAutoFit/>
          </a:bodyPr>
          <a:lstStyle/>
          <a:p>
            <a:pPr algn="ctr">
              <a:lnSpc>
                <a:spcPct val="120000"/>
              </a:lnSpc>
            </a:pPr>
            <a:r>
              <a:rPr lang="en-US" altLang="zh-CN" sz="1200" b="1" baseline="30000" dirty="0">
                <a:solidFill>
                  <a:srgbClr val="5DD3F0"/>
                </a:solidFill>
                <a:latin typeface="Arial"/>
              </a:rPr>
              <a:t>95,96,98</a:t>
            </a:r>
            <a:r>
              <a:rPr lang="en-US" altLang="zh-CN" sz="1200" b="1" i="0" dirty="0">
                <a:solidFill>
                  <a:srgbClr val="5DD3F0"/>
                </a:solidFill>
                <a:latin typeface="Arial"/>
              </a:rPr>
              <a:t>Mo</a:t>
            </a:r>
            <a:r>
              <a:rPr sz="1200" b="1" i="0" dirty="0">
                <a:solidFill>
                  <a:srgbClr val="5DD3F0"/>
                </a:solidFill>
                <a:latin typeface="Arial"/>
              </a:rPr>
              <a:t> </a:t>
            </a:r>
          </a:p>
        </p:txBody>
      </p:sp>
      <p:sp>
        <p:nvSpPr>
          <p:cNvPr id="81" name="TextBox 80">
            <a:extLst>
              <a:ext uri="{FF2B5EF4-FFF2-40B4-BE49-F238E27FC236}">
                <a16:creationId xmlns:a16="http://schemas.microsoft.com/office/drawing/2014/main" id="{9613C97B-1C39-F75A-F5EF-F9FE8E1941E3}"/>
              </a:ext>
            </a:extLst>
          </p:cNvPr>
          <p:cNvSpPr txBox="1"/>
          <p:nvPr/>
        </p:nvSpPr>
        <p:spPr>
          <a:xfrm>
            <a:off x="10545775" y="6492121"/>
            <a:ext cx="1188720" cy="184474"/>
          </a:xfrm>
          <a:prstGeom prst="rect">
            <a:avLst/>
          </a:prstGeom>
          <a:noFill/>
        </p:spPr>
        <p:txBody>
          <a:bodyPr wrap="square" lIns="0" tIns="0" rIns="0" bIns="0" anchor="t">
            <a:spAutoFit/>
          </a:bodyPr>
          <a:lstStyle/>
          <a:p>
            <a:pPr algn="r">
              <a:lnSpc>
                <a:spcPct val="120000"/>
              </a:lnSpc>
            </a:pPr>
            <a:r>
              <a:rPr lang="en-US" altLang="zh-CN" sz="1100" dirty="0">
                <a:solidFill>
                  <a:srgbClr val="C9C3B6"/>
                </a:solidFill>
                <a:latin typeface="Arial"/>
              </a:rPr>
              <a:t>17</a:t>
            </a:r>
            <a:r>
              <a:rPr lang="zh-CN" altLang="en-US" sz="1100" b="0" i="0" dirty="0">
                <a:solidFill>
                  <a:srgbClr val="C9C3B6"/>
                </a:solidFill>
                <a:latin typeface="Arial"/>
              </a:rPr>
              <a:t>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3" name="TextBox 2">
            <a:extLst>
              <a:ext uri="{FF2B5EF4-FFF2-40B4-BE49-F238E27FC236}">
                <a16:creationId xmlns:a16="http://schemas.microsoft.com/office/drawing/2014/main" id="{7E73B453-5BA4-9C88-94D0-46D78EF2D9DE}"/>
              </a:ext>
            </a:extLst>
          </p:cNvPr>
          <p:cNvSpPr txBox="1"/>
          <p:nvPr/>
        </p:nvSpPr>
        <p:spPr>
          <a:xfrm>
            <a:off x="640080" y="2286000"/>
            <a:ext cx="7315200" cy="402418"/>
          </a:xfrm>
          <a:prstGeom prst="rect">
            <a:avLst/>
          </a:prstGeom>
          <a:noFill/>
        </p:spPr>
        <p:txBody>
          <a:bodyPr wrap="square" lIns="0" tIns="0" rIns="0" bIns="0" anchor="t">
            <a:spAutoFit/>
          </a:bodyPr>
          <a:lstStyle/>
          <a:p>
            <a:pPr algn="l">
              <a:lnSpc>
                <a:spcPct val="120000"/>
              </a:lnSpc>
            </a:pPr>
            <a:r>
              <a:rPr sz="2400" b="1" i="0" dirty="0">
                <a:solidFill>
                  <a:srgbClr val="76D6FF"/>
                </a:solidFill>
                <a:latin typeface="Arial"/>
              </a:rPr>
              <a:t>PART </a:t>
            </a:r>
            <a:r>
              <a:rPr lang="en-US" altLang="zh-CN" sz="2400" b="1" i="0" dirty="0">
                <a:solidFill>
                  <a:srgbClr val="76D6FF"/>
                </a:solidFill>
                <a:latin typeface="Arial"/>
              </a:rPr>
              <a:t>3</a:t>
            </a:r>
            <a:r>
              <a:rPr sz="2400" b="1" i="0" dirty="0">
                <a:solidFill>
                  <a:srgbClr val="76D6FF"/>
                </a:solidFill>
                <a:latin typeface="Arial"/>
              </a:rPr>
              <a:t> · </a:t>
            </a:r>
            <a:r>
              <a:rPr lang="en-US" altLang="zh-CN" sz="2400" b="1" i="0" dirty="0">
                <a:solidFill>
                  <a:srgbClr val="76D6FF"/>
                </a:solidFill>
                <a:latin typeface="Arial"/>
              </a:rPr>
              <a:t>NUCLEAR</a:t>
            </a:r>
            <a:r>
              <a:rPr lang="zh-CN" altLang="en-US" sz="2400" b="1" i="0" dirty="0">
                <a:solidFill>
                  <a:srgbClr val="76D6FF"/>
                </a:solidFill>
                <a:latin typeface="Arial"/>
              </a:rPr>
              <a:t> </a:t>
            </a:r>
            <a:r>
              <a:rPr lang="en-US" altLang="zh-CN" sz="2400" b="1" i="0" dirty="0">
                <a:solidFill>
                  <a:srgbClr val="76D6FF"/>
                </a:solidFill>
                <a:latin typeface="Arial"/>
              </a:rPr>
              <a:t>DATA</a:t>
            </a:r>
            <a:endParaRPr sz="2400" b="1" i="0" dirty="0">
              <a:solidFill>
                <a:srgbClr val="76D6FF"/>
              </a:solidFill>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1" name="TextBox 80"/>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Nuclear</a:t>
            </a:r>
            <a:r>
              <a:rPr lang="zh-CN" altLang="en-US" sz="1100" b="0" i="0" dirty="0">
                <a:solidFill>
                  <a:srgbClr val="8A8676"/>
                </a:solidFill>
                <a:latin typeface="Arial"/>
              </a:rPr>
              <a:t> </a:t>
            </a:r>
            <a:r>
              <a:rPr lang="en-US" altLang="zh-CN" sz="1100" b="0" i="0" dirty="0">
                <a:solidFill>
                  <a:srgbClr val="8A8676"/>
                </a:solidFill>
                <a:latin typeface="Arial"/>
              </a:rPr>
              <a:t>data</a:t>
            </a:r>
            <a:r>
              <a:rPr sz="1100" b="0" i="0" dirty="0">
                <a:solidFill>
                  <a:srgbClr val="8A8676"/>
                </a:solidFill>
                <a:latin typeface="Arial"/>
              </a:rPr>
              <a:t> · </a:t>
            </a:r>
            <a:r>
              <a:rPr lang="en-US" altLang="zh-CN" sz="1100" b="0" i="0" dirty="0">
                <a:solidFill>
                  <a:srgbClr val="8A8676"/>
                </a:solidFill>
                <a:latin typeface="Arial"/>
              </a:rPr>
              <a:t>Mo</a:t>
            </a:r>
            <a:r>
              <a:rPr lang="zh-CN" altLang="en-US" sz="1100" b="0" i="0" dirty="0">
                <a:solidFill>
                  <a:srgbClr val="8A8676"/>
                </a:solidFill>
                <a:latin typeface="Arial"/>
              </a:rPr>
              <a:t> </a:t>
            </a:r>
            <a:r>
              <a:rPr lang="en-US" altLang="zh-CN" sz="1100" b="0" i="0" dirty="0">
                <a:solidFill>
                  <a:srgbClr val="8A8676"/>
                </a:solidFill>
                <a:latin typeface="Arial"/>
              </a:rPr>
              <a:t>isotopes</a:t>
            </a:r>
            <a:endParaRPr sz="1100" b="0" i="0" dirty="0">
              <a:solidFill>
                <a:srgbClr val="8A8676"/>
              </a:solidFill>
              <a:latin typeface="Arial"/>
            </a:endParaRPr>
          </a:p>
        </p:txBody>
      </p:sp>
      <p:sp>
        <p:nvSpPr>
          <p:cNvPr id="82" name="TextBox 81"/>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lang="en-US" altLang="zh-CN" sz="1100" b="0" i="0" dirty="0">
                <a:solidFill>
                  <a:srgbClr val="C9C3B6"/>
                </a:solidFill>
                <a:latin typeface="Arial"/>
              </a:rPr>
              <a:t>18</a:t>
            </a:r>
            <a:r>
              <a:rPr lang="zh-CN" altLang="en-US" sz="1100" b="0" i="0" dirty="0">
                <a:solidFill>
                  <a:srgbClr val="C9C3B6"/>
                </a:solidFill>
                <a:latin typeface="Arial"/>
              </a:rPr>
              <a:t>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83" name="TextBox 82">
            <a:extLst>
              <a:ext uri="{FF2B5EF4-FFF2-40B4-BE49-F238E27FC236}">
                <a16:creationId xmlns:a16="http://schemas.microsoft.com/office/drawing/2014/main" id="{F24E0028-5442-558C-2221-17617997EFCF}"/>
              </a:ext>
            </a:extLst>
          </p:cNvPr>
          <p:cNvSpPr txBox="1"/>
          <p:nvPr/>
        </p:nvSpPr>
        <p:spPr>
          <a:xfrm>
            <a:off x="640080" y="363896"/>
            <a:ext cx="10911535" cy="601511"/>
          </a:xfrm>
          <a:prstGeom prst="rect">
            <a:avLst/>
          </a:prstGeom>
          <a:noFill/>
        </p:spPr>
        <p:txBody>
          <a:bodyPr wrap="square" lIns="0" tIns="0" rIns="0" bIns="0" anchor="t">
            <a:spAutoFit/>
          </a:bodyPr>
          <a:lstStyle/>
          <a:p>
            <a:pPr algn="ctr">
              <a:lnSpc>
                <a:spcPct val="105000"/>
              </a:lnSpc>
            </a:pPr>
            <a:r>
              <a:rPr lang="en-US" altLang="zh-CN" sz="4000" b="1" i="0" dirty="0">
                <a:solidFill>
                  <a:srgbClr val="F4EFE6"/>
                </a:solidFill>
                <a:latin typeface="Arial"/>
              </a:rPr>
              <a:t>Data-model</a:t>
            </a:r>
            <a:r>
              <a:rPr lang="zh-CN" altLang="en-US" sz="4000" b="1" i="0" dirty="0">
                <a:solidFill>
                  <a:srgbClr val="F4EFE6"/>
                </a:solidFill>
                <a:latin typeface="Arial"/>
              </a:rPr>
              <a:t> </a:t>
            </a:r>
            <a:r>
              <a:rPr lang="en-US" altLang="zh-CN" sz="4000" b="1" i="0" dirty="0">
                <a:solidFill>
                  <a:srgbClr val="F4EFE6"/>
                </a:solidFill>
                <a:latin typeface="Arial"/>
              </a:rPr>
              <a:t>Discrepancy</a:t>
            </a:r>
            <a:endParaRPr sz="4000" b="1" i="0" dirty="0">
              <a:solidFill>
                <a:srgbClr val="F4C46A"/>
              </a:solidFill>
              <a:latin typeface="Arial"/>
            </a:endParaRPr>
          </a:p>
        </p:txBody>
      </p:sp>
      <p:sp>
        <p:nvSpPr>
          <p:cNvPr id="84" name="Oval 83">
            <a:extLst>
              <a:ext uri="{FF2B5EF4-FFF2-40B4-BE49-F238E27FC236}">
                <a16:creationId xmlns:a16="http://schemas.microsoft.com/office/drawing/2014/main" id="{5884C148-A714-09D5-C34E-EA63F7B7B384}"/>
              </a:ext>
            </a:extLst>
          </p:cNvPr>
          <p:cNvSpPr/>
          <p:nvPr/>
        </p:nvSpPr>
        <p:spPr>
          <a:xfrm>
            <a:off x="457200" y="6547104"/>
            <a:ext cx="101600" cy="101600"/>
          </a:xfrm>
          <a:prstGeom prst="ellipse">
            <a:avLst/>
          </a:prstGeom>
          <a:solidFill>
            <a:srgbClr val="5DD3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11" name="Group 10">
            <a:extLst>
              <a:ext uri="{FF2B5EF4-FFF2-40B4-BE49-F238E27FC236}">
                <a16:creationId xmlns:a16="http://schemas.microsoft.com/office/drawing/2014/main" id="{1C4B51A4-6250-B1A4-0D6A-955D50F4669E}"/>
              </a:ext>
            </a:extLst>
          </p:cNvPr>
          <p:cNvGrpSpPr/>
          <p:nvPr/>
        </p:nvGrpSpPr>
        <p:grpSpPr>
          <a:xfrm>
            <a:off x="7022624" y="1053721"/>
            <a:ext cx="4711871" cy="5101633"/>
            <a:chOff x="2209800" y="363896"/>
            <a:chExt cx="5745480" cy="6114229"/>
          </a:xfrm>
        </p:grpSpPr>
        <p:pic>
          <p:nvPicPr>
            <p:cNvPr id="3" name="Picture 2">
              <a:extLst>
                <a:ext uri="{FF2B5EF4-FFF2-40B4-BE49-F238E27FC236}">
                  <a16:creationId xmlns:a16="http://schemas.microsoft.com/office/drawing/2014/main" id="{B6ED98EE-8F2C-9AA6-3C50-45FA8B3FC244}"/>
                </a:ext>
              </a:extLst>
            </p:cNvPr>
            <p:cNvPicPr>
              <a:picLocks noChangeAspect="1"/>
            </p:cNvPicPr>
            <p:nvPr/>
          </p:nvPicPr>
          <p:blipFill>
            <a:blip r:embed="rId3"/>
            <a:srcRect t="-262" r="26078" b="1"/>
            <a:stretch/>
          </p:blipFill>
          <p:spPr>
            <a:xfrm>
              <a:off x="2209800" y="363896"/>
              <a:ext cx="5745480" cy="6114229"/>
            </a:xfrm>
            <a:prstGeom prst="rect">
              <a:avLst/>
            </a:prstGeom>
          </p:spPr>
        </p:pic>
        <p:pic>
          <p:nvPicPr>
            <p:cNvPr id="8" name="Picture 7">
              <a:extLst>
                <a:ext uri="{FF2B5EF4-FFF2-40B4-BE49-F238E27FC236}">
                  <a16:creationId xmlns:a16="http://schemas.microsoft.com/office/drawing/2014/main" id="{950851B2-4B88-A2F3-A3BB-C576FE5E2077}"/>
                </a:ext>
              </a:extLst>
            </p:cNvPr>
            <p:cNvPicPr>
              <a:picLocks noChangeAspect="1"/>
            </p:cNvPicPr>
            <p:nvPr/>
          </p:nvPicPr>
          <p:blipFill>
            <a:blip r:embed="rId3"/>
            <a:srcRect l="74252" t="30888" r="485" b="43069"/>
            <a:stretch/>
          </p:blipFill>
          <p:spPr>
            <a:xfrm>
              <a:off x="5823283" y="3994484"/>
              <a:ext cx="1963555" cy="1588168"/>
            </a:xfrm>
            <a:prstGeom prst="rect">
              <a:avLst/>
            </a:prstGeom>
          </p:spPr>
        </p:pic>
      </p:grpSp>
      <p:pic>
        <p:nvPicPr>
          <p:cNvPr id="15" name="Picture 14">
            <a:extLst>
              <a:ext uri="{FF2B5EF4-FFF2-40B4-BE49-F238E27FC236}">
                <a16:creationId xmlns:a16="http://schemas.microsoft.com/office/drawing/2014/main" id="{EEC60ACF-3DFA-6A6F-4A61-739597BE9690}"/>
              </a:ext>
            </a:extLst>
          </p:cNvPr>
          <p:cNvPicPr>
            <a:picLocks noChangeAspect="1"/>
          </p:cNvPicPr>
          <p:nvPr/>
        </p:nvPicPr>
        <p:blipFill>
          <a:blip r:embed="rId4"/>
          <a:srcRect l="7185" t="7139" r="20122" b="3006"/>
          <a:stretch/>
        </p:blipFill>
        <p:spPr>
          <a:xfrm>
            <a:off x="360324" y="1521058"/>
            <a:ext cx="5650029" cy="4013470"/>
          </a:xfrm>
          <a:prstGeom prst="rect">
            <a:avLst/>
          </a:prstGeom>
        </p:spPr>
      </p:pic>
      <p:sp>
        <p:nvSpPr>
          <p:cNvPr id="16" name="TextBox 15">
            <a:extLst>
              <a:ext uri="{FF2B5EF4-FFF2-40B4-BE49-F238E27FC236}">
                <a16:creationId xmlns:a16="http://schemas.microsoft.com/office/drawing/2014/main" id="{90F56B2F-0513-4333-B7CA-5B5BBCB5517F}"/>
              </a:ext>
            </a:extLst>
          </p:cNvPr>
          <p:cNvSpPr txBox="1"/>
          <p:nvPr/>
        </p:nvSpPr>
        <p:spPr>
          <a:xfrm>
            <a:off x="7955280" y="1302293"/>
            <a:ext cx="2517036" cy="307777"/>
          </a:xfrm>
          <a:prstGeom prst="rect">
            <a:avLst/>
          </a:prstGeom>
          <a:noFill/>
        </p:spPr>
        <p:txBody>
          <a:bodyPr wrap="none" rtlCol="0">
            <a:spAutoFit/>
          </a:bodyPr>
          <a:lstStyle/>
          <a:p>
            <a:r>
              <a:rPr lang="en-US" altLang="zh-CN" sz="1400" b="1" dirty="0" err="1">
                <a:latin typeface="Arial" panose="020B0604020202020204" pitchFamily="34" charset="0"/>
                <a:cs typeface="Arial" panose="020B0604020202020204" pitchFamily="34" charset="0"/>
              </a:rPr>
              <a:t>KADoNIS</a:t>
            </a:r>
            <a:r>
              <a:rPr lang="zh-CN" altLang="en-US" sz="1400" b="1" dirty="0">
                <a:latin typeface="Arial" panose="020B0604020202020204" pitchFamily="34" charset="0"/>
                <a:cs typeface="Arial" panose="020B0604020202020204" pitchFamily="34" charset="0"/>
              </a:rPr>
              <a:t> </a:t>
            </a:r>
            <a:r>
              <a:rPr lang="en-US" altLang="zh-CN" sz="1400" b="1" dirty="0">
                <a:latin typeface="Arial" panose="020B0604020202020204" pitchFamily="34" charset="0"/>
                <a:cs typeface="Arial" panose="020B0604020202020204" pitchFamily="34" charset="0"/>
              </a:rPr>
              <a:t>v0.3</a:t>
            </a:r>
            <a:r>
              <a:rPr lang="zh-CN" altLang="en-US" sz="1400" b="1" dirty="0">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MACS</a:t>
            </a:r>
            <a:r>
              <a:rPr lang="zh-CN" altLang="en-US" sz="1400" dirty="0">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values</a:t>
            </a:r>
            <a:endParaRPr lang="en-US" sz="14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CFFFF7D-5AE9-D743-0054-07CB194C48A9}"/>
                  </a:ext>
                </a:extLst>
              </p:cNvPr>
              <p:cNvSpPr txBox="1"/>
              <p:nvPr/>
            </p:nvSpPr>
            <p:spPr>
              <a:xfrm>
                <a:off x="7955280" y="1698384"/>
                <a:ext cx="1787669" cy="533544"/>
              </a:xfrm>
              <a:prstGeom prst="rect">
                <a:avLst/>
              </a:prstGeom>
              <a:noFill/>
            </p:spPr>
            <p:txBody>
              <a:bodyPr wrap="none" rtlCol="0">
                <a:spAutoFit/>
              </a:bodyPr>
              <a:lstStyle/>
              <a:p>
                <a:r>
                  <a:rPr lang="en-US" altLang="zh-CN" b="1" dirty="0">
                    <a:solidFill>
                      <a:srgbClr val="0070C0"/>
                    </a:solidFill>
                    <a:latin typeface="Arial" panose="020B0604020202020204" pitchFamily="34" charset="0"/>
                    <a:cs typeface="Arial" panose="020B0604020202020204" pitchFamily="34" charset="0"/>
                  </a:rPr>
                  <a:t>Slope</a:t>
                </a:r>
                <a:r>
                  <a:rPr lang="zh-CN" altLang="en-US" b="1" dirty="0">
                    <a:solidFill>
                      <a:srgbClr val="0070C0"/>
                    </a:solidFill>
                    <a:latin typeface="Arial" panose="020B0604020202020204" pitchFamily="34" charset="0"/>
                    <a:cs typeface="Arial" panose="020B0604020202020204" pitchFamily="34" charset="0"/>
                  </a:rPr>
                  <a:t> </a:t>
                </a:r>
                <a14:m>
                  <m:oMath xmlns:m="http://schemas.openxmlformats.org/officeDocument/2006/math">
                    <m:r>
                      <a:rPr lang="zh-CN" altLang="en-US" b="1" i="1">
                        <a:solidFill>
                          <a:srgbClr val="0070C0"/>
                        </a:solidFill>
                        <a:latin typeface="Cambria Math" panose="02040503050406030204" pitchFamily="18" charset="0"/>
                      </a:rPr>
                      <m:t>∝</m:t>
                    </m:r>
                    <m:r>
                      <a:rPr lang="zh-CN" altLang="en-US" b="1" i="1" smtClean="0">
                        <a:solidFill>
                          <a:srgbClr val="0070C0"/>
                        </a:solidFill>
                        <a:latin typeface="Cambria Math" panose="02040503050406030204" pitchFamily="18" charset="0"/>
                      </a:rPr>
                      <m:t> </m:t>
                    </m:r>
                    <m:f>
                      <m:fPr>
                        <m:ctrlPr>
                          <a:rPr lang="en-US" altLang="zh-CN" b="1" i="1" smtClean="0">
                            <a:solidFill>
                              <a:srgbClr val="0070C0"/>
                            </a:solidFill>
                            <a:latin typeface="Cambria Math" panose="02040503050406030204" pitchFamily="18" charset="0"/>
                          </a:rPr>
                        </m:ctrlPr>
                      </m:fPr>
                      <m:num>
                        <m:r>
                          <a:rPr lang="zh-CN" altLang="en-US" b="1" i="1" smtClean="0">
                            <a:solidFill>
                              <a:srgbClr val="0070C0"/>
                            </a:solidFill>
                            <a:latin typeface="Cambria Math" panose="02040503050406030204" pitchFamily="18" charset="0"/>
                          </a:rPr>
                          <m:t>𝝈</m:t>
                        </m:r>
                        <m:r>
                          <a:rPr lang="en-US" altLang="zh-CN" b="1" i="1" smtClean="0">
                            <a:solidFill>
                              <a:srgbClr val="0070C0"/>
                            </a:solidFill>
                            <a:latin typeface="Cambria Math" panose="02040503050406030204" pitchFamily="18" charset="0"/>
                          </a:rPr>
                          <m:t>(</m:t>
                        </m:r>
                        <m:r>
                          <a:rPr lang="en-US" altLang="zh-CN" b="1" i="1" baseline="30000" smtClean="0">
                            <a:solidFill>
                              <a:srgbClr val="0070C0"/>
                            </a:solidFill>
                            <a:latin typeface="Cambria Math" panose="02040503050406030204" pitchFamily="18" charset="0"/>
                          </a:rPr>
                          <m:t>𝟗𝟓</m:t>
                        </m:r>
                        <m:r>
                          <a:rPr lang="en-US" altLang="zh-CN" b="1" i="1" smtClean="0">
                            <a:solidFill>
                              <a:srgbClr val="0070C0"/>
                            </a:solidFill>
                            <a:latin typeface="Cambria Math" panose="02040503050406030204" pitchFamily="18" charset="0"/>
                          </a:rPr>
                          <m:t>𝑴𝒐</m:t>
                        </m:r>
                        <m:r>
                          <a:rPr lang="en-US" altLang="zh-CN" b="1" i="1" smtClean="0">
                            <a:solidFill>
                              <a:srgbClr val="0070C0"/>
                            </a:solidFill>
                            <a:latin typeface="Cambria Math" panose="02040503050406030204" pitchFamily="18" charset="0"/>
                          </a:rPr>
                          <m:t>)</m:t>
                        </m:r>
                      </m:num>
                      <m:den>
                        <m:r>
                          <a:rPr lang="zh-CN" altLang="en-US" b="1" i="1">
                            <a:solidFill>
                              <a:srgbClr val="0070C0"/>
                            </a:solidFill>
                            <a:latin typeface="Cambria Math" panose="02040503050406030204" pitchFamily="18" charset="0"/>
                          </a:rPr>
                          <m:t>𝝈</m:t>
                        </m:r>
                        <m:r>
                          <a:rPr lang="en-US" altLang="zh-CN" b="1" i="1">
                            <a:solidFill>
                              <a:srgbClr val="0070C0"/>
                            </a:solidFill>
                            <a:latin typeface="Cambria Math" panose="02040503050406030204" pitchFamily="18" charset="0"/>
                          </a:rPr>
                          <m:t>(</m:t>
                        </m:r>
                        <m:r>
                          <a:rPr lang="en-US" altLang="zh-CN" b="1" i="1" baseline="30000">
                            <a:solidFill>
                              <a:srgbClr val="0070C0"/>
                            </a:solidFill>
                            <a:latin typeface="Cambria Math" panose="02040503050406030204" pitchFamily="18" charset="0"/>
                          </a:rPr>
                          <m:t>𝟗</m:t>
                        </m:r>
                        <m:r>
                          <a:rPr lang="en-US" altLang="zh-CN" b="1" i="1" baseline="30000" smtClean="0">
                            <a:solidFill>
                              <a:srgbClr val="0070C0"/>
                            </a:solidFill>
                            <a:latin typeface="Cambria Math" panose="02040503050406030204" pitchFamily="18" charset="0"/>
                          </a:rPr>
                          <m:t>𝟖</m:t>
                        </m:r>
                        <m:r>
                          <a:rPr lang="en-US" altLang="zh-CN" b="1" i="1">
                            <a:solidFill>
                              <a:srgbClr val="0070C0"/>
                            </a:solidFill>
                            <a:latin typeface="Cambria Math" panose="02040503050406030204" pitchFamily="18" charset="0"/>
                          </a:rPr>
                          <m:t>𝑴𝒐</m:t>
                        </m:r>
                        <m:r>
                          <a:rPr lang="en-US" altLang="zh-CN" b="1" i="1">
                            <a:solidFill>
                              <a:srgbClr val="0070C0"/>
                            </a:solidFill>
                            <a:latin typeface="Cambria Math" panose="02040503050406030204" pitchFamily="18" charset="0"/>
                          </a:rPr>
                          <m:t>)</m:t>
                        </m:r>
                      </m:den>
                    </m:f>
                  </m:oMath>
                </a14:m>
                <a:endParaRPr lang="en-US" b="1" dirty="0">
                  <a:solidFill>
                    <a:srgbClr val="0070C0"/>
                  </a:solidFill>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ECFFFF7D-5AE9-D743-0054-07CB194C48A9}"/>
                  </a:ext>
                </a:extLst>
              </p:cNvPr>
              <p:cNvSpPr txBox="1">
                <a:spLocks noRot="1" noChangeAspect="1" noMove="1" noResize="1" noEditPoints="1" noAdjustHandles="1" noChangeArrowheads="1" noChangeShapeType="1" noTextEdit="1"/>
              </p:cNvSpPr>
              <p:nvPr/>
            </p:nvSpPr>
            <p:spPr>
              <a:xfrm>
                <a:off x="7955280" y="1698384"/>
                <a:ext cx="1787669" cy="533544"/>
              </a:xfrm>
              <a:prstGeom prst="rect">
                <a:avLst/>
              </a:prstGeom>
              <a:blipFill>
                <a:blip r:embed="rId5"/>
                <a:stretch>
                  <a:fillRect l="-2817" b="-4651"/>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CB3E18F2-D5F6-B4C6-9382-054B94DED614}"/>
              </a:ext>
            </a:extLst>
          </p:cNvPr>
          <p:cNvSpPr txBox="1"/>
          <p:nvPr/>
        </p:nvSpPr>
        <p:spPr>
          <a:xfrm>
            <a:off x="7022624" y="5704498"/>
            <a:ext cx="1755609" cy="369332"/>
          </a:xfrm>
          <a:prstGeom prst="rect">
            <a:avLst/>
          </a:prstGeom>
          <a:noFill/>
        </p:spPr>
        <p:txBody>
          <a:bodyPr wrap="none" rtlCol="0">
            <a:spAutoFit/>
          </a:bodyPr>
          <a:lstStyle/>
          <a:p>
            <a:r>
              <a:rPr lang="en-US" altLang="zh-CN" dirty="0">
                <a:solidFill>
                  <a:schemeClr val="bg1">
                    <a:lumMod val="50000"/>
                  </a:schemeClr>
                </a:solidFill>
                <a:latin typeface="Arial" panose="020B0604020202020204" pitchFamily="34" charset="0"/>
                <a:cs typeface="Arial" panose="020B0604020202020204" pitchFamily="34" charset="0"/>
              </a:rPr>
              <a:t>Liu+(2019)</a:t>
            </a:r>
            <a:r>
              <a:rPr lang="zh-CN" altLang="en-US" dirty="0">
                <a:solidFill>
                  <a:schemeClr val="bg1">
                    <a:lumMod val="50000"/>
                  </a:schemeClr>
                </a:solidFill>
                <a:latin typeface="Arial" panose="020B0604020202020204" pitchFamily="34" charset="0"/>
                <a:cs typeface="Arial" panose="020B0604020202020204" pitchFamily="34" charset="0"/>
              </a:rPr>
              <a:t> </a:t>
            </a:r>
            <a:r>
              <a:rPr lang="en-US" altLang="zh-CN" i="1" dirty="0" err="1">
                <a:solidFill>
                  <a:schemeClr val="bg1">
                    <a:lumMod val="50000"/>
                  </a:schemeClr>
                </a:solidFill>
                <a:latin typeface="Arial" panose="020B0604020202020204" pitchFamily="34" charset="0"/>
                <a:cs typeface="Arial" panose="020B0604020202020204" pitchFamily="34" charset="0"/>
              </a:rPr>
              <a:t>ApJ</a:t>
            </a:r>
            <a:endParaRPr lang="en-US" i="1" dirty="0">
              <a:solidFill>
                <a:schemeClr val="bg1">
                  <a:lumMod val="50000"/>
                </a:schemeClr>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0E14C78-5871-D0C8-9DA1-B7645562A46F}"/>
                  </a:ext>
                </a:extLst>
              </p:cNvPr>
              <p:cNvSpPr txBox="1"/>
              <p:nvPr/>
            </p:nvSpPr>
            <p:spPr>
              <a:xfrm>
                <a:off x="1574522" y="5791793"/>
                <a:ext cx="2561920" cy="369332"/>
              </a:xfrm>
              <a:prstGeom prst="rect">
                <a:avLst/>
              </a:prstGeom>
              <a:noFill/>
            </p:spPr>
            <p:txBody>
              <a:bodyPr wrap="none" rtlCol="0">
                <a:spAutoFit/>
              </a:bodyPr>
              <a:lstStyle/>
              <a:p>
                <a14:m>
                  <m:oMath xmlns:m="http://schemas.openxmlformats.org/officeDocument/2006/math">
                    <m:r>
                      <a:rPr lang="zh-CN" altLang="en-US" b="1" i="1" smtClean="0">
                        <a:solidFill>
                          <a:srgbClr val="76D6FF"/>
                        </a:solidFill>
                        <a:latin typeface="Cambria Math" panose="02040503050406030204" pitchFamily="18" charset="0"/>
                      </a:rPr>
                      <m:t>𝝈</m:t>
                    </m:r>
                    <m:r>
                      <a:rPr lang="en-US" altLang="zh-CN" b="1" i="1" baseline="-25000" smtClean="0">
                        <a:solidFill>
                          <a:srgbClr val="76D6FF"/>
                        </a:solidFill>
                        <a:latin typeface="Cambria Math" panose="02040503050406030204" pitchFamily="18" charset="0"/>
                      </a:rPr>
                      <m:t>𝒊</m:t>
                    </m:r>
                    <m:r>
                      <a:rPr lang="en-US" altLang="zh-CN" b="1" i="1" baseline="-25000">
                        <a:solidFill>
                          <a:srgbClr val="76D6FF"/>
                        </a:solidFill>
                        <a:latin typeface="Cambria Math" panose="02040503050406030204" pitchFamily="18" charset="0"/>
                      </a:rPr>
                      <m:t>𝑴𝒐</m:t>
                    </m:r>
                    <m:r>
                      <a:rPr lang="zh-CN" altLang="en-US" b="1" i="1" smtClean="0">
                        <a:solidFill>
                          <a:srgbClr val="76D6FF"/>
                        </a:solidFill>
                        <a:latin typeface="Cambria Math" panose="02040503050406030204" pitchFamily="18" charset="0"/>
                      </a:rPr>
                      <m:t> ∗</m:t>
                    </m:r>
                    <m:r>
                      <a:rPr lang="en-US" altLang="zh-CN" b="1" i="1" smtClean="0">
                        <a:solidFill>
                          <a:srgbClr val="76D6FF"/>
                        </a:solidFill>
                        <a:latin typeface="Cambria Math" panose="02040503050406030204" pitchFamily="18" charset="0"/>
                      </a:rPr>
                      <m:t>𝑵</m:t>
                    </m:r>
                    <m:r>
                      <a:rPr lang="en-US" altLang="zh-CN" b="1" i="1" baseline="-25000">
                        <a:solidFill>
                          <a:srgbClr val="76D6FF"/>
                        </a:solidFill>
                        <a:latin typeface="Cambria Math" panose="02040503050406030204" pitchFamily="18" charset="0"/>
                      </a:rPr>
                      <m:t>𝒊𝑴𝒐</m:t>
                    </m:r>
                  </m:oMath>
                </a14:m>
                <a:r>
                  <a:rPr lang="zh-CN" altLang="en-US" b="1" dirty="0">
                    <a:solidFill>
                      <a:srgbClr val="76D6FF"/>
                    </a:solidFill>
                    <a:latin typeface="Arial" panose="020B0604020202020204" pitchFamily="34" charset="0"/>
                    <a:cs typeface="Arial" panose="020B0604020202020204" pitchFamily="34" charset="0"/>
                  </a:rPr>
                  <a:t> ≈ </a:t>
                </a:r>
                <a:r>
                  <a:rPr lang="en-US" altLang="zh-CN" b="1" dirty="0">
                    <a:solidFill>
                      <a:srgbClr val="76D6FF"/>
                    </a:solidFill>
                    <a:latin typeface="Arial" panose="020B0604020202020204" pitchFamily="34" charset="0"/>
                    <a:cs typeface="Arial" panose="020B0604020202020204" pitchFamily="34" charset="0"/>
                  </a:rPr>
                  <a:t>constant</a:t>
                </a:r>
                <a:endParaRPr lang="en-US" b="1" dirty="0">
                  <a:solidFill>
                    <a:srgbClr val="76D6FF"/>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D0E14C78-5871-D0C8-9DA1-B7645562A46F}"/>
                  </a:ext>
                </a:extLst>
              </p:cNvPr>
              <p:cNvSpPr txBox="1">
                <a:spLocks noRot="1" noChangeAspect="1" noMove="1" noResize="1" noEditPoints="1" noAdjustHandles="1" noChangeArrowheads="1" noChangeShapeType="1" noTextEdit="1"/>
              </p:cNvSpPr>
              <p:nvPr/>
            </p:nvSpPr>
            <p:spPr>
              <a:xfrm>
                <a:off x="1574522" y="5791793"/>
                <a:ext cx="2561920" cy="369332"/>
              </a:xfrm>
              <a:prstGeom prst="rect">
                <a:avLst/>
              </a:prstGeom>
              <a:blipFill>
                <a:blip r:embed="rId6"/>
                <a:stretch>
                  <a:fillRect t="-6667" r="-985" b="-23333"/>
                </a:stretch>
              </a:blipFill>
            </p:spPr>
            <p:txBody>
              <a:bodyPr/>
              <a:lstStyle/>
              <a:p>
                <a:r>
                  <a:rPr lang="en-US">
                    <a:noFill/>
                  </a:rPr>
                  <a:t> </a:t>
                </a:r>
              </a:p>
            </p:txBody>
          </p:sp>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4FB94-651A-70E1-1A1C-0C3BAEB4E3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A423DA-ACC4-6621-D530-366DC3394DC0}"/>
              </a:ext>
            </a:extLst>
          </p:cNvPr>
          <p:cNvSpPr/>
          <p:nvPr/>
        </p:nvSpPr>
        <p:spPr>
          <a:xfrm>
            <a:off x="-1"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TextBox 80">
            <a:extLst>
              <a:ext uri="{FF2B5EF4-FFF2-40B4-BE49-F238E27FC236}">
                <a16:creationId xmlns:a16="http://schemas.microsoft.com/office/drawing/2014/main" id="{8726BC0C-5B80-BD7F-AF62-3F6C7DE0C460}"/>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Nuclear</a:t>
            </a:r>
            <a:r>
              <a:rPr lang="zh-CN" altLang="en-US" sz="1100" b="0" i="0" dirty="0">
                <a:solidFill>
                  <a:srgbClr val="8A8676"/>
                </a:solidFill>
                <a:latin typeface="Arial"/>
              </a:rPr>
              <a:t> </a:t>
            </a:r>
            <a:r>
              <a:rPr lang="en-US" altLang="zh-CN" sz="1100" b="0" i="0" dirty="0">
                <a:solidFill>
                  <a:srgbClr val="8A8676"/>
                </a:solidFill>
                <a:latin typeface="Arial"/>
              </a:rPr>
              <a:t>data</a:t>
            </a:r>
            <a:r>
              <a:rPr sz="1100" b="0" i="0" dirty="0">
                <a:solidFill>
                  <a:srgbClr val="8A8676"/>
                </a:solidFill>
                <a:latin typeface="Arial"/>
              </a:rPr>
              <a:t> · </a:t>
            </a:r>
            <a:r>
              <a:rPr lang="en-US" altLang="zh-CN" sz="1100" b="0" i="0" dirty="0">
                <a:solidFill>
                  <a:srgbClr val="8A8676"/>
                </a:solidFill>
                <a:latin typeface="Arial"/>
              </a:rPr>
              <a:t>initial</a:t>
            </a:r>
            <a:r>
              <a:rPr lang="zh-CN" altLang="en-US" sz="1100" b="0" i="0" dirty="0">
                <a:solidFill>
                  <a:srgbClr val="8A8676"/>
                </a:solidFill>
                <a:latin typeface="Arial"/>
              </a:rPr>
              <a:t> </a:t>
            </a:r>
            <a:r>
              <a:rPr lang="en-US" altLang="zh-CN" sz="1100" b="0" i="0" dirty="0">
                <a:solidFill>
                  <a:srgbClr val="8A8676"/>
                </a:solidFill>
                <a:latin typeface="Arial"/>
              </a:rPr>
              <a:t>composition</a:t>
            </a:r>
            <a:endParaRPr sz="1100" b="0" i="0" dirty="0">
              <a:solidFill>
                <a:srgbClr val="8A8676"/>
              </a:solidFill>
              <a:latin typeface="Arial"/>
            </a:endParaRPr>
          </a:p>
        </p:txBody>
      </p:sp>
      <p:sp>
        <p:nvSpPr>
          <p:cNvPr id="82" name="TextBox 81">
            <a:extLst>
              <a:ext uri="{FF2B5EF4-FFF2-40B4-BE49-F238E27FC236}">
                <a16:creationId xmlns:a16="http://schemas.microsoft.com/office/drawing/2014/main" id="{73249792-5C7C-8C07-8A1B-9C52FFF9C6C1}"/>
              </a:ext>
            </a:extLst>
          </p:cNvPr>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lang="en-US" altLang="zh-CN" sz="1100" b="0" i="0" dirty="0">
                <a:solidFill>
                  <a:srgbClr val="C9C3B6"/>
                </a:solidFill>
                <a:latin typeface="Arial"/>
              </a:rPr>
              <a:t>19</a:t>
            </a:r>
            <a:r>
              <a:rPr lang="zh-CN" altLang="en-US" sz="1100" b="0" i="0" dirty="0">
                <a:solidFill>
                  <a:srgbClr val="C9C3B6"/>
                </a:solidFill>
                <a:latin typeface="Arial"/>
              </a:rPr>
              <a:t>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83" name="TextBox 82">
            <a:extLst>
              <a:ext uri="{FF2B5EF4-FFF2-40B4-BE49-F238E27FC236}">
                <a16:creationId xmlns:a16="http://schemas.microsoft.com/office/drawing/2014/main" id="{77E66981-8F6A-FA64-CD0D-D82657A7EC7C}"/>
              </a:ext>
            </a:extLst>
          </p:cNvPr>
          <p:cNvSpPr txBox="1"/>
          <p:nvPr/>
        </p:nvSpPr>
        <p:spPr>
          <a:xfrm>
            <a:off x="640080" y="363896"/>
            <a:ext cx="10911535" cy="601511"/>
          </a:xfrm>
          <a:prstGeom prst="rect">
            <a:avLst/>
          </a:prstGeom>
          <a:noFill/>
        </p:spPr>
        <p:txBody>
          <a:bodyPr wrap="square" lIns="0" tIns="0" rIns="0" bIns="0" anchor="t">
            <a:spAutoFit/>
          </a:bodyPr>
          <a:lstStyle/>
          <a:p>
            <a:pPr algn="ctr">
              <a:lnSpc>
                <a:spcPct val="105000"/>
              </a:lnSpc>
            </a:pPr>
            <a:r>
              <a:rPr lang="en-US" altLang="zh-CN" sz="4000" b="1" i="0" dirty="0">
                <a:solidFill>
                  <a:schemeClr val="bg1"/>
                </a:solidFill>
                <a:latin typeface="Arial"/>
              </a:rPr>
              <a:t>Initial Composition Matters—</a:t>
            </a:r>
            <a:r>
              <a:rPr lang="en-US" altLang="zh-CN" sz="4000" b="1" i="0" dirty="0">
                <a:solidFill>
                  <a:srgbClr val="76D6FF"/>
                </a:solidFill>
                <a:latin typeface="Arial"/>
              </a:rPr>
              <a:t>But Not for Mo</a:t>
            </a:r>
            <a:endParaRPr sz="4000" b="1" i="0" dirty="0">
              <a:solidFill>
                <a:srgbClr val="F4C46A"/>
              </a:solidFill>
              <a:latin typeface="Arial"/>
            </a:endParaRPr>
          </a:p>
        </p:txBody>
      </p:sp>
      <p:sp>
        <p:nvSpPr>
          <p:cNvPr id="84" name="Oval 83">
            <a:extLst>
              <a:ext uri="{FF2B5EF4-FFF2-40B4-BE49-F238E27FC236}">
                <a16:creationId xmlns:a16="http://schemas.microsoft.com/office/drawing/2014/main" id="{9D0EB2DA-48A6-621F-699A-83671AE8C6EA}"/>
              </a:ext>
            </a:extLst>
          </p:cNvPr>
          <p:cNvSpPr/>
          <p:nvPr/>
        </p:nvSpPr>
        <p:spPr>
          <a:xfrm>
            <a:off x="457200" y="6547104"/>
            <a:ext cx="101600" cy="101600"/>
          </a:xfrm>
          <a:prstGeom prst="ellipse">
            <a:avLst/>
          </a:prstGeom>
          <a:solidFill>
            <a:srgbClr val="5DD3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a:extLst>
              <a:ext uri="{FF2B5EF4-FFF2-40B4-BE49-F238E27FC236}">
                <a16:creationId xmlns:a16="http://schemas.microsoft.com/office/drawing/2014/main" id="{08F0D609-F7E1-06D8-D1C6-2BB912C6180A}"/>
              </a:ext>
            </a:extLst>
          </p:cNvPr>
          <p:cNvPicPr>
            <a:picLocks noChangeAspect="1"/>
          </p:cNvPicPr>
          <p:nvPr/>
        </p:nvPicPr>
        <p:blipFill>
          <a:blip r:embed="rId3"/>
          <a:srcRect l="66621" t="35508" r="997" b="44240"/>
          <a:stretch/>
        </p:blipFill>
        <p:spPr>
          <a:xfrm>
            <a:off x="1998479" y="4769978"/>
            <a:ext cx="1475295" cy="942661"/>
          </a:xfrm>
          <a:prstGeom prst="rect">
            <a:avLst/>
          </a:prstGeom>
        </p:spPr>
      </p:pic>
      <p:pic>
        <p:nvPicPr>
          <p:cNvPr id="7" name="Picture 6">
            <a:extLst>
              <a:ext uri="{FF2B5EF4-FFF2-40B4-BE49-F238E27FC236}">
                <a16:creationId xmlns:a16="http://schemas.microsoft.com/office/drawing/2014/main" id="{B1D0E195-4214-DC26-7A4B-03796A9A0932}"/>
              </a:ext>
            </a:extLst>
          </p:cNvPr>
          <p:cNvPicPr>
            <a:picLocks noChangeAspect="1"/>
          </p:cNvPicPr>
          <p:nvPr/>
        </p:nvPicPr>
        <p:blipFill>
          <a:blip r:embed="rId4"/>
          <a:stretch>
            <a:fillRect/>
          </a:stretch>
        </p:blipFill>
        <p:spPr>
          <a:xfrm>
            <a:off x="325521" y="1237021"/>
            <a:ext cx="3749497" cy="4900827"/>
          </a:xfrm>
          <a:prstGeom prst="rect">
            <a:avLst/>
          </a:prstGeom>
        </p:spPr>
      </p:pic>
      <p:grpSp>
        <p:nvGrpSpPr>
          <p:cNvPr id="3" name="Group 2">
            <a:extLst>
              <a:ext uri="{FF2B5EF4-FFF2-40B4-BE49-F238E27FC236}">
                <a16:creationId xmlns:a16="http://schemas.microsoft.com/office/drawing/2014/main" id="{3ACA5514-751E-DF9D-E32A-3DCDBCD5975D}"/>
              </a:ext>
            </a:extLst>
          </p:cNvPr>
          <p:cNvGrpSpPr/>
          <p:nvPr/>
        </p:nvGrpSpPr>
        <p:grpSpPr>
          <a:xfrm>
            <a:off x="1608219" y="3715656"/>
            <a:ext cx="2563826" cy="2082514"/>
            <a:chOff x="1763206" y="3656057"/>
            <a:chExt cx="2563826" cy="2082514"/>
          </a:xfrm>
        </p:grpSpPr>
        <p:sp>
          <p:nvSpPr>
            <p:cNvPr id="12" name="Teardrop 11">
              <a:extLst>
                <a:ext uri="{FF2B5EF4-FFF2-40B4-BE49-F238E27FC236}">
                  <a16:creationId xmlns:a16="http://schemas.microsoft.com/office/drawing/2014/main" id="{7CA21054-2DC1-FD5D-90DA-12E680915011}"/>
                </a:ext>
              </a:extLst>
            </p:cNvPr>
            <p:cNvSpPr/>
            <p:nvPr/>
          </p:nvSpPr>
          <p:spPr>
            <a:xfrm rot="19073216" flipH="1">
              <a:off x="1907312" y="3656057"/>
              <a:ext cx="2145210" cy="2082514"/>
            </a:xfrm>
            <a:prstGeom prst="teardrop">
              <a:avLst>
                <a:gd name="adj" fmla="val 92051"/>
              </a:avLst>
            </a:prstGeom>
            <a:noFill/>
            <a:ln w="44450">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990EC08-A373-72A3-30B7-FFD7D2536EB6}"/>
                </a:ext>
              </a:extLst>
            </p:cNvPr>
            <p:cNvSpPr txBox="1"/>
            <p:nvPr/>
          </p:nvSpPr>
          <p:spPr>
            <a:xfrm>
              <a:off x="1763206" y="3966786"/>
              <a:ext cx="2563826" cy="1396216"/>
            </a:xfrm>
            <a:prstGeom prst="rect">
              <a:avLst/>
            </a:prstGeom>
            <a:noFill/>
          </p:spPr>
          <p:txBody>
            <a:bodyPr wrap="square" lIns="0" tIns="0" rIns="0" bIns="0" anchor="t">
              <a:spAutoFit/>
            </a:bodyPr>
            <a:lstStyle/>
            <a:p>
              <a:pPr algn="ctr">
                <a:lnSpc>
                  <a:spcPct val="120000"/>
                </a:lnSpc>
              </a:pPr>
              <a:r>
                <a:rPr lang="en-US" altLang="zh-CN" sz="2600" dirty="0">
                  <a:solidFill>
                    <a:srgbClr val="0070C0"/>
                  </a:solidFill>
                  <a:latin typeface="Arial"/>
                </a:rPr>
                <a:t>Limited</a:t>
              </a:r>
              <a:r>
                <a:rPr lang="zh-CN" altLang="en-US" sz="2600" dirty="0">
                  <a:solidFill>
                    <a:srgbClr val="0070C0"/>
                  </a:solidFill>
                  <a:latin typeface="Arial"/>
                </a:rPr>
                <a:t> </a:t>
              </a:r>
              <a:r>
                <a:rPr lang="en-US" altLang="zh-CN" sz="2600" i="1" dirty="0">
                  <a:solidFill>
                    <a:srgbClr val="0070C0"/>
                  </a:solidFill>
                  <a:latin typeface="Arial"/>
                </a:rPr>
                <a:t>s</a:t>
              </a:r>
              <a:r>
                <a:rPr lang="en-US" altLang="zh-CN" sz="2600" dirty="0">
                  <a:solidFill>
                    <a:srgbClr val="0070C0"/>
                  </a:solidFill>
                  <a:latin typeface="Arial"/>
                </a:rPr>
                <a:t>-process</a:t>
              </a:r>
              <a:r>
                <a:rPr lang="zh-CN" altLang="en-US" sz="2600" dirty="0">
                  <a:solidFill>
                    <a:srgbClr val="0070C0"/>
                  </a:solidFill>
                  <a:latin typeface="Arial"/>
                </a:rPr>
                <a:t> </a:t>
              </a:r>
              <a:r>
                <a:rPr lang="en-US" altLang="zh-CN" sz="2600" dirty="0">
                  <a:solidFill>
                    <a:srgbClr val="0070C0"/>
                  </a:solidFill>
                  <a:latin typeface="Arial"/>
                </a:rPr>
                <a:t>production</a:t>
              </a:r>
              <a:endParaRPr sz="2600" i="0" dirty="0">
                <a:solidFill>
                  <a:srgbClr val="0070C0"/>
                </a:solidFill>
                <a:latin typeface="Arial"/>
              </a:endParaRPr>
            </a:p>
          </p:txBody>
        </p:sp>
      </p:grpSp>
      <p:grpSp>
        <p:nvGrpSpPr>
          <p:cNvPr id="8" name="Group 7">
            <a:extLst>
              <a:ext uri="{FF2B5EF4-FFF2-40B4-BE49-F238E27FC236}">
                <a16:creationId xmlns:a16="http://schemas.microsoft.com/office/drawing/2014/main" id="{8D0F7110-3A89-34E8-8C84-CA4EF807B71A}"/>
              </a:ext>
            </a:extLst>
          </p:cNvPr>
          <p:cNvGrpSpPr/>
          <p:nvPr/>
        </p:nvGrpSpPr>
        <p:grpSpPr>
          <a:xfrm>
            <a:off x="4721597" y="1257233"/>
            <a:ext cx="7470251" cy="4984695"/>
            <a:chOff x="4721597" y="1257233"/>
            <a:chExt cx="7470251" cy="4984695"/>
          </a:xfrm>
        </p:grpSpPr>
        <p:pic>
          <p:nvPicPr>
            <p:cNvPr id="4" name="Picture 3">
              <a:extLst>
                <a:ext uri="{FF2B5EF4-FFF2-40B4-BE49-F238E27FC236}">
                  <a16:creationId xmlns:a16="http://schemas.microsoft.com/office/drawing/2014/main" id="{E896C0C1-AEF3-A650-CF33-3937633A1A64}"/>
                </a:ext>
              </a:extLst>
            </p:cNvPr>
            <p:cNvPicPr>
              <a:picLocks noChangeAspect="1"/>
            </p:cNvPicPr>
            <p:nvPr/>
          </p:nvPicPr>
          <p:blipFill>
            <a:blip r:embed="rId3"/>
            <a:srcRect r="33541" b="642"/>
            <a:stretch/>
          </p:blipFill>
          <p:spPr>
            <a:xfrm>
              <a:off x="4721597" y="1257233"/>
              <a:ext cx="3234305" cy="4940250"/>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86C7E75-A71F-D787-7CD5-B6C4543DC5EC}"/>
                    </a:ext>
                  </a:extLst>
                </p:cNvPr>
                <p:cNvSpPr txBox="1"/>
                <p:nvPr/>
              </p:nvSpPr>
              <p:spPr>
                <a:xfrm>
                  <a:off x="4721903" y="1388915"/>
                  <a:ext cx="1794081" cy="533544"/>
                </a:xfrm>
                <a:prstGeom prst="rect">
                  <a:avLst/>
                </a:prstGeom>
                <a:noFill/>
              </p:spPr>
              <p:txBody>
                <a:bodyPr wrap="none" rtlCol="0">
                  <a:spAutoFit/>
                </a:bodyPr>
                <a:lstStyle/>
                <a:p>
                  <a:r>
                    <a:rPr lang="en-US" altLang="zh-CN" b="1" dirty="0">
                      <a:solidFill>
                        <a:srgbClr val="0070C0"/>
                      </a:solidFill>
                      <a:latin typeface="Arial" panose="020B0604020202020204" pitchFamily="34" charset="0"/>
                      <a:cs typeface="Arial" panose="020B0604020202020204" pitchFamily="34" charset="0"/>
                    </a:rPr>
                    <a:t>Slope</a:t>
                  </a:r>
                  <a:r>
                    <a:rPr lang="zh-CN" altLang="en-US" b="1" dirty="0">
                      <a:solidFill>
                        <a:srgbClr val="0070C0"/>
                      </a:solidFill>
                      <a:latin typeface="Arial" panose="020B0604020202020204" pitchFamily="34" charset="0"/>
                      <a:cs typeface="Arial" panose="020B0604020202020204" pitchFamily="34" charset="0"/>
                    </a:rPr>
                    <a:t> </a:t>
                  </a:r>
                  <a14:m>
                    <m:oMath xmlns:m="http://schemas.openxmlformats.org/officeDocument/2006/math">
                      <m:r>
                        <a:rPr lang="zh-CN" altLang="en-US" b="1" i="1">
                          <a:solidFill>
                            <a:srgbClr val="0070C0"/>
                          </a:solidFill>
                          <a:latin typeface="Cambria Math" panose="02040503050406030204" pitchFamily="18" charset="0"/>
                        </a:rPr>
                        <m:t>∝</m:t>
                      </m:r>
                      <m:r>
                        <a:rPr lang="zh-CN" altLang="en-US" b="1" i="1" smtClean="0">
                          <a:solidFill>
                            <a:srgbClr val="0070C0"/>
                          </a:solidFill>
                          <a:latin typeface="Cambria Math" panose="02040503050406030204" pitchFamily="18" charset="0"/>
                        </a:rPr>
                        <m:t> </m:t>
                      </m:r>
                      <m:f>
                        <m:fPr>
                          <m:ctrlPr>
                            <a:rPr lang="en-US" altLang="zh-CN" b="1" i="1" smtClean="0">
                              <a:solidFill>
                                <a:srgbClr val="0070C0"/>
                              </a:solidFill>
                              <a:latin typeface="Cambria Math" panose="02040503050406030204" pitchFamily="18" charset="0"/>
                            </a:rPr>
                          </m:ctrlPr>
                        </m:fPr>
                        <m:num>
                          <m:r>
                            <a:rPr lang="zh-CN" altLang="en-US" b="1" i="1" smtClean="0">
                              <a:solidFill>
                                <a:srgbClr val="0070C0"/>
                              </a:solidFill>
                              <a:latin typeface="Cambria Math" panose="02040503050406030204" pitchFamily="18" charset="0"/>
                            </a:rPr>
                            <m:t>𝝈</m:t>
                          </m:r>
                          <m:r>
                            <a:rPr lang="en-US" altLang="zh-CN" b="1" i="1" smtClean="0">
                              <a:solidFill>
                                <a:srgbClr val="0070C0"/>
                              </a:solidFill>
                              <a:latin typeface="Cambria Math" panose="02040503050406030204" pitchFamily="18" charset="0"/>
                            </a:rPr>
                            <m:t>(</m:t>
                          </m:r>
                          <m:r>
                            <a:rPr lang="en-US" altLang="zh-CN" b="1" i="1" baseline="30000" smtClean="0">
                              <a:solidFill>
                                <a:srgbClr val="0070C0"/>
                              </a:solidFill>
                              <a:latin typeface="Cambria Math" panose="02040503050406030204" pitchFamily="18" charset="0"/>
                            </a:rPr>
                            <m:t>𝟔𝟐</m:t>
                          </m:r>
                          <m:r>
                            <a:rPr lang="en-US" altLang="zh-CN" b="1" i="1" smtClean="0">
                              <a:solidFill>
                                <a:srgbClr val="0070C0"/>
                              </a:solidFill>
                              <a:latin typeface="Cambria Math" panose="02040503050406030204" pitchFamily="18" charset="0"/>
                            </a:rPr>
                            <m:t>𝑵𝒊</m:t>
                          </m:r>
                          <m:r>
                            <a:rPr lang="en-US" altLang="zh-CN" b="1" i="1" smtClean="0">
                              <a:solidFill>
                                <a:srgbClr val="0070C0"/>
                              </a:solidFill>
                              <a:latin typeface="Cambria Math" panose="02040503050406030204" pitchFamily="18" charset="0"/>
                            </a:rPr>
                            <m:t>)</m:t>
                          </m:r>
                        </m:num>
                        <m:den>
                          <m:r>
                            <a:rPr lang="zh-CN" altLang="en-US" b="1" i="1">
                              <a:solidFill>
                                <a:srgbClr val="0070C0"/>
                              </a:solidFill>
                              <a:latin typeface="Cambria Math" panose="02040503050406030204" pitchFamily="18" charset="0"/>
                            </a:rPr>
                            <m:t>𝝈</m:t>
                          </m:r>
                          <m:r>
                            <a:rPr lang="en-US" altLang="zh-CN" b="1" i="1">
                              <a:solidFill>
                                <a:srgbClr val="0070C0"/>
                              </a:solidFill>
                              <a:latin typeface="Cambria Math" panose="02040503050406030204" pitchFamily="18" charset="0"/>
                            </a:rPr>
                            <m:t>(</m:t>
                          </m:r>
                          <m:r>
                            <a:rPr lang="en-US" altLang="zh-CN" b="1" i="1" baseline="30000" smtClean="0">
                              <a:solidFill>
                                <a:srgbClr val="0070C0"/>
                              </a:solidFill>
                              <a:latin typeface="Cambria Math" panose="02040503050406030204" pitchFamily="18" charset="0"/>
                            </a:rPr>
                            <m:t>𝟔𝟒</m:t>
                          </m:r>
                          <m:r>
                            <a:rPr lang="en-US" altLang="zh-CN" b="1" i="1" smtClean="0">
                              <a:solidFill>
                                <a:srgbClr val="0070C0"/>
                              </a:solidFill>
                              <a:latin typeface="Cambria Math" panose="02040503050406030204" pitchFamily="18" charset="0"/>
                            </a:rPr>
                            <m:t>𝑵𝒊</m:t>
                          </m:r>
                          <m:r>
                            <a:rPr lang="en-US" altLang="zh-CN" b="1" i="1">
                              <a:solidFill>
                                <a:srgbClr val="0070C0"/>
                              </a:solidFill>
                              <a:latin typeface="Cambria Math" panose="02040503050406030204" pitchFamily="18" charset="0"/>
                            </a:rPr>
                            <m:t>)</m:t>
                          </m:r>
                        </m:den>
                      </m:f>
                    </m:oMath>
                  </a14:m>
                  <a:endParaRPr lang="en-US" b="1" dirty="0">
                    <a:solidFill>
                      <a:srgbClr val="0070C0"/>
                    </a:solidFill>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C86C7E75-A71F-D787-7CD5-B6C4543DC5EC}"/>
                    </a:ext>
                  </a:extLst>
                </p:cNvPr>
                <p:cNvSpPr txBox="1">
                  <a:spLocks noRot="1" noChangeAspect="1" noMove="1" noResize="1" noEditPoints="1" noAdjustHandles="1" noChangeArrowheads="1" noChangeShapeType="1" noTextEdit="1"/>
                </p:cNvSpPr>
                <p:nvPr/>
              </p:nvSpPr>
              <p:spPr>
                <a:xfrm>
                  <a:off x="4721903" y="1388915"/>
                  <a:ext cx="1794081" cy="533544"/>
                </a:xfrm>
                <a:prstGeom prst="rect">
                  <a:avLst/>
                </a:prstGeom>
                <a:blipFill>
                  <a:blip r:embed="rId5"/>
                  <a:stretch>
                    <a:fillRect l="-3521" b="-4651"/>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F47BFE1D-8D02-06BB-7E7E-D81993B2FE7F}"/>
                </a:ext>
              </a:extLst>
            </p:cNvPr>
            <p:cNvSpPr txBox="1"/>
            <p:nvPr/>
          </p:nvSpPr>
          <p:spPr>
            <a:xfrm>
              <a:off x="8355492" y="1317503"/>
              <a:ext cx="3836356" cy="4924425"/>
            </a:xfrm>
            <a:prstGeom prst="rect">
              <a:avLst/>
            </a:prstGeom>
            <a:noFill/>
          </p:spPr>
          <p:txBody>
            <a:bodyPr wrap="square" lIns="0" tIns="0" rIns="0" bIns="0" anchor="t">
              <a:spAutoFit/>
            </a:bodyPr>
            <a:lstStyle/>
            <a:p>
              <a:pPr marL="285750" indent="-285750">
                <a:lnSpc>
                  <a:spcPts val="3000"/>
                </a:lnSpc>
                <a:spcBef>
                  <a:spcPts val="600"/>
                </a:spcBef>
                <a:spcAft>
                  <a:spcPts val="600"/>
                </a:spcAft>
                <a:buFont typeface="Arial" panose="020B0604020202020204" pitchFamily="34" charset="0"/>
                <a:buChar char="•"/>
              </a:pPr>
              <a:r>
                <a:rPr lang="en-US" altLang="zh-CN" sz="2600" b="1" i="0" dirty="0">
                  <a:solidFill>
                    <a:schemeClr val="bg1">
                      <a:lumMod val="85000"/>
                    </a:schemeClr>
                  </a:solidFill>
                  <a:latin typeface="Arial"/>
                </a:rPr>
                <a:t>Ni</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isotopes</a:t>
              </a:r>
              <a:r>
                <a:rPr lang="en-US" altLang="zh-CN" sz="2600" i="0" dirty="0">
                  <a:solidFill>
                    <a:schemeClr val="bg1">
                      <a:lumMod val="85000"/>
                    </a:schemeClr>
                  </a:solidFill>
                  <a:latin typeface="Arial"/>
                </a:rPr>
                <a:t>:</a:t>
              </a:r>
              <a:r>
                <a:rPr lang="zh-CN" altLang="en-US" sz="2600" i="0" dirty="0">
                  <a:solidFill>
                    <a:schemeClr val="bg1">
                      <a:lumMod val="85000"/>
                    </a:schemeClr>
                  </a:solidFill>
                  <a:latin typeface="Arial"/>
                </a:rPr>
                <a:t> </a:t>
              </a:r>
              <a:r>
                <a:rPr lang="en-US" altLang="zh-CN" sz="2600" i="0" dirty="0">
                  <a:solidFill>
                    <a:schemeClr val="bg1">
                      <a:lumMod val="65000"/>
                    </a:schemeClr>
                  </a:solidFill>
                  <a:latin typeface="Arial"/>
                </a:rPr>
                <a:t>barely</a:t>
              </a:r>
              <a:r>
                <a:rPr lang="zh-CN" altLang="en-US" sz="2600" i="0" dirty="0">
                  <a:solidFill>
                    <a:schemeClr val="bg1">
                      <a:lumMod val="65000"/>
                    </a:schemeClr>
                  </a:solidFill>
                  <a:latin typeface="Arial"/>
                </a:rPr>
                <a:t> </a:t>
              </a:r>
              <a:r>
                <a:rPr lang="en-US" altLang="zh-CN" sz="2600" i="0" dirty="0">
                  <a:solidFill>
                    <a:schemeClr val="bg1">
                      <a:lumMod val="65000"/>
                    </a:schemeClr>
                  </a:solidFill>
                  <a:latin typeface="Arial"/>
                </a:rPr>
                <a:t>produced,</a:t>
              </a:r>
              <a:r>
                <a:rPr lang="zh-CN" altLang="en-US" sz="2600" i="0" dirty="0">
                  <a:solidFill>
                    <a:schemeClr val="bg1">
                      <a:lumMod val="65000"/>
                    </a:schemeClr>
                  </a:solidFill>
                  <a:latin typeface="Arial"/>
                </a:rPr>
                <a:t> </a:t>
              </a:r>
              <a:r>
                <a:rPr lang="en-US" altLang="zh-CN" sz="2600" i="0" dirty="0">
                  <a:solidFill>
                    <a:schemeClr val="bg1">
                      <a:lumMod val="85000"/>
                    </a:schemeClr>
                  </a:solidFill>
                  <a:latin typeface="Arial"/>
                </a:rPr>
                <a:t>largely</a:t>
              </a:r>
              <a:r>
                <a:rPr lang="zh-CN" altLang="en-US" sz="2600" i="0" dirty="0">
                  <a:solidFill>
                    <a:schemeClr val="bg1">
                      <a:lumMod val="85000"/>
                    </a:schemeClr>
                  </a:solidFill>
                  <a:latin typeface="Arial"/>
                </a:rPr>
                <a:t> </a:t>
              </a:r>
              <a:r>
                <a:rPr lang="en-US" altLang="zh-CN" sz="2600" i="0" dirty="0">
                  <a:solidFill>
                    <a:schemeClr val="bg1">
                      <a:lumMod val="65000"/>
                    </a:schemeClr>
                  </a:solidFill>
                  <a:latin typeface="Arial"/>
                </a:rPr>
                <a:t>affected</a:t>
              </a:r>
              <a:r>
                <a:rPr lang="zh-CN" altLang="en-US" sz="2600" i="0" dirty="0">
                  <a:solidFill>
                    <a:schemeClr val="bg1">
                      <a:lumMod val="65000"/>
                    </a:schemeClr>
                  </a:solidFill>
                  <a:latin typeface="Arial"/>
                </a:rPr>
                <a:t> </a:t>
              </a:r>
              <a:r>
                <a:rPr lang="en-US" altLang="zh-CN" sz="2600" i="0" dirty="0">
                  <a:solidFill>
                    <a:schemeClr val="bg1">
                      <a:lumMod val="65000"/>
                    </a:schemeClr>
                  </a:solidFill>
                  <a:latin typeface="Arial"/>
                </a:rPr>
                <a:t>by</a:t>
              </a:r>
              <a:r>
                <a:rPr lang="zh-CN" altLang="en-US" sz="2600" i="0" dirty="0">
                  <a:solidFill>
                    <a:schemeClr val="bg1">
                      <a:lumMod val="65000"/>
                    </a:schemeClr>
                  </a:solidFill>
                  <a:latin typeface="Arial"/>
                </a:rPr>
                <a:t> </a:t>
              </a:r>
              <a:r>
                <a:rPr lang="en-US" altLang="zh-CN" sz="2600" i="0" dirty="0">
                  <a:solidFill>
                    <a:schemeClr val="bg1">
                      <a:lumMod val="85000"/>
                    </a:schemeClr>
                  </a:solidFill>
                  <a:latin typeface="Arial"/>
                </a:rPr>
                <a:t>initial</a:t>
              </a:r>
              <a:r>
                <a:rPr lang="zh-CN" altLang="en-US" sz="2600" i="0" dirty="0">
                  <a:solidFill>
                    <a:schemeClr val="bg1">
                      <a:lumMod val="85000"/>
                    </a:schemeClr>
                  </a:solidFill>
                  <a:latin typeface="Arial"/>
                </a:rPr>
                <a:t> </a:t>
              </a:r>
              <a:r>
                <a:rPr lang="en-US" altLang="zh-CN" sz="2600" i="0" dirty="0">
                  <a:solidFill>
                    <a:schemeClr val="bg1">
                      <a:lumMod val="85000"/>
                    </a:schemeClr>
                  </a:solidFill>
                  <a:latin typeface="Arial"/>
                </a:rPr>
                <a:t>stellar</a:t>
              </a:r>
              <a:r>
                <a:rPr lang="zh-CN" altLang="en-US" sz="2600" i="0" dirty="0">
                  <a:solidFill>
                    <a:schemeClr val="bg1">
                      <a:lumMod val="85000"/>
                    </a:schemeClr>
                  </a:solidFill>
                  <a:latin typeface="Arial"/>
                </a:rPr>
                <a:t> </a:t>
              </a:r>
              <a:r>
                <a:rPr lang="en-US" altLang="zh-CN" sz="2600" i="0" dirty="0">
                  <a:solidFill>
                    <a:schemeClr val="bg1">
                      <a:lumMod val="85000"/>
                    </a:schemeClr>
                  </a:solidFill>
                  <a:latin typeface="Arial"/>
                </a:rPr>
                <a:t>composition</a:t>
              </a:r>
              <a:endParaRPr lang="en-US" sz="2600" i="0" dirty="0">
                <a:solidFill>
                  <a:schemeClr val="bg1">
                    <a:lumMod val="65000"/>
                  </a:schemeClr>
                </a:solidFill>
                <a:latin typeface="Arial"/>
              </a:endParaRPr>
            </a:p>
            <a:p>
              <a:pPr marL="285750" indent="-285750">
                <a:lnSpc>
                  <a:spcPts val="3000"/>
                </a:lnSpc>
                <a:spcBef>
                  <a:spcPts val="600"/>
                </a:spcBef>
                <a:spcAft>
                  <a:spcPts val="600"/>
                </a:spcAft>
                <a:buFont typeface="Arial" panose="020B0604020202020204" pitchFamily="34" charset="0"/>
                <a:buChar char="•"/>
              </a:pPr>
              <a:r>
                <a:rPr lang="en-US" altLang="zh-CN" sz="2600" b="1" dirty="0">
                  <a:solidFill>
                    <a:schemeClr val="bg1">
                      <a:lumMod val="65000"/>
                    </a:schemeClr>
                  </a:solidFill>
                  <a:latin typeface="Arial"/>
                </a:rPr>
                <a:t>The</a:t>
              </a:r>
              <a:r>
                <a:rPr lang="zh-CN" altLang="en-US" sz="2600" b="1" dirty="0">
                  <a:solidFill>
                    <a:schemeClr val="bg1">
                      <a:lumMod val="65000"/>
                    </a:schemeClr>
                  </a:solidFill>
                  <a:latin typeface="Arial"/>
                </a:rPr>
                <a:t> </a:t>
              </a:r>
              <a:r>
                <a:rPr lang="en-US" altLang="zh-CN" sz="2600" b="1" dirty="0">
                  <a:solidFill>
                    <a:schemeClr val="bg1">
                      <a:lumMod val="85000"/>
                    </a:schemeClr>
                  </a:solidFill>
                  <a:latin typeface="Arial"/>
                </a:rPr>
                <a:t>data-model</a:t>
              </a:r>
              <a:r>
                <a:rPr lang="zh-CN" altLang="en-US" sz="2600" b="1" dirty="0">
                  <a:solidFill>
                    <a:schemeClr val="bg1">
                      <a:lumMod val="85000"/>
                    </a:schemeClr>
                  </a:solidFill>
                  <a:latin typeface="Arial"/>
                </a:rPr>
                <a:t> </a:t>
              </a:r>
              <a:r>
                <a:rPr lang="en-US" altLang="zh-CN" sz="2600" b="1" dirty="0">
                  <a:solidFill>
                    <a:schemeClr val="bg1">
                      <a:lumMod val="85000"/>
                    </a:schemeClr>
                  </a:solidFill>
                  <a:latin typeface="Arial"/>
                </a:rPr>
                <a:t>mismatch</a:t>
              </a:r>
              <a:r>
                <a:rPr lang="en-US" altLang="zh-CN" sz="2600" dirty="0">
                  <a:solidFill>
                    <a:schemeClr val="bg1">
                      <a:lumMod val="65000"/>
                    </a:schemeClr>
                  </a:solidFill>
                  <a:latin typeface="Arial"/>
                </a:rPr>
                <a:t>:</a:t>
              </a:r>
              <a:r>
                <a:rPr lang="zh-CN" altLang="en-US" sz="2600" dirty="0">
                  <a:solidFill>
                    <a:schemeClr val="bg1">
                      <a:lumMod val="65000"/>
                    </a:schemeClr>
                  </a:solidFill>
                  <a:latin typeface="Arial"/>
                </a:rPr>
                <a:t> </a:t>
              </a:r>
              <a:r>
                <a:rPr lang="en-US" altLang="zh-CN" sz="2600" dirty="0">
                  <a:solidFill>
                    <a:schemeClr val="bg1">
                      <a:lumMod val="85000"/>
                    </a:schemeClr>
                  </a:solidFill>
                  <a:latin typeface="Arial"/>
                </a:rPr>
                <a:t>Nuclear</a:t>
              </a:r>
              <a:r>
                <a:rPr lang="zh-CN" altLang="en-US" sz="2600" dirty="0">
                  <a:solidFill>
                    <a:schemeClr val="bg1">
                      <a:lumMod val="85000"/>
                    </a:schemeClr>
                  </a:solidFill>
                  <a:latin typeface="Arial"/>
                </a:rPr>
                <a:t> </a:t>
              </a:r>
              <a:r>
                <a:rPr lang="en-US" altLang="zh-CN" sz="2600" dirty="0">
                  <a:solidFill>
                    <a:schemeClr val="bg1">
                      <a:lumMod val="85000"/>
                    </a:schemeClr>
                  </a:solidFill>
                  <a:latin typeface="Arial"/>
                </a:rPr>
                <a:t>data</a:t>
              </a:r>
              <a:r>
                <a:rPr lang="zh-CN" altLang="en-US" sz="2600" dirty="0">
                  <a:solidFill>
                    <a:schemeClr val="bg1">
                      <a:lumMod val="65000"/>
                    </a:schemeClr>
                  </a:solidFill>
                  <a:latin typeface="Arial"/>
                </a:rPr>
                <a:t> </a:t>
              </a:r>
              <a:r>
                <a:rPr lang="en-US" altLang="zh-CN" sz="2600" dirty="0">
                  <a:solidFill>
                    <a:schemeClr val="bg1">
                      <a:lumMod val="65000"/>
                    </a:schemeClr>
                  </a:solidFill>
                  <a:latin typeface="Arial"/>
                </a:rPr>
                <a:t>or</a:t>
              </a:r>
              <a:r>
                <a:rPr lang="zh-CN" altLang="en-US" sz="2600" dirty="0">
                  <a:solidFill>
                    <a:schemeClr val="bg1">
                      <a:lumMod val="65000"/>
                    </a:schemeClr>
                  </a:solidFill>
                  <a:latin typeface="Arial"/>
                </a:rPr>
                <a:t> </a:t>
              </a:r>
              <a:r>
                <a:rPr lang="en-US" altLang="zh-CN" sz="2600" dirty="0">
                  <a:solidFill>
                    <a:schemeClr val="bg1">
                      <a:lumMod val="85000"/>
                    </a:schemeClr>
                  </a:solidFill>
                  <a:latin typeface="Arial"/>
                </a:rPr>
                <a:t>initial</a:t>
              </a:r>
              <a:r>
                <a:rPr lang="zh-CN" altLang="en-US" sz="2600" dirty="0">
                  <a:solidFill>
                    <a:schemeClr val="bg1">
                      <a:lumMod val="85000"/>
                    </a:schemeClr>
                  </a:solidFill>
                  <a:latin typeface="Arial"/>
                </a:rPr>
                <a:t> </a:t>
              </a:r>
              <a:r>
                <a:rPr lang="en-US" altLang="zh-CN" sz="2600" baseline="30000" dirty="0">
                  <a:solidFill>
                    <a:schemeClr val="bg1">
                      <a:lumMod val="85000"/>
                    </a:schemeClr>
                  </a:solidFill>
                  <a:latin typeface="Arial"/>
                </a:rPr>
                <a:t>62</a:t>
              </a:r>
              <a:r>
                <a:rPr lang="en-US" altLang="zh-CN" sz="2600" dirty="0">
                  <a:solidFill>
                    <a:schemeClr val="bg1">
                      <a:lumMod val="85000"/>
                    </a:schemeClr>
                  </a:solidFill>
                  <a:latin typeface="Arial"/>
                </a:rPr>
                <a:t>Ni</a:t>
              </a:r>
              <a:r>
                <a:rPr lang="zh-CN" altLang="en-US" sz="2600" dirty="0">
                  <a:solidFill>
                    <a:schemeClr val="bg1">
                      <a:lumMod val="85000"/>
                    </a:schemeClr>
                  </a:solidFill>
                  <a:latin typeface="Arial"/>
                </a:rPr>
                <a:t> </a:t>
              </a:r>
              <a:r>
                <a:rPr lang="en-US" altLang="zh-CN" sz="2600" dirty="0">
                  <a:solidFill>
                    <a:schemeClr val="bg1">
                      <a:lumMod val="85000"/>
                    </a:schemeClr>
                  </a:solidFill>
                  <a:latin typeface="Arial"/>
                </a:rPr>
                <a:t>enrichments</a:t>
              </a:r>
            </a:p>
            <a:p>
              <a:pPr marL="285750" indent="-285750">
                <a:lnSpc>
                  <a:spcPts val="3000"/>
                </a:lnSpc>
                <a:spcBef>
                  <a:spcPts val="600"/>
                </a:spcBef>
                <a:spcAft>
                  <a:spcPts val="600"/>
                </a:spcAft>
                <a:buFont typeface="Arial" panose="020B0604020202020204" pitchFamily="34" charset="0"/>
                <a:buChar char="•"/>
              </a:pPr>
              <a:r>
                <a:rPr lang="en-US" altLang="zh-CN" sz="2600" b="1" i="0" dirty="0">
                  <a:solidFill>
                    <a:schemeClr val="bg1">
                      <a:lumMod val="85000"/>
                    </a:schemeClr>
                  </a:solidFill>
                  <a:latin typeface="Arial"/>
                </a:rPr>
                <a:t>Mo</a:t>
              </a:r>
              <a:r>
                <a:rPr lang="zh-CN" altLang="en-US" sz="2600" b="1" i="0" dirty="0">
                  <a:solidFill>
                    <a:schemeClr val="bg1">
                      <a:lumMod val="85000"/>
                    </a:schemeClr>
                  </a:solidFill>
                  <a:latin typeface="Arial"/>
                </a:rPr>
                <a:t> </a:t>
              </a:r>
              <a:r>
                <a:rPr lang="en-US" altLang="zh-CN" sz="2600" b="1" i="0" dirty="0">
                  <a:solidFill>
                    <a:schemeClr val="bg1">
                      <a:lumMod val="85000"/>
                    </a:schemeClr>
                  </a:solidFill>
                  <a:latin typeface="Arial"/>
                </a:rPr>
                <a:t>isotopes</a:t>
              </a:r>
              <a:r>
                <a:rPr lang="en-US" altLang="zh-CN" sz="2600" i="0" dirty="0">
                  <a:solidFill>
                    <a:schemeClr val="bg1">
                      <a:lumMod val="85000"/>
                    </a:schemeClr>
                  </a:solidFill>
                  <a:latin typeface="Arial"/>
                </a:rPr>
                <a:t>:</a:t>
              </a:r>
              <a:r>
                <a:rPr lang="zh-CN" altLang="en-US" sz="2600" i="0" dirty="0">
                  <a:solidFill>
                    <a:schemeClr val="bg1">
                      <a:lumMod val="85000"/>
                    </a:schemeClr>
                  </a:solidFill>
                  <a:latin typeface="Arial"/>
                </a:rPr>
                <a:t> </a:t>
              </a:r>
              <a:r>
                <a:rPr lang="en-US" altLang="zh-CN" sz="2600" i="0" dirty="0">
                  <a:solidFill>
                    <a:schemeClr val="bg1">
                      <a:lumMod val="65000"/>
                    </a:schemeClr>
                  </a:solidFill>
                  <a:latin typeface="Arial"/>
                </a:rPr>
                <a:t>significantly</a:t>
              </a:r>
              <a:r>
                <a:rPr lang="zh-CN" altLang="en-US" sz="2600" i="0" dirty="0">
                  <a:solidFill>
                    <a:schemeClr val="bg1">
                      <a:lumMod val="65000"/>
                    </a:schemeClr>
                  </a:solidFill>
                  <a:latin typeface="Arial"/>
                </a:rPr>
                <a:t> </a:t>
              </a:r>
              <a:r>
                <a:rPr lang="en-US" altLang="zh-CN" sz="2600" i="0" dirty="0">
                  <a:solidFill>
                    <a:schemeClr val="bg1">
                      <a:lumMod val="65000"/>
                    </a:schemeClr>
                  </a:solidFill>
                  <a:latin typeface="Arial"/>
                </a:rPr>
                <a:t>produced,</a:t>
              </a:r>
              <a:r>
                <a:rPr lang="zh-CN" altLang="en-US" sz="2600" i="0" dirty="0">
                  <a:solidFill>
                    <a:schemeClr val="bg1">
                      <a:lumMod val="85000"/>
                    </a:schemeClr>
                  </a:solidFill>
                  <a:latin typeface="Arial"/>
                </a:rPr>
                <a:t> </a:t>
              </a:r>
              <a:r>
                <a:rPr lang="en-US" altLang="zh-CN" sz="2600" i="0" dirty="0">
                  <a:solidFill>
                    <a:schemeClr val="bg1">
                      <a:lumMod val="85000"/>
                    </a:schemeClr>
                  </a:solidFill>
                  <a:latin typeface="Arial"/>
                </a:rPr>
                <a:t>barely</a:t>
              </a:r>
              <a:r>
                <a:rPr lang="zh-CN" altLang="en-US" sz="2600" i="0" dirty="0">
                  <a:solidFill>
                    <a:schemeClr val="bg1">
                      <a:lumMod val="85000"/>
                    </a:schemeClr>
                  </a:solidFill>
                  <a:latin typeface="Arial"/>
                </a:rPr>
                <a:t> </a:t>
              </a:r>
              <a:r>
                <a:rPr lang="en-US" altLang="zh-CN" sz="2600" i="0" dirty="0">
                  <a:solidFill>
                    <a:schemeClr val="bg1">
                      <a:lumMod val="65000"/>
                    </a:schemeClr>
                  </a:solidFill>
                  <a:latin typeface="Arial"/>
                </a:rPr>
                <a:t>affected</a:t>
              </a:r>
              <a:r>
                <a:rPr lang="zh-CN" altLang="en-US" sz="2600" i="0" dirty="0">
                  <a:solidFill>
                    <a:schemeClr val="bg1">
                      <a:lumMod val="65000"/>
                    </a:schemeClr>
                  </a:solidFill>
                  <a:latin typeface="Arial"/>
                </a:rPr>
                <a:t> </a:t>
              </a:r>
              <a:r>
                <a:rPr lang="en-US" altLang="zh-CN" sz="2600" i="0" dirty="0">
                  <a:solidFill>
                    <a:schemeClr val="bg1">
                      <a:lumMod val="65000"/>
                    </a:schemeClr>
                  </a:solidFill>
                  <a:latin typeface="Arial"/>
                </a:rPr>
                <a:t>by</a:t>
              </a:r>
              <a:r>
                <a:rPr lang="zh-CN" altLang="en-US" sz="2600" i="0" dirty="0">
                  <a:solidFill>
                    <a:schemeClr val="bg1">
                      <a:lumMod val="65000"/>
                    </a:schemeClr>
                  </a:solidFill>
                  <a:latin typeface="Arial"/>
                </a:rPr>
                <a:t> </a:t>
              </a:r>
              <a:r>
                <a:rPr lang="en-US" altLang="zh-CN" sz="2600" i="0" dirty="0">
                  <a:solidFill>
                    <a:schemeClr val="bg1">
                      <a:lumMod val="85000"/>
                    </a:schemeClr>
                  </a:solidFill>
                  <a:latin typeface="Arial"/>
                </a:rPr>
                <a:t>initial</a:t>
              </a:r>
              <a:r>
                <a:rPr lang="zh-CN" altLang="en-US" sz="2600" i="0" dirty="0">
                  <a:solidFill>
                    <a:schemeClr val="bg1">
                      <a:lumMod val="85000"/>
                    </a:schemeClr>
                  </a:solidFill>
                  <a:latin typeface="Arial"/>
                </a:rPr>
                <a:t> </a:t>
              </a:r>
              <a:r>
                <a:rPr lang="en-US" altLang="zh-CN" sz="2600" i="0" dirty="0">
                  <a:solidFill>
                    <a:schemeClr val="bg1">
                      <a:lumMod val="85000"/>
                    </a:schemeClr>
                  </a:solidFill>
                  <a:latin typeface="Arial"/>
                </a:rPr>
                <a:t>stellar</a:t>
              </a:r>
              <a:r>
                <a:rPr lang="zh-CN" altLang="en-US" sz="2600" i="0" dirty="0">
                  <a:solidFill>
                    <a:schemeClr val="bg1">
                      <a:lumMod val="85000"/>
                    </a:schemeClr>
                  </a:solidFill>
                  <a:latin typeface="Arial"/>
                </a:rPr>
                <a:t> </a:t>
              </a:r>
              <a:r>
                <a:rPr lang="en-US" altLang="zh-CN" sz="2600" i="0" dirty="0">
                  <a:solidFill>
                    <a:schemeClr val="bg1">
                      <a:lumMod val="85000"/>
                    </a:schemeClr>
                  </a:solidFill>
                  <a:latin typeface="Arial"/>
                </a:rPr>
                <a:t>composition</a:t>
              </a:r>
              <a:endParaRPr lang="en-US" sz="2600" i="0" dirty="0">
                <a:solidFill>
                  <a:schemeClr val="bg1">
                    <a:lumMod val="65000"/>
                  </a:schemeClr>
                </a:solidFill>
                <a:latin typeface="Arial"/>
              </a:endParaRPr>
            </a:p>
          </p:txBody>
        </p:sp>
      </p:grpSp>
      <p:pic>
        <p:nvPicPr>
          <p:cNvPr id="17" name="Picture 16">
            <a:extLst>
              <a:ext uri="{FF2B5EF4-FFF2-40B4-BE49-F238E27FC236}">
                <a16:creationId xmlns:a16="http://schemas.microsoft.com/office/drawing/2014/main" id="{E8A1530A-CA1B-7D02-3BA1-AA8F876F03C3}"/>
              </a:ext>
            </a:extLst>
          </p:cNvPr>
          <p:cNvPicPr>
            <a:picLocks noChangeAspect="1"/>
          </p:cNvPicPr>
          <p:nvPr/>
        </p:nvPicPr>
        <p:blipFill>
          <a:blip r:embed="rId6"/>
          <a:stretch>
            <a:fillRect/>
          </a:stretch>
        </p:blipFill>
        <p:spPr>
          <a:xfrm>
            <a:off x="325521" y="3429000"/>
            <a:ext cx="11701784" cy="1726076"/>
          </a:xfrm>
          <a:prstGeom prst="rect">
            <a:avLst/>
          </a:prstGeom>
          <a:ln w="28575">
            <a:solidFill>
              <a:srgbClr val="00B0F0"/>
            </a:solidFill>
          </a:ln>
        </p:spPr>
      </p:pic>
    </p:spTree>
    <p:extLst>
      <p:ext uri="{BB962C8B-B14F-4D97-AF65-F5344CB8AC3E}">
        <p14:creationId xmlns:p14="http://schemas.microsoft.com/office/powerpoint/2010/main" val="297003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D3642-9575-4ED9-D1AF-D1BDAA8DCDE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30CB3B4-99B3-FA0B-3BC0-56009929D3FA}"/>
              </a:ext>
            </a:extLst>
          </p:cNvPr>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4" name="Rectangle 73">
            <a:extLst>
              <a:ext uri="{FF2B5EF4-FFF2-40B4-BE49-F238E27FC236}">
                <a16:creationId xmlns:a16="http://schemas.microsoft.com/office/drawing/2014/main" id="{1EE6AA62-EE8A-5B99-D6A4-E10FF8F12624}"/>
              </a:ext>
            </a:extLst>
          </p:cNvPr>
          <p:cNvSpPr/>
          <p:nvPr/>
        </p:nvSpPr>
        <p:spPr>
          <a:xfrm>
            <a:off x="640080" y="1586484"/>
            <a:ext cx="640080" cy="25400"/>
          </a:xfrm>
          <a:prstGeom prst="rect">
            <a:avLst/>
          </a:prstGeom>
          <a:solidFill>
            <a:srgbClr val="76D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75" name="TextBox 74">
            <a:extLst>
              <a:ext uri="{FF2B5EF4-FFF2-40B4-BE49-F238E27FC236}">
                <a16:creationId xmlns:a16="http://schemas.microsoft.com/office/drawing/2014/main" id="{D7348F69-7DC2-C1F2-DFB4-45566D38CB2B}"/>
              </a:ext>
            </a:extLst>
          </p:cNvPr>
          <p:cNvSpPr txBox="1"/>
          <p:nvPr/>
        </p:nvSpPr>
        <p:spPr>
          <a:xfrm>
            <a:off x="1409700" y="1390269"/>
            <a:ext cx="2743200" cy="335348"/>
          </a:xfrm>
          <a:prstGeom prst="rect">
            <a:avLst/>
          </a:prstGeom>
          <a:noFill/>
        </p:spPr>
        <p:txBody>
          <a:bodyPr wrap="square" lIns="0" tIns="0" rIns="0" bIns="0" anchor="t">
            <a:spAutoFit/>
          </a:bodyPr>
          <a:lstStyle/>
          <a:p>
            <a:pPr algn="l">
              <a:lnSpc>
                <a:spcPct val="120000"/>
              </a:lnSpc>
            </a:pPr>
            <a:r>
              <a:rPr sz="2000" b="1" i="0" dirty="0">
                <a:solidFill>
                  <a:srgbClr val="76D6FF"/>
                </a:solidFill>
                <a:latin typeface="Arial"/>
              </a:rPr>
              <a:t>TAKEAWAY</a:t>
            </a:r>
          </a:p>
        </p:txBody>
      </p:sp>
      <p:sp>
        <p:nvSpPr>
          <p:cNvPr id="76" name="TextBox 75">
            <a:extLst>
              <a:ext uri="{FF2B5EF4-FFF2-40B4-BE49-F238E27FC236}">
                <a16:creationId xmlns:a16="http://schemas.microsoft.com/office/drawing/2014/main" id="{6AF40224-E1CE-C29A-9120-569ACF8D5A5F}"/>
              </a:ext>
            </a:extLst>
          </p:cNvPr>
          <p:cNvSpPr txBox="1"/>
          <p:nvPr/>
        </p:nvSpPr>
        <p:spPr>
          <a:xfrm>
            <a:off x="640080" y="1906524"/>
            <a:ext cx="11196448" cy="1497398"/>
          </a:xfrm>
          <a:prstGeom prst="rect">
            <a:avLst/>
          </a:prstGeom>
          <a:noFill/>
        </p:spPr>
        <p:txBody>
          <a:bodyPr wrap="square" lIns="0" tIns="0" rIns="0" bIns="0" anchor="t">
            <a:spAutoFit/>
          </a:bodyPr>
          <a:lstStyle/>
          <a:p>
            <a:pPr algn="l">
              <a:lnSpc>
                <a:spcPct val="105000"/>
              </a:lnSpc>
            </a:pPr>
            <a:r>
              <a:rPr sz="4800" b="1" i="0" dirty="0">
                <a:solidFill>
                  <a:srgbClr val="F4EFE6"/>
                </a:solidFill>
                <a:latin typeface="Arial"/>
              </a:rPr>
              <a:t>The discrepancy </a:t>
            </a:r>
            <a:r>
              <a:rPr lang="en-US" altLang="zh-CN" sz="4800" b="1" i="0" dirty="0">
                <a:solidFill>
                  <a:srgbClr val="F4EFE6"/>
                </a:solidFill>
                <a:latin typeface="Arial"/>
              </a:rPr>
              <a:t>points</a:t>
            </a:r>
            <a:r>
              <a:rPr lang="zh-CN" altLang="en-US" sz="4800" b="1" i="0" dirty="0">
                <a:solidFill>
                  <a:srgbClr val="F4EFE6"/>
                </a:solidFill>
                <a:latin typeface="Arial"/>
              </a:rPr>
              <a:t> </a:t>
            </a:r>
            <a:r>
              <a:rPr lang="en-US" altLang="zh-CN" sz="4800" b="1" i="0" dirty="0">
                <a:solidFill>
                  <a:srgbClr val="F4EFE6"/>
                </a:solidFill>
                <a:latin typeface="Arial"/>
              </a:rPr>
              <a:t>to</a:t>
            </a:r>
            <a:r>
              <a:rPr lang="zh-CN" altLang="en-US" sz="4800" b="1" i="0" dirty="0">
                <a:solidFill>
                  <a:srgbClr val="F4EFE6"/>
                </a:solidFill>
                <a:latin typeface="Arial"/>
              </a:rPr>
              <a:t> </a:t>
            </a:r>
            <a:r>
              <a:rPr lang="en-US" altLang="zh-CN" sz="4800" b="1" i="0" dirty="0">
                <a:solidFill>
                  <a:srgbClr val="F4EFE6"/>
                </a:solidFill>
                <a:latin typeface="Arial"/>
              </a:rPr>
              <a:t>the</a:t>
            </a:r>
            <a:r>
              <a:rPr lang="zh-CN" altLang="en-US" sz="4800" b="1" i="0" dirty="0">
                <a:solidFill>
                  <a:srgbClr val="F4EFE6"/>
                </a:solidFill>
                <a:latin typeface="Arial"/>
              </a:rPr>
              <a:t> </a:t>
            </a:r>
            <a:r>
              <a:rPr lang="en-US" altLang="zh-CN" sz="4800" b="1" i="0" dirty="0">
                <a:solidFill>
                  <a:srgbClr val="76D6FF"/>
                </a:solidFill>
                <a:latin typeface="Arial"/>
              </a:rPr>
              <a:t>neutron-capture</a:t>
            </a:r>
            <a:r>
              <a:rPr lang="zh-CN" altLang="en-US" sz="4800" b="1" i="0" dirty="0">
                <a:solidFill>
                  <a:srgbClr val="76D6FF"/>
                </a:solidFill>
                <a:latin typeface="Arial"/>
              </a:rPr>
              <a:t> </a:t>
            </a:r>
            <a:r>
              <a:rPr lang="en-US" altLang="zh-CN" sz="4800" b="1" i="0" dirty="0">
                <a:solidFill>
                  <a:srgbClr val="76D6FF"/>
                </a:solidFill>
                <a:latin typeface="Arial"/>
              </a:rPr>
              <a:t>rates</a:t>
            </a:r>
            <a:endParaRPr sz="4800" b="1" i="0" dirty="0">
              <a:solidFill>
                <a:srgbClr val="F4EFE6"/>
              </a:solidFill>
              <a:latin typeface="Arial"/>
            </a:endParaRPr>
          </a:p>
        </p:txBody>
      </p:sp>
      <p:sp>
        <p:nvSpPr>
          <p:cNvPr id="77" name="TextBox 76">
            <a:extLst>
              <a:ext uri="{FF2B5EF4-FFF2-40B4-BE49-F238E27FC236}">
                <a16:creationId xmlns:a16="http://schemas.microsoft.com/office/drawing/2014/main" id="{530EF16C-0557-B67F-2EBE-DA5636C08055}"/>
              </a:ext>
            </a:extLst>
          </p:cNvPr>
          <p:cNvSpPr txBox="1"/>
          <p:nvPr/>
        </p:nvSpPr>
        <p:spPr>
          <a:xfrm>
            <a:off x="640080" y="4101084"/>
            <a:ext cx="2743200" cy="335348"/>
          </a:xfrm>
          <a:prstGeom prst="rect">
            <a:avLst/>
          </a:prstGeom>
          <a:noFill/>
        </p:spPr>
        <p:txBody>
          <a:bodyPr wrap="square" lIns="0" tIns="0" rIns="0" bIns="0" anchor="t">
            <a:spAutoFit/>
          </a:bodyPr>
          <a:lstStyle/>
          <a:p>
            <a:pPr algn="l">
              <a:lnSpc>
                <a:spcPct val="120000"/>
              </a:lnSpc>
            </a:pPr>
            <a:r>
              <a:rPr sz="2000" b="1" i="0" dirty="0">
                <a:solidFill>
                  <a:srgbClr val="8A8676"/>
                </a:solidFill>
                <a:latin typeface="Arial"/>
              </a:rPr>
              <a:t>WHAT THIS MEANS</a:t>
            </a:r>
          </a:p>
        </p:txBody>
      </p:sp>
      <p:sp>
        <p:nvSpPr>
          <p:cNvPr id="78" name="TextBox 77">
            <a:extLst>
              <a:ext uri="{FF2B5EF4-FFF2-40B4-BE49-F238E27FC236}">
                <a16:creationId xmlns:a16="http://schemas.microsoft.com/office/drawing/2014/main" id="{F5C82B0E-3AF2-7503-A6C9-3C6E17A2EC5E}"/>
              </a:ext>
            </a:extLst>
          </p:cNvPr>
          <p:cNvSpPr txBox="1"/>
          <p:nvPr/>
        </p:nvSpPr>
        <p:spPr>
          <a:xfrm>
            <a:off x="640080" y="4591435"/>
            <a:ext cx="10675620" cy="388889"/>
          </a:xfrm>
          <a:prstGeom prst="rect">
            <a:avLst/>
          </a:prstGeom>
          <a:noFill/>
        </p:spPr>
        <p:txBody>
          <a:bodyPr wrap="square" lIns="0" tIns="0" rIns="0" bIns="0" anchor="t">
            <a:spAutoFit/>
          </a:bodyPr>
          <a:lstStyle/>
          <a:p>
            <a:pPr algn="l">
              <a:lnSpc>
                <a:spcPct val="140000"/>
              </a:lnSpc>
            </a:pPr>
            <a:r>
              <a:rPr lang="en-US" altLang="zh-CN" sz="2000" dirty="0">
                <a:solidFill>
                  <a:schemeClr val="bg1">
                    <a:lumMod val="65000"/>
                  </a:schemeClr>
                </a:solidFill>
                <a:latin typeface="Arial" panose="020B0604020202020204" pitchFamily="34" charset="0"/>
                <a:cs typeface="Arial" panose="020B0604020202020204" pitchFamily="34" charset="0"/>
              </a:rPr>
              <a:t>The</a:t>
            </a:r>
            <a:r>
              <a:rPr lang="zh-CN" altLang="en-US" sz="2000" dirty="0">
                <a:solidFill>
                  <a:schemeClr val="bg1">
                    <a:lumMod val="65000"/>
                  </a:schemeClr>
                </a:solidFill>
                <a:latin typeface="Arial" panose="020B0604020202020204" pitchFamily="34" charset="0"/>
                <a:cs typeface="Arial" panose="020B0604020202020204" pitchFamily="34" charset="0"/>
              </a:rPr>
              <a:t> </a:t>
            </a:r>
            <a:r>
              <a:rPr lang="en-US" sz="2000" dirty="0">
                <a:solidFill>
                  <a:schemeClr val="bg1">
                    <a:lumMod val="65000"/>
                  </a:schemeClr>
                </a:solidFill>
                <a:latin typeface="Arial" panose="020B0604020202020204" pitchFamily="34" charset="0"/>
                <a:cs typeface="Arial" panose="020B0604020202020204" pitchFamily="34" charset="0"/>
              </a:rPr>
              <a:t>Mo isotope correlation slopes directly </a:t>
            </a:r>
            <a:r>
              <a:rPr lang="en-US" altLang="zh-CN" sz="2000" dirty="0">
                <a:solidFill>
                  <a:schemeClr val="bg1">
                    <a:lumMod val="65000"/>
                  </a:schemeClr>
                </a:solidFill>
                <a:latin typeface="Arial" panose="020B0604020202020204" pitchFamily="34" charset="0"/>
                <a:cs typeface="Arial" panose="020B0604020202020204" pitchFamily="34" charset="0"/>
              </a:rPr>
              <a:t>test</a:t>
            </a:r>
            <a:r>
              <a:rPr lang="en-US" sz="2000" dirty="0">
                <a:solidFill>
                  <a:schemeClr val="bg1">
                    <a:lumMod val="65000"/>
                  </a:schemeClr>
                </a:solidFill>
                <a:latin typeface="Arial" panose="020B0604020202020204" pitchFamily="34" charset="0"/>
                <a:cs typeface="Arial" panose="020B0604020202020204" pitchFamily="34" charset="0"/>
              </a:rPr>
              <a:t> neutron-capture cross-section ratios</a:t>
            </a:r>
            <a:endParaRPr lang="en-US" sz="2000" b="0" i="0" dirty="0">
              <a:solidFill>
                <a:schemeClr val="bg1">
                  <a:lumMod val="65000"/>
                </a:schemeClr>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EB8ECAA0-B3FC-1466-87D1-0F64D9405B06}"/>
              </a:ext>
            </a:extLst>
          </p:cNvPr>
          <p:cNvSpPr txBox="1"/>
          <p:nvPr/>
        </p:nvSpPr>
        <p:spPr>
          <a:xfrm>
            <a:off x="640080" y="6492240"/>
            <a:ext cx="7315200" cy="184474"/>
          </a:xfrm>
          <a:prstGeom prst="rect">
            <a:avLst/>
          </a:prstGeom>
          <a:noFill/>
        </p:spPr>
        <p:txBody>
          <a:bodyPr wrap="square" lIns="0" tIns="0" rIns="0" bIns="0" anchor="t">
            <a:spAutoFit/>
          </a:bodyPr>
          <a:lstStyle/>
          <a:p>
            <a:pPr algn="l">
              <a:lnSpc>
                <a:spcPct val="120000"/>
              </a:lnSpc>
            </a:pPr>
            <a:r>
              <a:rPr lang="en-US" altLang="zh-CN" sz="1100" b="0" i="0" dirty="0">
                <a:solidFill>
                  <a:srgbClr val="8A8676"/>
                </a:solidFill>
                <a:latin typeface="Arial"/>
              </a:rPr>
              <a:t>Nuclear</a:t>
            </a:r>
            <a:r>
              <a:rPr lang="zh-CN" altLang="en-US" sz="1100" b="0" i="0" dirty="0">
                <a:solidFill>
                  <a:srgbClr val="8A8676"/>
                </a:solidFill>
                <a:latin typeface="Arial"/>
              </a:rPr>
              <a:t> </a:t>
            </a:r>
            <a:r>
              <a:rPr lang="en-US" altLang="zh-CN" sz="1100" dirty="0">
                <a:solidFill>
                  <a:srgbClr val="8A8676"/>
                </a:solidFill>
                <a:latin typeface="Arial"/>
              </a:rPr>
              <a:t>d</a:t>
            </a:r>
            <a:r>
              <a:rPr lang="en-US" altLang="zh-CN" sz="1100" b="0" i="0" dirty="0">
                <a:solidFill>
                  <a:srgbClr val="8A8676"/>
                </a:solidFill>
                <a:latin typeface="Arial"/>
              </a:rPr>
              <a:t>ata</a:t>
            </a:r>
            <a:r>
              <a:rPr sz="1100" b="0" i="0" dirty="0">
                <a:solidFill>
                  <a:srgbClr val="8A8676"/>
                </a:solidFill>
                <a:latin typeface="Arial"/>
              </a:rPr>
              <a:t> · takeaway</a:t>
            </a:r>
          </a:p>
        </p:txBody>
      </p:sp>
      <p:sp>
        <p:nvSpPr>
          <p:cNvPr id="81" name="TextBox 80">
            <a:extLst>
              <a:ext uri="{FF2B5EF4-FFF2-40B4-BE49-F238E27FC236}">
                <a16:creationId xmlns:a16="http://schemas.microsoft.com/office/drawing/2014/main" id="{6154B025-73AF-59FB-BC60-61AB06B0BE80}"/>
              </a:ext>
            </a:extLst>
          </p:cNvPr>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lang="en-US" altLang="zh-CN" sz="1100" dirty="0">
                <a:solidFill>
                  <a:srgbClr val="C9C3B6"/>
                </a:solidFill>
                <a:latin typeface="Arial"/>
              </a:rPr>
              <a:t>20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
        <p:nvSpPr>
          <p:cNvPr id="4" name="Oval 3">
            <a:extLst>
              <a:ext uri="{FF2B5EF4-FFF2-40B4-BE49-F238E27FC236}">
                <a16:creationId xmlns:a16="http://schemas.microsoft.com/office/drawing/2014/main" id="{98B5A456-EC49-31F5-3B3A-98686301BE19}"/>
              </a:ext>
            </a:extLst>
          </p:cNvPr>
          <p:cNvSpPr/>
          <p:nvPr/>
        </p:nvSpPr>
        <p:spPr>
          <a:xfrm>
            <a:off x="457200" y="6547104"/>
            <a:ext cx="101600" cy="101600"/>
          </a:xfrm>
          <a:prstGeom prst="ellipse">
            <a:avLst/>
          </a:prstGeom>
          <a:solidFill>
            <a:srgbClr val="5DD3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99518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244F6-4DEB-CB96-B7C2-1D27A9CB9809}"/>
              </a:ext>
            </a:extLst>
          </p:cNvPr>
          <p:cNvSpPr>
            <a:spLocks noGrp="1"/>
          </p:cNvSpPr>
          <p:nvPr/>
        </p:nvSpPr>
        <p:spPr>
          <a:xfrm>
            <a:off x="0" y="0"/>
            <a:ext cx="12191695" cy="6858000"/>
          </a:xfrm>
          <a:prstGeom prst="rect">
            <a:avLst/>
          </a:prstGeom>
          <a:solidFill>
            <a:srgbClr val="05091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4" name="TextBox 93">
            <a:extLst>
              <a:ext uri="{FF2B5EF4-FFF2-40B4-BE49-F238E27FC236}">
                <a16:creationId xmlns:a16="http://schemas.microsoft.com/office/drawing/2014/main" id="{719CC9EE-F35B-4ED2-4429-A371135E743C}"/>
              </a:ext>
            </a:extLst>
          </p:cNvPr>
          <p:cNvSpPr>
            <a:spLocks noGrp="1"/>
          </p:cNvSpPr>
          <p:nvPr/>
        </p:nvSpPr>
        <p:spPr>
          <a:xfrm>
            <a:off x="640080" y="6492240"/>
            <a:ext cx="7315200" cy="201168"/>
          </a:xfrm>
          <a:prstGeom prst="rect">
            <a:avLst/>
          </a:prstGeom>
          <a:noFill/>
        </p:spPr>
        <p:txBody>
          <a:bodyPr wrap="none" lIns="0" tIns="0" rIns="0" bIns="0" anchor="ctr">
            <a:normAutofit/>
          </a:bodyPr>
          <a:lstStyle/>
          <a:p>
            <a:pPr algn="l">
              <a:lnSpc>
                <a:spcPct val="120000"/>
              </a:lnSpc>
              <a:buNone/>
              <a:defRPr sz="1100">
                <a:solidFill>
                  <a:srgbClr val="8F918A"/>
                </a:solidFill>
                <a:latin typeface="Arial"/>
                <a:ea typeface="Arial"/>
                <a:cs typeface="Arial"/>
              </a:defRPr>
            </a:pPr>
            <a:r>
              <a:rPr sz="1100" b="0" i="0">
                <a:solidFill>
                  <a:srgbClr val="8F918A"/>
                </a:solidFill>
                <a:latin typeface="Arial"/>
                <a:ea typeface="Arial"/>
                <a:cs typeface="Arial"/>
              </a:rPr>
              <a:t>Spotlight · Galactic chemical evolution</a:t>
            </a:r>
            <a:endParaRPr sz="1100" b="0" i="0">
              <a:solidFill>
                <a:srgbClr val="8A8676"/>
              </a:solidFill>
              <a:latin typeface="Arial"/>
              <a:ea typeface="Arial"/>
              <a:cs typeface="Arial"/>
            </a:endParaRPr>
          </a:p>
        </p:txBody>
      </p:sp>
      <p:sp>
        <p:nvSpPr>
          <p:cNvPr id="6" name="Oval 5">
            <a:extLst>
              <a:ext uri="{FF2B5EF4-FFF2-40B4-BE49-F238E27FC236}">
                <a16:creationId xmlns:a16="http://schemas.microsoft.com/office/drawing/2014/main" id="{496E8C0A-16DC-4A07-5A41-333C28FFEE84}"/>
              </a:ext>
            </a:extLst>
          </p:cNvPr>
          <p:cNvSpPr>
            <a:spLocks noGrp="1"/>
          </p:cNvSpPr>
          <p:nvPr/>
        </p:nvSpPr>
        <p:spPr>
          <a:xfrm>
            <a:off x="457200" y="6547104"/>
            <a:ext cx="101600" cy="101600"/>
          </a:xfrm>
          <a:prstGeom prst="ellipse">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04" name="Picture 103"/>
          <p:cNvPicPr>
            <a:picLocks noChangeAspect="1"/>
          </p:cNvPicPr>
          <p:nvPr/>
        </p:nvPicPr>
        <p:blipFill>
          <a:blip r:embed="rId3"/>
          <a:stretch/>
        </p:blipFill>
        <p:spPr>
          <a:xfrm>
            <a:off x="142875" y="1369305"/>
            <a:ext cx="7524750" cy="4119389"/>
          </a:xfrm>
          <a:prstGeom prst="rect">
            <a:avLst/>
          </a:prstGeom>
        </p:spPr>
      </p:pic>
      <p:sp>
        <p:nvSpPr>
          <p:cNvPr id="97" name="TextBox 2">
            <a:extLst>
              <a:ext uri="{FF2B5EF4-FFF2-40B4-BE49-F238E27FC236}">
                <a16:creationId xmlns:a16="http://schemas.microsoft.com/office/drawing/2014/main" id="{224F5433-156E-48BB-9521-3D1FE3C994BF}"/>
              </a:ext>
            </a:extLst>
          </p:cNvPr>
          <p:cNvSpPr>
            <a:spLocks noGrp="1"/>
          </p:cNvSpPr>
          <p:nvPr/>
        </p:nvSpPr>
        <p:spPr>
          <a:xfrm>
            <a:off x="523875" y="5905500"/>
            <a:ext cx="7239000" cy="285750"/>
          </a:xfrm>
          <a:prstGeom prst="rect">
            <a:avLst/>
          </a:prstGeom>
        </p:spPr>
        <p:txBody>
          <a:bodyPr wrap="none" lIns="0" tIns="0" rIns="0" bIns="0" anchor="ctr">
            <a:noAutofit/>
          </a:bodyPr>
          <a:lstStyle/>
          <a:p>
            <a:pPr algn="l">
              <a:defRPr sz="1400">
                <a:solidFill>
                  <a:srgbClr val="B9B8B3"/>
                </a:solidFill>
                <a:latin typeface="Arial"/>
                <a:ea typeface="Arial"/>
                <a:cs typeface="Arial"/>
              </a:defRPr>
            </a:pPr>
            <a:r>
              <a:rPr sz="1400" i="1" dirty="0">
                <a:solidFill>
                  <a:srgbClr val="B9B8B3"/>
                </a:solidFill>
                <a:latin typeface="Arial"/>
                <a:ea typeface="Arial"/>
                <a:cs typeface="Arial"/>
              </a:rPr>
              <a:t>Liu et al. </a:t>
            </a:r>
            <a:r>
              <a:rPr lang="en-US" altLang="zh-CN" sz="1400" i="1" dirty="0">
                <a:solidFill>
                  <a:srgbClr val="B9B8B3"/>
                </a:solidFill>
                <a:latin typeface="Arial"/>
                <a:ea typeface="Arial"/>
                <a:cs typeface="Arial"/>
              </a:rPr>
              <a:t>(2026)</a:t>
            </a:r>
            <a:r>
              <a:rPr lang="zh-CN" altLang="en-US" sz="1400" i="1" dirty="0">
                <a:solidFill>
                  <a:srgbClr val="B9B8B3"/>
                </a:solidFill>
                <a:latin typeface="Arial"/>
                <a:ea typeface="Arial"/>
                <a:cs typeface="Arial"/>
              </a:rPr>
              <a:t> </a:t>
            </a:r>
            <a:r>
              <a:rPr lang="en-US" altLang="zh-CN" sz="1400" i="1" dirty="0">
                <a:solidFill>
                  <a:srgbClr val="B9B8B3"/>
                </a:solidFill>
                <a:latin typeface="Arial"/>
                <a:ea typeface="Arial"/>
                <a:cs typeface="Arial"/>
              </a:rPr>
              <a:t>Nat.</a:t>
            </a:r>
            <a:r>
              <a:rPr lang="zh-CN" altLang="en-US" sz="1400" i="1" dirty="0">
                <a:solidFill>
                  <a:srgbClr val="B9B8B3"/>
                </a:solidFill>
                <a:latin typeface="Arial"/>
                <a:ea typeface="Arial"/>
                <a:cs typeface="Arial"/>
              </a:rPr>
              <a:t> </a:t>
            </a:r>
            <a:r>
              <a:rPr lang="en-US" altLang="zh-CN" sz="1400" i="1" dirty="0">
                <a:solidFill>
                  <a:srgbClr val="B9B8B3"/>
                </a:solidFill>
                <a:latin typeface="Arial"/>
                <a:ea typeface="Arial"/>
                <a:cs typeface="Arial"/>
              </a:rPr>
              <a:t>Astron.,</a:t>
            </a:r>
            <a:r>
              <a:rPr lang="zh-CN" altLang="en-US" sz="1400" i="1" dirty="0">
                <a:solidFill>
                  <a:srgbClr val="B9B8B3"/>
                </a:solidFill>
                <a:latin typeface="Arial"/>
                <a:ea typeface="Arial"/>
                <a:cs typeface="Arial"/>
              </a:rPr>
              <a:t> </a:t>
            </a:r>
            <a:r>
              <a:rPr lang="en-US" altLang="zh-CN" sz="1400" i="1" dirty="0">
                <a:solidFill>
                  <a:srgbClr val="B9B8B3"/>
                </a:solidFill>
                <a:latin typeface="Arial"/>
                <a:ea typeface="Arial"/>
                <a:cs typeface="Arial"/>
              </a:rPr>
              <a:t>submitted</a:t>
            </a:r>
            <a:endParaRPr sz="1400" i="1" dirty="0">
              <a:solidFill>
                <a:srgbClr val="B9B8B3"/>
              </a:solidFill>
              <a:latin typeface="Arial"/>
              <a:ea typeface="Arial"/>
              <a:cs typeface="Arial"/>
            </a:endParaRPr>
          </a:p>
        </p:txBody>
      </p:sp>
      <p:sp>
        <p:nvSpPr>
          <p:cNvPr id="4" name="TextBox 3">
            <a:extLst>
              <a:ext uri="{FF2B5EF4-FFF2-40B4-BE49-F238E27FC236}">
                <a16:creationId xmlns:a16="http://schemas.microsoft.com/office/drawing/2014/main" id="{21C9EB3D-1B05-920C-8D99-D295516A182E}"/>
              </a:ext>
            </a:extLst>
          </p:cNvPr>
          <p:cNvSpPr>
            <a:spLocks noGrp="1"/>
          </p:cNvSpPr>
          <p:nvPr/>
        </p:nvSpPr>
        <p:spPr>
          <a:xfrm>
            <a:off x="7896225" y="3109455"/>
            <a:ext cx="4066870" cy="2606620"/>
          </a:xfrm>
          <a:prstGeom prst="rect">
            <a:avLst/>
          </a:prstGeom>
          <a:noFill/>
        </p:spPr>
        <p:txBody>
          <a:bodyPr wrap="square" lIns="0" tIns="0" rIns="0" bIns="0" anchor="t">
            <a:noAutofit/>
          </a:bodyPr>
          <a:lstStyle/>
          <a:p>
            <a:pPr algn="l">
              <a:spcAft>
                <a:spcPts val="10"/>
              </a:spcAft>
              <a:defRPr sz="2025">
                <a:solidFill>
                  <a:srgbClr val="F4EFE6"/>
                </a:solidFill>
                <a:latin typeface="Arial"/>
                <a:ea typeface="Arial"/>
                <a:cs typeface="Arial"/>
              </a:defRPr>
            </a:pPr>
            <a:r>
              <a:rPr sz="2400" b="1" dirty="0">
                <a:solidFill>
                  <a:schemeClr val="bg1">
                    <a:lumMod val="65000"/>
                  </a:schemeClr>
                </a:solidFill>
                <a:latin typeface="Arial"/>
                <a:ea typeface="Arial"/>
                <a:cs typeface="Arial"/>
              </a:rPr>
              <a:t>~97%</a:t>
            </a:r>
            <a:r>
              <a:rPr sz="2400" dirty="0">
                <a:solidFill>
                  <a:schemeClr val="bg1">
                    <a:lumMod val="65000"/>
                  </a:schemeClr>
                </a:solidFill>
                <a:latin typeface="Arial"/>
                <a:ea typeface="Arial"/>
                <a:cs typeface="Arial"/>
              </a:rPr>
              <a:t>: </a:t>
            </a:r>
            <a:r>
              <a:rPr sz="2400" dirty="0">
                <a:solidFill>
                  <a:schemeClr val="bg1">
                    <a:lumMod val="85000"/>
                  </a:schemeClr>
                </a:solidFill>
                <a:latin typeface="Arial"/>
                <a:ea typeface="Arial"/>
                <a:cs typeface="Arial"/>
              </a:rPr>
              <a:t>well-mixed</a:t>
            </a:r>
            <a:r>
              <a:rPr sz="2400" dirty="0">
                <a:solidFill>
                  <a:schemeClr val="bg1"/>
                </a:solidFill>
                <a:latin typeface="Arial"/>
                <a:ea typeface="Arial"/>
                <a:cs typeface="Arial"/>
              </a:rPr>
              <a:t> </a:t>
            </a:r>
            <a:r>
              <a:rPr sz="2400" dirty="0">
                <a:solidFill>
                  <a:schemeClr val="bg1">
                    <a:lumMod val="65000"/>
                  </a:schemeClr>
                </a:solidFill>
                <a:latin typeface="Arial"/>
                <a:ea typeface="Arial"/>
                <a:cs typeface="Arial"/>
              </a:rPr>
              <a:t>GCE</a:t>
            </a:r>
          </a:p>
          <a:p>
            <a:pPr algn="l">
              <a:defRPr sz="2025">
                <a:solidFill>
                  <a:srgbClr val="F4EFE6"/>
                </a:solidFill>
                <a:latin typeface="Arial"/>
                <a:ea typeface="Arial"/>
                <a:cs typeface="Arial"/>
              </a:defRPr>
            </a:pPr>
            <a:r>
              <a:rPr sz="2400" b="1" dirty="0">
                <a:solidFill>
                  <a:schemeClr val="bg1">
                    <a:lumMod val="65000"/>
                  </a:schemeClr>
                </a:solidFill>
                <a:latin typeface="Arial"/>
                <a:ea typeface="Arial"/>
                <a:cs typeface="Arial"/>
              </a:rPr>
              <a:t>~3%</a:t>
            </a:r>
            <a:r>
              <a:rPr sz="2400" dirty="0">
                <a:solidFill>
                  <a:schemeClr val="bg1">
                    <a:lumMod val="65000"/>
                  </a:schemeClr>
                </a:solidFill>
                <a:latin typeface="Arial"/>
                <a:ea typeface="Arial"/>
                <a:cs typeface="Arial"/>
              </a:rPr>
              <a:t>: extreme</a:t>
            </a:r>
            <a:r>
              <a:rPr sz="2400" dirty="0">
                <a:solidFill>
                  <a:schemeClr val="bg1"/>
                </a:solidFill>
                <a:latin typeface="Arial"/>
                <a:ea typeface="Arial"/>
                <a:cs typeface="Arial"/>
              </a:rPr>
              <a:t> </a:t>
            </a:r>
            <a:r>
              <a:rPr lang="en-US" altLang="zh-CN" sz="2400" baseline="30000" dirty="0">
                <a:solidFill>
                  <a:schemeClr val="bg1">
                    <a:lumMod val="85000"/>
                  </a:schemeClr>
                </a:solidFill>
                <a:latin typeface="Arial"/>
                <a:ea typeface="Arial"/>
                <a:cs typeface="Arial"/>
              </a:rPr>
              <a:t>60</a:t>
            </a:r>
            <a:r>
              <a:rPr sz="2400" dirty="0">
                <a:solidFill>
                  <a:schemeClr val="bg1">
                    <a:lumMod val="85000"/>
                  </a:schemeClr>
                </a:solidFill>
                <a:latin typeface="Arial"/>
                <a:ea typeface="Arial"/>
                <a:cs typeface="Arial"/>
              </a:rPr>
              <a:t>Ni excesses</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	</a:t>
            </a:r>
            <a:r>
              <a:rPr lang="zh-CN" altLang="en-US" sz="2400" dirty="0">
                <a:solidFill>
                  <a:schemeClr val="bg1">
                    <a:lumMod val="85000"/>
                  </a:schemeClr>
                </a:solidFill>
                <a:latin typeface="Arial"/>
                <a:ea typeface="Arial"/>
                <a:cs typeface="Arial"/>
              </a:rPr>
              <a:t>−</a:t>
            </a:r>
            <a:r>
              <a:rPr lang="en-US" altLang="zh-CN" sz="2400" dirty="0" err="1">
                <a:solidFill>
                  <a:schemeClr val="bg1">
                    <a:lumMod val="85000"/>
                  </a:schemeClr>
                </a:solidFill>
                <a:latin typeface="Arial"/>
                <a:ea typeface="Arial"/>
                <a:cs typeface="Arial"/>
              </a:rPr>
              <a:t>subChandra</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Type</a:t>
            </a:r>
            <a:r>
              <a:rPr lang="zh-CN" altLang="en-US" sz="2400" dirty="0">
                <a:solidFill>
                  <a:schemeClr val="bg1">
                    <a:lumMod val="85000"/>
                  </a:schemeClr>
                </a:solidFill>
                <a:latin typeface="Arial"/>
                <a:ea typeface="Arial"/>
                <a:cs typeface="Arial"/>
              </a:rPr>
              <a:t> </a:t>
            </a:r>
            <a:r>
              <a:rPr lang="en-US" altLang="zh-CN" sz="2400" dirty="0" err="1">
                <a:solidFill>
                  <a:schemeClr val="bg1">
                    <a:lumMod val="85000"/>
                  </a:schemeClr>
                </a:solidFill>
                <a:latin typeface="Arial"/>
                <a:ea typeface="Arial"/>
                <a:cs typeface="Arial"/>
              </a:rPr>
              <a:t>Ia</a:t>
            </a:r>
            <a:endParaRPr lang="en-US" altLang="zh-CN" sz="2400" dirty="0">
              <a:solidFill>
                <a:schemeClr val="bg1">
                  <a:lumMod val="85000"/>
                </a:schemeClr>
              </a:solidFill>
              <a:latin typeface="Arial"/>
              <a:ea typeface="Arial"/>
              <a:cs typeface="Arial"/>
            </a:endParaRPr>
          </a:p>
          <a:p>
            <a:pPr>
              <a:defRPr sz="2025">
                <a:solidFill>
                  <a:srgbClr val="F4EFE6"/>
                </a:solidFill>
                <a:latin typeface="Arial"/>
                <a:ea typeface="Arial"/>
                <a:cs typeface="Arial"/>
              </a:defRPr>
            </a:pPr>
            <a:endParaRPr lang="en-US" altLang="zh-CN" sz="2400" b="1" dirty="0">
              <a:solidFill>
                <a:schemeClr val="accent3">
                  <a:lumMod val="60000"/>
                  <a:lumOff val="40000"/>
                </a:schemeClr>
              </a:solidFill>
              <a:latin typeface="Arial"/>
              <a:ea typeface="Arial"/>
              <a:cs typeface="Arial"/>
            </a:endParaRPr>
          </a:p>
          <a:p>
            <a:pPr>
              <a:defRPr sz="2025">
                <a:solidFill>
                  <a:srgbClr val="F4EFE6"/>
                </a:solidFill>
                <a:latin typeface="Arial"/>
                <a:ea typeface="Arial"/>
                <a:cs typeface="Arial"/>
              </a:defRPr>
            </a:pPr>
            <a:r>
              <a:rPr lang="en-US" altLang="zh-CN" sz="2400" b="1" dirty="0">
                <a:solidFill>
                  <a:schemeClr val="accent3">
                    <a:lumMod val="60000"/>
                    <a:lumOff val="40000"/>
                  </a:schemeClr>
                </a:solidFill>
                <a:latin typeface="Arial"/>
                <a:ea typeface="Arial"/>
                <a:cs typeface="Arial"/>
              </a:rPr>
              <a:t>Takeaway</a:t>
            </a:r>
            <a:r>
              <a:rPr lang="en-US" altLang="zh-CN" sz="2400" dirty="0">
                <a:solidFill>
                  <a:schemeClr val="bg1">
                    <a:lumMod val="65000"/>
                  </a:schemeClr>
                </a:solidFill>
                <a:latin typeface="Arial"/>
                <a:ea typeface="Arial"/>
                <a:cs typeface="Arial"/>
              </a:rPr>
              <a:t>: </a:t>
            </a:r>
            <a:r>
              <a:rPr lang="en-US" sz="2400" dirty="0">
                <a:solidFill>
                  <a:schemeClr val="bg1">
                    <a:lumMod val="65000"/>
                  </a:schemeClr>
                </a:solidFill>
                <a:latin typeface="Arial"/>
                <a:ea typeface="Arial"/>
                <a:cs typeface="Arial"/>
              </a:rPr>
              <a:t>Rare </a:t>
            </a:r>
            <a:r>
              <a:rPr lang="en-US" altLang="zh-CN" sz="2400" dirty="0">
                <a:solidFill>
                  <a:schemeClr val="bg1">
                    <a:lumMod val="65000"/>
                  </a:schemeClr>
                </a:solidFill>
                <a:latin typeface="Arial"/>
                <a:ea typeface="Arial"/>
                <a:cs typeface="Arial"/>
              </a:rPr>
              <a:t>AGB </a:t>
            </a:r>
            <a:r>
              <a:rPr lang="en-US" sz="2400" dirty="0">
                <a:solidFill>
                  <a:schemeClr val="bg1">
                    <a:lumMod val="65000"/>
                  </a:schemeClr>
                </a:solidFill>
                <a:latin typeface="Arial"/>
                <a:ea typeface="Arial"/>
                <a:cs typeface="Arial"/>
              </a:rPr>
              <a:t>grains preserve</a:t>
            </a:r>
            <a:r>
              <a:rPr lang="en-US" sz="2400" dirty="0">
                <a:solidFill>
                  <a:schemeClr val="bg1"/>
                </a:solidFill>
                <a:latin typeface="Arial"/>
                <a:ea typeface="Arial"/>
                <a:cs typeface="Arial"/>
              </a:rPr>
              <a:t> </a:t>
            </a:r>
            <a:r>
              <a:rPr lang="en-US" sz="2400" dirty="0">
                <a:solidFill>
                  <a:schemeClr val="bg1">
                    <a:lumMod val="85000"/>
                  </a:schemeClr>
                </a:solidFill>
                <a:latin typeface="Arial"/>
                <a:ea typeface="Arial"/>
                <a:cs typeface="Arial"/>
              </a:rPr>
              <a:t>local Type </a:t>
            </a:r>
            <a:r>
              <a:rPr lang="en-US" sz="2400" dirty="0" err="1">
                <a:solidFill>
                  <a:schemeClr val="bg1">
                    <a:lumMod val="85000"/>
                  </a:schemeClr>
                </a:solidFill>
                <a:latin typeface="Arial"/>
                <a:ea typeface="Arial"/>
                <a:cs typeface="Arial"/>
              </a:rPr>
              <a:t>Ia</a:t>
            </a:r>
            <a:r>
              <a:rPr lang="en-US" sz="2400" dirty="0">
                <a:solidFill>
                  <a:schemeClr val="bg1">
                    <a:lumMod val="85000"/>
                  </a:schemeClr>
                </a:solidFill>
                <a:latin typeface="Arial"/>
                <a:ea typeface="Arial"/>
                <a:cs typeface="Arial"/>
              </a:rPr>
              <a:t> supernova pollution</a:t>
            </a:r>
            <a:r>
              <a:rPr lang="en-US" sz="2400" dirty="0">
                <a:solidFill>
                  <a:schemeClr val="bg1"/>
                </a:solidFill>
                <a:latin typeface="Arial"/>
                <a:ea typeface="Arial"/>
                <a:cs typeface="Arial"/>
              </a:rPr>
              <a:t>.</a:t>
            </a:r>
          </a:p>
          <a:p>
            <a:pPr algn="l">
              <a:defRPr sz="2025">
                <a:solidFill>
                  <a:srgbClr val="F4EFE6"/>
                </a:solidFill>
                <a:latin typeface="Arial"/>
                <a:ea typeface="Arial"/>
                <a:cs typeface="Arial"/>
              </a:defRPr>
            </a:pPr>
            <a:endParaRPr sz="2400" dirty="0">
              <a:solidFill>
                <a:schemeClr val="bg1">
                  <a:lumMod val="85000"/>
                </a:schemeClr>
              </a:solidFill>
              <a:latin typeface="Arial"/>
              <a:ea typeface="Arial"/>
              <a:cs typeface="Arial"/>
            </a:endParaRPr>
          </a:p>
        </p:txBody>
      </p:sp>
      <p:pic>
        <p:nvPicPr>
          <p:cNvPr id="41" name="Picture 40">
            <a:extLst>
              <a:ext uri="{FF2B5EF4-FFF2-40B4-BE49-F238E27FC236}">
                <a16:creationId xmlns:a16="http://schemas.microsoft.com/office/drawing/2014/main" id="{A3240727-005E-74B8-0C2A-C8D3B3634D6F}"/>
              </a:ext>
            </a:extLst>
          </p:cNvPr>
          <p:cNvPicPr>
            <a:picLocks noChangeAspect="1"/>
          </p:cNvPicPr>
          <p:nvPr/>
        </p:nvPicPr>
        <p:blipFill>
          <a:blip r:embed="rId4"/>
          <a:srcRect l="19935" t="14239" r="20319" b="3173"/>
          <a:stretch/>
        </p:blipFill>
        <p:spPr>
          <a:xfrm>
            <a:off x="9797764" y="601"/>
            <a:ext cx="2327561" cy="2756408"/>
          </a:xfrm>
          <a:prstGeom prst="rect">
            <a:avLst/>
          </a:prstGeom>
        </p:spPr>
      </p:pic>
      <p:sp>
        <p:nvSpPr>
          <p:cNvPr id="73" name="TextBox 72">
            <a:extLst>
              <a:ext uri="{FF2B5EF4-FFF2-40B4-BE49-F238E27FC236}">
                <a16:creationId xmlns:a16="http://schemas.microsoft.com/office/drawing/2014/main" id="{2C886FA1-317B-0A9E-387C-E10F8577FE93}"/>
              </a:ext>
            </a:extLst>
          </p:cNvPr>
          <p:cNvSpPr>
            <a:spLocks noGrp="1"/>
          </p:cNvSpPr>
          <p:nvPr/>
        </p:nvSpPr>
        <p:spPr>
          <a:xfrm>
            <a:off x="476250" y="190500"/>
            <a:ext cx="11239500" cy="666750"/>
          </a:xfrm>
          <a:prstGeom prst="rect">
            <a:avLst/>
          </a:prstGeom>
          <a:noFill/>
        </p:spPr>
        <p:txBody>
          <a:bodyPr wrap="square" lIns="0" tIns="0" rIns="0" bIns="0" anchor="ctr">
            <a:noAutofit/>
          </a:bodyPr>
          <a:lstStyle/>
          <a:p>
            <a:pPr algn="ctr">
              <a:defRPr sz="4000" b="1">
                <a:latin typeface="Arial"/>
                <a:ea typeface="Arial"/>
                <a:cs typeface="Arial"/>
              </a:defRPr>
            </a:pPr>
            <a:r>
              <a:rPr sz="4000" b="1" dirty="0">
                <a:solidFill>
                  <a:schemeClr val="accent3">
                    <a:lumMod val="60000"/>
                    <a:lumOff val="40000"/>
                  </a:schemeClr>
                </a:solidFill>
                <a:latin typeface="Arial"/>
                <a:ea typeface="Arial"/>
                <a:cs typeface="Arial"/>
              </a:rPr>
              <a:t>⁶⁰Ni Reveals </a:t>
            </a:r>
            <a:r>
              <a:rPr sz="4000" b="1" dirty="0">
                <a:solidFill>
                  <a:srgbClr val="F4EFE6"/>
                </a:solidFill>
                <a:latin typeface="Arial"/>
                <a:ea typeface="Arial"/>
                <a:cs typeface="Arial"/>
              </a:rPr>
              <a:t>Stochastic GCE</a:t>
            </a:r>
          </a:p>
        </p:txBody>
      </p:sp>
      <p:sp>
        <p:nvSpPr>
          <p:cNvPr id="42" name="TextBox 41">
            <a:extLst>
              <a:ext uri="{FF2B5EF4-FFF2-40B4-BE49-F238E27FC236}">
                <a16:creationId xmlns:a16="http://schemas.microsoft.com/office/drawing/2014/main" id="{50209C53-1CFD-A4DA-0BF1-7164D7CBEF52}"/>
              </a:ext>
            </a:extLst>
          </p:cNvPr>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lang="en-US" altLang="zh-CN" sz="1100" dirty="0">
                <a:solidFill>
                  <a:srgbClr val="C9C3B6"/>
                </a:solidFill>
                <a:latin typeface="Arial"/>
              </a:rPr>
              <a:t>21 </a:t>
            </a:r>
            <a:r>
              <a:rPr sz="1100" b="0" i="0" dirty="0">
                <a:solidFill>
                  <a:srgbClr val="C9C3B6"/>
                </a:solidFill>
                <a:latin typeface="Arial"/>
              </a:rPr>
              <a:t>/ </a:t>
            </a:r>
            <a:r>
              <a:rPr lang="en-US" altLang="zh-CN" sz="1100" b="0" i="0" dirty="0">
                <a:solidFill>
                  <a:srgbClr val="C9C3B6"/>
                </a:solidFill>
                <a:latin typeface="Arial"/>
              </a:rPr>
              <a:t>23</a:t>
            </a:r>
            <a:endParaRPr sz="1100" b="0" i="0" dirty="0">
              <a:solidFill>
                <a:srgbClr val="C9C3B6"/>
              </a:solidFill>
              <a:latin typeface="Arial"/>
            </a:endParaRPr>
          </a:p>
        </p:txBody>
      </p:sp>
    </p:spTree>
    <p:extLst>
      <p:ext uri="{BB962C8B-B14F-4D97-AF65-F5344CB8AC3E}">
        <p14:creationId xmlns:p14="http://schemas.microsoft.com/office/powerpoint/2010/main" val="755422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244F6-4DEB-CB96-B7C2-1D27A9CB9809}"/>
              </a:ext>
            </a:extLst>
          </p:cNvPr>
          <p:cNvSpPr>
            <a:spLocks noGrp="1"/>
          </p:cNvSpPr>
          <p:nvPr/>
        </p:nvSpPr>
        <p:spPr>
          <a:xfrm>
            <a:off x="0" y="0"/>
            <a:ext cx="12191695" cy="6858000"/>
          </a:xfrm>
          <a:prstGeom prst="rect">
            <a:avLst/>
          </a:prstGeom>
          <a:solidFill>
            <a:srgbClr val="05091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4" name="TextBox 93">
            <a:extLst>
              <a:ext uri="{FF2B5EF4-FFF2-40B4-BE49-F238E27FC236}">
                <a16:creationId xmlns:a16="http://schemas.microsoft.com/office/drawing/2014/main" id="{719CC9EE-F35B-4ED2-4429-A371135E743C}"/>
              </a:ext>
            </a:extLst>
          </p:cNvPr>
          <p:cNvSpPr>
            <a:spLocks noGrp="1"/>
          </p:cNvSpPr>
          <p:nvPr/>
        </p:nvSpPr>
        <p:spPr>
          <a:xfrm>
            <a:off x="640080" y="6492240"/>
            <a:ext cx="7315200" cy="201168"/>
          </a:xfrm>
          <a:prstGeom prst="rect">
            <a:avLst/>
          </a:prstGeom>
          <a:noFill/>
        </p:spPr>
        <p:txBody>
          <a:bodyPr wrap="none" lIns="0" tIns="0" rIns="0" bIns="0" anchor="ctr">
            <a:normAutofit/>
          </a:bodyPr>
          <a:lstStyle/>
          <a:p>
            <a:pPr algn="l">
              <a:lnSpc>
                <a:spcPct val="120000"/>
              </a:lnSpc>
              <a:buNone/>
              <a:defRPr sz="1100">
                <a:solidFill>
                  <a:srgbClr val="8F918A"/>
                </a:solidFill>
                <a:latin typeface="Arial"/>
                <a:ea typeface="Arial"/>
                <a:cs typeface="Arial"/>
              </a:defRPr>
            </a:pPr>
            <a:r>
              <a:rPr sz="1100" b="0" i="0">
                <a:solidFill>
                  <a:srgbClr val="8F918A"/>
                </a:solidFill>
                <a:latin typeface="Arial"/>
                <a:ea typeface="Arial"/>
                <a:cs typeface="Arial"/>
              </a:rPr>
              <a:t>Spotlight · core-collapse supernovae</a:t>
            </a:r>
            <a:endParaRPr sz="1100" b="0" i="0">
              <a:solidFill>
                <a:srgbClr val="8A8676"/>
              </a:solidFill>
              <a:latin typeface="Arial"/>
              <a:ea typeface="Arial"/>
              <a:cs typeface="Arial"/>
            </a:endParaRPr>
          </a:p>
        </p:txBody>
      </p:sp>
      <p:sp>
        <p:nvSpPr>
          <p:cNvPr id="95" name="TextBox 94">
            <a:extLst>
              <a:ext uri="{FF2B5EF4-FFF2-40B4-BE49-F238E27FC236}">
                <a16:creationId xmlns:a16="http://schemas.microsoft.com/office/drawing/2014/main" id="{71E5F621-973E-6D7F-92A5-DB7E24CAEC12}"/>
              </a:ext>
            </a:extLst>
          </p:cNvPr>
          <p:cNvSpPr>
            <a:spLocks noGrp="1"/>
          </p:cNvSpPr>
          <p:nvPr/>
        </p:nvSpPr>
        <p:spPr>
          <a:xfrm>
            <a:off x="7619695" y="6492240"/>
            <a:ext cx="4114800" cy="201168"/>
          </a:xfrm>
          <a:prstGeom prst="rect">
            <a:avLst/>
          </a:prstGeom>
          <a:noFill/>
        </p:spPr>
        <p:txBody>
          <a:bodyPr wrap="none" lIns="0" tIns="0" rIns="0" bIns="0" anchor="ctr">
            <a:noAutofit/>
          </a:bodyPr>
          <a:lstStyle/>
          <a:p>
            <a:pPr algn="r">
              <a:lnSpc>
                <a:spcPct val="120000"/>
              </a:lnSpc>
              <a:buNone/>
              <a:defRPr sz="1100">
                <a:solidFill>
                  <a:srgbClr val="B9B8B3"/>
                </a:solidFill>
                <a:latin typeface="Arial"/>
                <a:ea typeface="Arial"/>
                <a:cs typeface="Arial"/>
              </a:defRPr>
            </a:pPr>
            <a:r>
              <a:rPr sz="1100" b="0" i="0" dirty="0">
                <a:solidFill>
                  <a:srgbClr val="B9B8B3"/>
                </a:solidFill>
                <a:latin typeface="Arial"/>
                <a:ea typeface="Arial"/>
                <a:cs typeface="Arial"/>
              </a:rPr>
              <a:t>22 / 2</a:t>
            </a:r>
            <a:r>
              <a:rPr lang="en-US" altLang="zh-CN" sz="1100" dirty="0">
                <a:solidFill>
                  <a:srgbClr val="B9B8B3"/>
                </a:solidFill>
                <a:latin typeface="Arial"/>
                <a:ea typeface="Arial"/>
                <a:cs typeface="Arial"/>
              </a:rPr>
              <a:t>3</a:t>
            </a:r>
            <a:endParaRPr sz="1100" b="0" i="0" dirty="0">
              <a:solidFill>
                <a:srgbClr val="C9C3B6"/>
              </a:solidFill>
              <a:latin typeface="Arial"/>
              <a:ea typeface="Arial"/>
              <a:cs typeface="Arial"/>
            </a:endParaRPr>
          </a:p>
        </p:txBody>
      </p:sp>
      <p:sp>
        <p:nvSpPr>
          <p:cNvPr id="4" name="TextBox 3">
            <a:extLst>
              <a:ext uri="{FF2B5EF4-FFF2-40B4-BE49-F238E27FC236}">
                <a16:creationId xmlns:a16="http://schemas.microsoft.com/office/drawing/2014/main" id="{21C9EB3D-1B05-920C-8D99-D295516A182E}"/>
              </a:ext>
            </a:extLst>
          </p:cNvPr>
          <p:cNvSpPr>
            <a:spLocks noGrp="1"/>
          </p:cNvSpPr>
          <p:nvPr/>
        </p:nvSpPr>
        <p:spPr>
          <a:xfrm>
            <a:off x="7759700" y="2757009"/>
            <a:ext cx="4204096" cy="4286250"/>
          </a:xfrm>
          <a:prstGeom prst="rect">
            <a:avLst/>
          </a:prstGeom>
          <a:noFill/>
        </p:spPr>
        <p:txBody>
          <a:bodyPr wrap="square" lIns="0" tIns="0" rIns="0" bIns="0" anchor="t">
            <a:noAutofit/>
          </a:bodyPr>
          <a:lstStyle/>
          <a:p>
            <a:pPr algn="l">
              <a:spcAft>
                <a:spcPts val="10"/>
              </a:spcAft>
              <a:defRPr sz="2025">
                <a:solidFill>
                  <a:srgbClr val="F4EFE6"/>
                </a:solidFill>
                <a:latin typeface="Arial"/>
                <a:ea typeface="Arial"/>
                <a:cs typeface="Arial"/>
              </a:defRPr>
            </a:pPr>
            <a:r>
              <a:rPr lang="en-US" altLang="zh-CN" sz="2400" b="1" dirty="0">
                <a:solidFill>
                  <a:schemeClr val="bg1">
                    <a:lumMod val="65000"/>
                  </a:schemeClr>
                </a:solidFill>
                <a:latin typeface="Arial"/>
                <a:ea typeface="Arial"/>
                <a:cs typeface="Arial"/>
              </a:rPr>
              <a:t>Ca-Si</a:t>
            </a:r>
            <a:r>
              <a:rPr lang="zh-CN" altLang="en-US" sz="2400" b="1" dirty="0">
                <a:solidFill>
                  <a:schemeClr val="bg1">
                    <a:lumMod val="65000"/>
                  </a:schemeClr>
                </a:solidFill>
                <a:latin typeface="Arial"/>
                <a:ea typeface="Arial"/>
                <a:cs typeface="Arial"/>
              </a:rPr>
              <a:t> </a:t>
            </a:r>
            <a:r>
              <a:rPr lang="en-US" altLang="zh-CN" sz="2400" b="1" dirty="0">
                <a:solidFill>
                  <a:schemeClr val="bg1">
                    <a:lumMod val="65000"/>
                  </a:schemeClr>
                </a:solidFill>
                <a:latin typeface="Arial"/>
                <a:ea typeface="Arial"/>
                <a:cs typeface="Arial"/>
              </a:rPr>
              <a:t>isotope</a:t>
            </a:r>
            <a:r>
              <a:rPr lang="zh-CN" altLang="en-US" sz="2400" b="1" dirty="0">
                <a:solidFill>
                  <a:schemeClr val="bg1">
                    <a:lumMod val="65000"/>
                  </a:schemeClr>
                </a:solidFill>
                <a:latin typeface="Arial"/>
                <a:ea typeface="Arial"/>
                <a:cs typeface="Arial"/>
              </a:rPr>
              <a:t> </a:t>
            </a:r>
            <a:r>
              <a:rPr lang="en-US" altLang="zh-CN" sz="2400" b="1" dirty="0">
                <a:solidFill>
                  <a:schemeClr val="bg1">
                    <a:lumMod val="65000"/>
                  </a:schemeClr>
                </a:solidFill>
                <a:latin typeface="Arial"/>
                <a:ea typeface="Arial"/>
                <a:cs typeface="Arial"/>
              </a:rPr>
              <a:t>data</a:t>
            </a:r>
            <a:r>
              <a:rPr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All</a:t>
            </a:r>
            <a:r>
              <a:rPr lang="en-US" sz="2400" dirty="0">
                <a:solidFill>
                  <a:schemeClr val="bg1">
                    <a:lumMod val="65000"/>
                  </a:schemeClr>
                </a:solidFill>
                <a:latin typeface="Arial"/>
                <a:ea typeface="Arial"/>
                <a:cs typeface="Arial"/>
              </a:rPr>
              <a:t> </a:t>
            </a:r>
            <a:r>
              <a:rPr lang="en-US" sz="2400" dirty="0">
                <a:solidFill>
                  <a:schemeClr val="bg1">
                    <a:lumMod val="85000"/>
                  </a:schemeClr>
                </a:solidFill>
                <a:latin typeface="Arial"/>
                <a:ea typeface="Arial"/>
                <a:cs typeface="Arial"/>
              </a:rPr>
              <a:t>1D model</a:t>
            </a:r>
            <a:r>
              <a:rPr lang="en-US" altLang="zh-CN" sz="2400" dirty="0">
                <a:solidFill>
                  <a:schemeClr val="bg1">
                    <a:lumMod val="85000"/>
                  </a:schemeClr>
                </a:solidFill>
                <a:latin typeface="Arial"/>
                <a:ea typeface="Arial"/>
                <a:cs typeface="Arial"/>
              </a:rPr>
              <a:t>s</a:t>
            </a:r>
            <a:r>
              <a:rPr lang="en-US" sz="2400" dirty="0">
                <a:solidFill>
                  <a:schemeClr val="bg1">
                    <a:lumMod val="85000"/>
                  </a:schemeClr>
                </a:solidFill>
                <a:latin typeface="Arial"/>
                <a:ea typeface="Arial"/>
                <a:cs typeface="Arial"/>
              </a:rPr>
              <a:t> overpredict Ca/Si </a:t>
            </a:r>
          </a:p>
          <a:p>
            <a:pPr algn="l">
              <a:spcAft>
                <a:spcPts val="10"/>
              </a:spcAft>
              <a:defRPr sz="2025">
                <a:solidFill>
                  <a:srgbClr val="F4EFE6"/>
                </a:solidFill>
                <a:latin typeface="Arial"/>
                <a:ea typeface="Arial"/>
                <a:cs typeface="Arial"/>
              </a:defRPr>
            </a:pPr>
            <a:r>
              <a:rPr lang="en-US" altLang="zh-CN" sz="2400" dirty="0">
                <a:solidFill>
                  <a:schemeClr val="bg1">
                    <a:lumMod val="85000"/>
                  </a:schemeClr>
                </a:solidFill>
                <a:latin typeface="Arial"/>
                <a:ea typeface="Arial"/>
                <a:cs typeface="Arial"/>
                <a:sym typeface="Wingdings" pitchFamily="2" charset="2"/>
              </a:rPr>
              <a:t></a:t>
            </a:r>
            <a:r>
              <a:rPr lang="zh-CN" altLang="en-US" sz="2400" dirty="0">
                <a:solidFill>
                  <a:schemeClr val="bg1">
                    <a:lumMod val="85000"/>
                  </a:schemeClr>
                </a:solidFill>
                <a:latin typeface="Arial"/>
                <a:ea typeface="Arial"/>
                <a:cs typeface="Arial"/>
              </a:rPr>
              <a:t> </a:t>
            </a:r>
            <a:r>
              <a:rPr sz="2400" dirty="0">
                <a:solidFill>
                  <a:schemeClr val="bg1">
                    <a:lumMod val="85000"/>
                  </a:schemeClr>
                </a:solidFill>
                <a:latin typeface="Arial"/>
                <a:ea typeface="Arial"/>
                <a:cs typeface="Arial"/>
              </a:rPr>
              <a:t>neutron-rich ejecta</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during</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incomplete</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Si-burning</a:t>
            </a:r>
            <a:r>
              <a:rPr lang="en-US" altLang="zh-CN" sz="2400" dirty="0">
                <a:solidFill>
                  <a:schemeClr val="bg1">
                    <a:lumMod val="65000"/>
                  </a:schemeClr>
                </a:solidFill>
                <a:latin typeface="Arial"/>
                <a:ea typeface="Arial"/>
                <a:cs typeface="Arial"/>
              </a:rPr>
              <a:t>.</a:t>
            </a:r>
          </a:p>
          <a:p>
            <a:pPr>
              <a:spcAft>
                <a:spcPts val="10"/>
              </a:spcAft>
              <a:defRPr sz="2025">
                <a:solidFill>
                  <a:srgbClr val="F4EFE6"/>
                </a:solidFill>
                <a:latin typeface="Arial"/>
                <a:ea typeface="Arial"/>
                <a:cs typeface="Arial"/>
              </a:defRPr>
            </a:pPr>
            <a:endParaRPr lang="en-US" altLang="zh-CN" sz="2400" b="1" dirty="0">
              <a:solidFill>
                <a:schemeClr val="accent3">
                  <a:lumMod val="60000"/>
                  <a:lumOff val="40000"/>
                </a:schemeClr>
              </a:solidFill>
              <a:latin typeface="Arial"/>
              <a:ea typeface="Arial"/>
              <a:cs typeface="Arial"/>
            </a:endParaRPr>
          </a:p>
          <a:p>
            <a:pPr>
              <a:spcAft>
                <a:spcPts val="10"/>
              </a:spcAft>
              <a:defRPr sz="2025">
                <a:solidFill>
                  <a:srgbClr val="F4EFE6"/>
                </a:solidFill>
                <a:latin typeface="Arial"/>
                <a:ea typeface="Arial"/>
                <a:cs typeface="Arial"/>
              </a:defRPr>
            </a:pPr>
            <a:r>
              <a:rPr lang="en-US" altLang="zh-CN" sz="2400" b="1" dirty="0">
                <a:solidFill>
                  <a:schemeClr val="accent3">
                    <a:lumMod val="60000"/>
                    <a:lumOff val="40000"/>
                  </a:schemeClr>
                </a:solidFill>
                <a:latin typeface="Arial"/>
                <a:ea typeface="Arial"/>
                <a:cs typeface="Arial"/>
              </a:rPr>
              <a:t>Takeaway</a:t>
            </a:r>
            <a:r>
              <a:rPr lang="en-US" altLang="zh-CN" sz="2400" dirty="0">
                <a:solidFill>
                  <a:schemeClr val="bg1">
                    <a:lumMod val="65000"/>
                  </a:schemeClr>
                </a:solidFill>
                <a:latin typeface="Arial"/>
                <a:ea typeface="Arial"/>
                <a:cs typeface="Arial"/>
              </a:rPr>
              <a:t>:</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The</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new</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Ca-Si</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isotope</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data</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provide</a:t>
            </a:r>
            <a:r>
              <a:rPr lang="zh-CN" altLang="en-US" sz="2400" dirty="0">
                <a:solidFill>
                  <a:schemeClr val="bg1">
                    <a:lumMod val="65000"/>
                  </a:schemeClr>
                </a:solidFill>
                <a:latin typeface="Arial"/>
                <a:ea typeface="Arial"/>
                <a:cs typeface="Arial"/>
              </a:rPr>
              <a:t> </a:t>
            </a:r>
            <a:r>
              <a:rPr lang="en-US" altLang="zh-CN" sz="2400" dirty="0">
                <a:solidFill>
                  <a:schemeClr val="bg1">
                    <a:lumMod val="85000"/>
                  </a:schemeClr>
                </a:solidFill>
                <a:latin typeface="Arial"/>
                <a:ea typeface="Arial"/>
                <a:cs typeface="Arial"/>
              </a:rPr>
              <a:t>a</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multielement</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isotope</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benchmark</a:t>
            </a:r>
            <a:r>
              <a:rPr lang="zh-CN" altLang="en-US" sz="2400" dirty="0">
                <a:solidFill>
                  <a:schemeClr val="bg1">
                    <a:lumMod val="65000"/>
                  </a:schemeClr>
                </a:solidFill>
                <a:latin typeface="Arial"/>
                <a:ea typeface="Arial"/>
                <a:cs typeface="Arial"/>
              </a:rPr>
              <a:t> </a:t>
            </a:r>
            <a:r>
              <a:rPr lang="en-US" altLang="zh-CN" sz="2400" dirty="0">
                <a:solidFill>
                  <a:schemeClr val="bg1">
                    <a:lumMod val="65000"/>
                  </a:schemeClr>
                </a:solidFill>
                <a:latin typeface="Arial"/>
                <a:ea typeface="Arial"/>
                <a:cs typeface="Arial"/>
              </a:rPr>
              <a:t>for</a:t>
            </a:r>
            <a:r>
              <a:rPr lang="zh-CN" altLang="en-US" sz="2400" dirty="0">
                <a:solidFill>
                  <a:schemeClr val="bg1">
                    <a:lumMod val="65000"/>
                  </a:schemeClr>
                </a:solidFill>
                <a:latin typeface="Arial"/>
                <a:ea typeface="Arial"/>
                <a:cs typeface="Arial"/>
              </a:rPr>
              <a:t> </a:t>
            </a:r>
            <a:r>
              <a:rPr lang="en-US" altLang="zh-CN" sz="2400" dirty="0">
                <a:solidFill>
                  <a:schemeClr val="bg1">
                    <a:lumMod val="85000"/>
                  </a:schemeClr>
                </a:solidFill>
                <a:latin typeface="Arial"/>
                <a:ea typeface="Arial"/>
                <a:cs typeface="Arial"/>
              </a:rPr>
              <a:t>3D</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ejecta</a:t>
            </a:r>
            <a:r>
              <a:rPr lang="zh-CN" altLang="en-US" sz="2400" dirty="0">
                <a:solidFill>
                  <a:schemeClr val="bg1">
                    <a:lumMod val="85000"/>
                  </a:schemeClr>
                </a:solidFill>
                <a:latin typeface="Arial"/>
                <a:ea typeface="Arial"/>
                <a:cs typeface="Arial"/>
              </a:rPr>
              <a:t> </a:t>
            </a:r>
            <a:r>
              <a:rPr lang="en-US" altLang="zh-CN" sz="2400" dirty="0">
                <a:solidFill>
                  <a:schemeClr val="bg1">
                    <a:lumMod val="85000"/>
                  </a:schemeClr>
                </a:solidFill>
                <a:latin typeface="Arial"/>
                <a:ea typeface="Arial"/>
                <a:cs typeface="Arial"/>
              </a:rPr>
              <a:t>predictions</a:t>
            </a:r>
            <a:r>
              <a:rPr lang="en-US" altLang="zh-CN" sz="2400" dirty="0">
                <a:solidFill>
                  <a:schemeClr val="bg1">
                    <a:lumMod val="65000"/>
                  </a:schemeClr>
                </a:solidFill>
                <a:latin typeface="Arial"/>
                <a:ea typeface="Arial"/>
                <a:cs typeface="Arial"/>
              </a:rPr>
              <a:t>.</a:t>
            </a:r>
          </a:p>
          <a:p>
            <a:pPr algn="l">
              <a:spcAft>
                <a:spcPts val="10"/>
              </a:spcAft>
              <a:defRPr sz="2025">
                <a:solidFill>
                  <a:srgbClr val="F4EFE6"/>
                </a:solidFill>
                <a:latin typeface="Arial"/>
                <a:ea typeface="Arial"/>
                <a:cs typeface="Arial"/>
              </a:defRPr>
            </a:pPr>
            <a:endParaRPr sz="2400" dirty="0">
              <a:solidFill>
                <a:schemeClr val="bg1">
                  <a:lumMod val="65000"/>
                </a:schemeClr>
              </a:solidFill>
              <a:latin typeface="Arial"/>
              <a:ea typeface="Arial"/>
              <a:cs typeface="Arial"/>
            </a:endParaRPr>
          </a:p>
        </p:txBody>
      </p:sp>
      <p:sp>
        <p:nvSpPr>
          <p:cNvPr id="6" name="Oval 5">
            <a:extLst>
              <a:ext uri="{FF2B5EF4-FFF2-40B4-BE49-F238E27FC236}">
                <a16:creationId xmlns:a16="http://schemas.microsoft.com/office/drawing/2014/main" id="{496E8C0A-16DC-4A07-5A41-333C28FFEE84}"/>
              </a:ext>
            </a:extLst>
          </p:cNvPr>
          <p:cNvSpPr>
            <a:spLocks noGrp="1"/>
          </p:cNvSpPr>
          <p:nvPr/>
        </p:nvSpPr>
        <p:spPr>
          <a:xfrm>
            <a:off x="457200" y="6547104"/>
            <a:ext cx="101600" cy="101600"/>
          </a:xfrm>
          <a:prstGeom prst="ellipse">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7" name="TextBox 2">
            <a:extLst>
              <a:ext uri="{FF2B5EF4-FFF2-40B4-BE49-F238E27FC236}">
                <a16:creationId xmlns:a16="http://schemas.microsoft.com/office/drawing/2014/main" id="{FB14903D-183E-48E1-8844-BBEDB952DE34}"/>
              </a:ext>
            </a:extLst>
          </p:cNvPr>
          <p:cNvSpPr>
            <a:spLocks noGrp="1"/>
          </p:cNvSpPr>
          <p:nvPr/>
        </p:nvSpPr>
        <p:spPr>
          <a:xfrm>
            <a:off x="1752600" y="5734050"/>
            <a:ext cx="3524250" cy="285750"/>
          </a:xfrm>
          <a:prstGeom prst="rect">
            <a:avLst/>
          </a:prstGeom>
        </p:spPr>
        <p:txBody>
          <a:bodyPr wrap="none" lIns="0" tIns="0" rIns="0" bIns="0" anchor="ctr">
            <a:noAutofit/>
          </a:bodyPr>
          <a:lstStyle/>
          <a:p>
            <a:pPr algn="l">
              <a:defRPr sz="1400">
                <a:solidFill>
                  <a:srgbClr val="B9B8B3"/>
                </a:solidFill>
                <a:latin typeface="Arial"/>
                <a:ea typeface="Arial"/>
                <a:cs typeface="Arial"/>
              </a:defRPr>
            </a:pPr>
            <a:r>
              <a:rPr sz="1400" i="1" dirty="0">
                <a:solidFill>
                  <a:srgbClr val="B9B8B3"/>
                </a:solidFill>
                <a:latin typeface="Arial"/>
                <a:ea typeface="Arial"/>
                <a:cs typeface="Arial"/>
              </a:rPr>
              <a:t>Liu et al. </a:t>
            </a:r>
            <a:r>
              <a:rPr lang="en-US" altLang="zh-CN" sz="1400" i="1" dirty="0">
                <a:solidFill>
                  <a:srgbClr val="B9B8B3"/>
                </a:solidFill>
                <a:latin typeface="Arial"/>
                <a:ea typeface="Arial"/>
                <a:cs typeface="Arial"/>
              </a:rPr>
              <a:t>(2026)</a:t>
            </a:r>
            <a:r>
              <a:rPr lang="zh-CN" altLang="en-US" sz="1400" i="1" dirty="0">
                <a:solidFill>
                  <a:srgbClr val="B9B8B3"/>
                </a:solidFill>
                <a:latin typeface="Arial"/>
                <a:ea typeface="Arial"/>
                <a:cs typeface="Arial"/>
              </a:rPr>
              <a:t> </a:t>
            </a:r>
            <a:r>
              <a:rPr lang="en-US" altLang="zh-CN" sz="1400" i="1" dirty="0">
                <a:solidFill>
                  <a:srgbClr val="B9B8B3"/>
                </a:solidFill>
                <a:latin typeface="Arial"/>
                <a:ea typeface="Arial"/>
                <a:cs typeface="Arial"/>
              </a:rPr>
              <a:t>in</a:t>
            </a:r>
            <a:r>
              <a:rPr lang="zh-CN" altLang="en-US" sz="1400" i="1" dirty="0">
                <a:solidFill>
                  <a:srgbClr val="B9B8B3"/>
                </a:solidFill>
                <a:latin typeface="Arial"/>
                <a:ea typeface="Arial"/>
                <a:cs typeface="Arial"/>
              </a:rPr>
              <a:t> </a:t>
            </a:r>
            <a:r>
              <a:rPr lang="en-US" altLang="zh-CN" sz="1400" i="1" dirty="0">
                <a:solidFill>
                  <a:srgbClr val="B9B8B3"/>
                </a:solidFill>
                <a:latin typeface="Arial"/>
                <a:ea typeface="Arial"/>
                <a:cs typeface="Arial"/>
              </a:rPr>
              <a:t>prep.</a:t>
            </a:r>
            <a:endParaRPr sz="1400" i="1" dirty="0">
              <a:solidFill>
                <a:srgbClr val="B9B8B3"/>
              </a:solidFill>
              <a:latin typeface="Arial"/>
              <a:ea typeface="Arial"/>
              <a:cs typeface="Arial"/>
            </a:endParaRPr>
          </a:p>
        </p:txBody>
      </p:sp>
      <p:pic>
        <p:nvPicPr>
          <p:cNvPr id="3" name="Picture 2">
            <a:extLst>
              <a:ext uri="{FF2B5EF4-FFF2-40B4-BE49-F238E27FC236}">
                <a16:creationId xmlns:a16="http://schemas.microsoft.com/office/drawing/2014/main" id="{78C8F72E-7CBB-43BE-33BF-CB5BB0C9F63F}"/>
              </a:ext>
            </a:extLst>
          </p:cNvPr>
          <p:cNvPicPr>
            <a:picLocks noChangeAspect="1"/>
          </p:cNvPicPr>
          <p:nvPr/>
        </p:nvPicPr>
        <p:blipFill>
          <a:blip r:embed="rId3"/>
          <a:srcRect l="19935" t="14239" r="20319" b="3173"/>
          <a:stretch/>
        </p:blipFill>
        <p:spPr>
          <a:xfrm>
            <a:off x="9797764" y="601"/>
            <a:ext cx="2327561" cy="2756408"/>
          </a:xfrm>
          <a:prstGeom prst="rect">
            <a:avLst/>
          </a:prstGeom>
        </p:spPr>
      </p:pic>
      <p:pic>
        <p:nvPicPr>
          <p:cNvPr id="5" name="Picture 4">
            <a:extLst>
              <a:ext uri="{FF2B5EF4-FFF2-40B4-BE49-F238E27FC236}">
                <a16:creationId xmlns:a16="http://schemas.microsoft.com/office/drawing/2014/main" id="{B2E564B8-CBA2-3601-71B2-EA8A52D94E71}"/>
              </a:ext>
            </a:extLst>
          </p:cNvPr>
          <p:cNvPicPr>
            <a:picLocks noChangeAspect="1"/>
          </p:cNvPicPr>
          <p:nvPr/>
        </p:nvPicPr>
        <p:blipFill rotWithShape="1">
          <a:blip r:embed="rId4"/>
          <a:srcRect b="38913"/>
          <a:stretch/>
        </p:blipFill>
        <p:spPr bwMode="auto">
          <a:xfrm>
            <a:off x="256779" y="1806988"/>
            <a:ext cx="7045721" cy="3762470"/>
          </a:xfrm>
          <a:prstGeom prst="rect">
            <a:avLst/>
          </a:prstGeom>
          <a:ln>
            <a:noFill/>
          </a:ln>
          <a:extLst>
            <a:ext uri="{53640926-AAD7-44D8-BBD7-CCE9431645EC}">
              <a14:shadowObscured xmlns:a14="http://schemas.microsoft.com/office/drawing/2010/main"/>
            </a:ext>
          </a:extLst>
        </p:spPr>
      </p:pic>
      <p:sp>
        <p:nvSpPr>
          <p:cNvPr id="73" name="TextBox 72">
            <a:extLst>
              <a:ext uri="{FF2B5EF4-FFF2-40B4-BE49-F238E27FC236}">
                <a16:creationId xmlns:a16="http://schemas.microsoft.com/office/drawing/2014/main" id="{2C886FA1-317B-0A9E-387C-E10F8577FE93}"/>
              </a:ext>
            </a:extLst>
          </p:cNvPr>
          <p:cNvSpPr>
            <a:spLocks noGrp="1"/>
          </p:cNvSpPr>
          <p:nvPr/>
        </p:nvSpPr>
        <p:spPr>
          <a:xfrm>
            <a:off x="476250" y="190500"/>
            <a:ext cx="11239500" cy="666750"/>
          </a:xfrm>
          <a:prstGeom prst="rect">
            <a:avLst/>
          </a:prstGeom>
          <a:noFill/>
        </p:spPr>
        <p:txBody>
          <a:bodyPr wrap="square" lIns="0" tIns="0" rIns="0" bIns="0" anchor="ctr">
            <a:noAutofit/>
          </a:bodyPr>
          <a:lstStyle/>
          <a:p>
            <a:pPr algn="ctr">
              <a:defRPr sz="4000" b="1">
                <a:latin typeface="Arial"/>
                <a:ea typeface="Arial"/>
                <a:cs typeface="Arial"/>
              </a:defRPr>
            </a:pPr>
            <a:r>
              <a:rPr sz="4000" b="1" dirty="0">
                <a:solidFill>
                  <a:schemeClr val="accent3">
                    <a:lumMod val="60000"/>
                    <a:lumOff val="40000"/>
                  </a:schemeClr>
                </a:solidFill>
                <a:latin typeface="Arial"/>
                <a:ea typeface="Arial"/>
                <a:cs typeface="Arial"/>
              </a:rPr>
              <a:t>Ca–Si Challenges </a:t>
            </a:r>
            <a:r>
              <a:rPr sz="4000" b="1" dirty="0">
                <a:solidFill>
                  <a:srgbClr val="F4EFE6"/>
                </a:solidFill>
                <a:latin typeface="Arial"/>
                <a:ea typeface="Arial"/>
                <a:cs typeface="Arial"/>
              </a:rPr>
              <a:t>1D CCSN Models</a:t>
            </a:r>
          </a:p>
        </p:txBody>
      </p:sp>
    </p:spTree>
    <p:extLst>
      <p:ext uri="{BB962C8B-B14F-4D97-AF65-F5344CB8AC3E}">
        <p14:creationId xmlns:p14="http://schemas.microsoft.com/office/powerpoint/2010/main" val="454521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9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640080" y="457200"/>
            <a:ext cx="11094415" cy="571438"/>
          </a:xfrm>
          <a:prstGeom prst="rect">
            <a:avLst/>
          </a:prstGeom>
          <a:noFill/>
        </p:spPr>
        <p:txBody>
          <a:bodyPr wrap="square" lIns="0" tIns="0" rIns="0" bIns="0" anchor="t">
            <a:spAutoFit/>
          </a:bodyPr>
          <a:lstStyle/>
          <a:p>
            <a:pPr algn="l">
              <a:lnSpc>
                <a:spcPct val="105000"/>
              </a:lnSpc>
            </a:pPr>
            <a:r>
              <a:rPr sz="3800" b="1" i="0" dirty="0">
                <a:solidFill>
                  <a:srgbClr val="F4EFE6"/>
                </a:solidFill>
                <a:latin typeface="Arial"/>
              </a:rPr>
              <a:t>Summary —</a:t>
            </a:r>
            <a:r>
              <a:rPr lang="zh-CN" altLang="en-US" sz="3800" b="1" i="0" dirty="0">
                <a:solidFill>
                  <a:srgbClr val="F4EFE6"/>
                </a:solidFill>
                <a:latin typeface="Arial"/>
              </a:rPr>
              <a:t> </a:t>
            </a:r>
            <a:r>
              <a:rPr lang="en-US" altLang="zh-CN" sz="3800" b="1" i="0" dirty="0">
                <a:solidFill>
                  <a:srgbClr val="FFC000"/>
                </a:solidFill>
                <a:latin typeface="Arial"/>
              </a:rPr>
              <a:t>five</a:t>
            </a:r>
            <a:r>
              <a:rPr lang="zh-CN" altLang="en-US" sz="3800" b="1" i="0" dirty="0">
                <a:solidFill>
                  <a:srgbClr val="FFC000"/>
                </a:solidFill>
                <a:latin typeface="Arial"/>
              </a:rPr>
              <a:t> </a:t>
            </a:r>
            <a:r>
              <a:rPr lang="en-US" altLang="zh-CN" sz="3800" b="1" i="0" dirty="0">
                <a:solidFill>
                  <a:srgbClr val="FFC000"/>
                </a:solidFill>
                <a:latin typeface="Arial"/>
              </a:rPr>
              <a:t>insights</a:t>
            </a:r>
            <a:endParaRPr sz="3800" b="1" i="0" dirty="0">
              <a:solidFill>
                <a:srgbClr val="FFC000"/>
              </a:solidFill>
              <a:latin typeface="Arial"/>
            </a:endParaRPr>
          </a:p>
        </p:txBody>
      </p:sp>
      <p:sp>
        <p:nvSpPr>
          <p:cNvPr id="74" name="Rectangle 73"/>
          <p:cNvSpPr/>
          <p:nvPr/>
        </p:nvSpPr>
        <p:spPr>
          <a:xfrm>
            <a:off x="640080" y="1476090"/>
            <a:ext cx="54864" cy="1143000"/>
          </a:xfrm>
          <a:prstGeom prst="rect">
            <a:avLst/>
          </a:prstGeom>
          <a:solidFill>
            <a:srgbClr val="F086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Rectangle 74"/>
          <p:cNvSpPr/>
          <p:nvPr/>
        </p:nvSpPr>
        <p:spPr>
          <a:xfrm>
            <a:off x="694944" y="1476090"/>
            <a:ext cx="10856671" cy="1143000"/>
          </a:xfrm>
          <a:prstGeom prst="rect">
            <a:avLst/>
          </a:prstGeom>
          <a:solidFill>
            <a:srgbClr val="0A10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TextBox 75"/>
          <p:cNvSpPr txBox="1"/>
          <p:nvPr/>
        </p:nvSpPr>
        <p:spPr>
          <a:xfrm>
            <a:off x="960120" y="1841850"/>
            <a:ext cx="2286000" cy="335413"/>
          </a:xfrm>
          <a:prstGeom prst="rect">
            <a:avLst/>
          </a:prstGeom>
          <a:noFill/>
        </p:spPr>
        <p:txBody>
          <a:bodyPr wrap="square" lIns="0" tIns="0" rIns="0" bIns="0" anchor="t">
            <a:spAutoFit/>
          </a:bodyPr>
          <a:lstStyle/>
          <a:p>
            <a:pPr algn="l">
              <a:lnSpc>
                <a:spcPct val="120000"/>
              </a:lnSpc>
            </a:pPr>
            <a:r>
              <a:rPr lang="en-US" altLang="zh-CN" sz="2000" b="1" i="0" dirty="0">
                <a:solidFill>
                  <a:srgbClr val="F08660"/>
                </a:solidFill>
                <a:latin typeface="Arial"/>
              </a:rPr>
              <a:t>MEASUREMENTS</a:t>
            </a:r>
            <a:endParaRPr lang="en-US" sz="2000" b="1" i="0" dirty="0">
              <a:solidFill>
                <a:srgbClr val="F08660"/>
              </a:solidFill>
              <a:latin typeface="Arial"/>
            </a:endParaRPr>
          </a:p>
        </p:txBody>
      </p:sp>
      <p:sp>
        <p:nvSpPr>
          <p:cNvPr id="77" name="TextBox 76"/>
          <p:cNvSpPr txBox="1"/>
          <p:nvPr/>
        </p:nvSpPr>
        <p:spPr>
          <a:xfrm>
            <a:off x="3383280" y="1658970"/>
            <a:ext cx="8168335" cy="335413"/>
          </a:xfrm>
          <a:prstGeom prst="rect">
            <a:avLst/>
          </a:prstGeom>
          <a:noFill/>
        </p:spPr>
        <p:txBody>
          <a:bodyPr wrap="square" lIns="0" tIns="0" rIns="0" bIns="0" anchor="t">
            <a:spAutoFit/>
          </a:bodyPr>
          <a:lstStyle/>
          <a:p>
            <a:pPr algn="l">
              <a:lnSpc>
                <a:spcPct val="120000"/>
              </a:lnSpc>
            </a:pPr>
            <a:r>
              <a:rPr lang="en-US" altLang="zh-CN" sz="2000" b="1" baseline="30000" dirty="0">
                <a:solidFill>
                  <a:srgbClr val="F4EFE6"/>
                </a:solidFill>
                <a:latin typeface="Arial"/>
              </a:rPr>
              <a:t>64</a:t>
            </a:r>
            <a:r>
              <a:rPr lang="en-US" altLang="zh-CN" sz="2000" b="1" i="0" dirty="0">
                <a:solidFill>
                  <a:srgbClr val="F4EFE6"/>
                </a:solidFill>
                <a:latin typeface="Arial"/>
              </a:rPr>
              <a:t>Ni:</a:t>
            </a:r>
            <a:r>
              <a:rPr sz="2000" b="1" i="0" dirty="0">
                <a:solidFill>
                  <a:srgbClr val="F4EFE6"/>
                </a:solidFill>
                <a:latin typeface="Arial"/>
              </a:rPr>
              <a:t> </a:t>
            </a:r>
            <a:r>
              <a:rPr lang="en-US" altLang="zh-CN" sz="2000" b="1" i="0" dirty="0">
                <a:solidFill>
                  <a:srgbClr val="F4EFE6"/>
                </a:solidFill>
                <a:latin typeface="Arial"/>
              </a:rPr>
              <a:t>contamination</a:t>
            </a:r>
            <a:r>
              <a:rPr lang="zh-CN" altLang="en-US" sz="2000" b="1" i="0" dirty="0">
                <a:solidFill>
                  <a:srgbClr val="F4EFE6"/>
                </a:solidFill>
                <a:latin typeface="Arial"/>
              </a:rPr>
              <a:t> </a:t>
            </a:r>
            <a:r>
              <a:rPr lang="en-US" altLang="zh-CN" sz="2000" b="1" i="0" dirty="0">
                <a:solidFill>
                  <a:srgbClr val="F4EFE6"/>
                </a:solidFill>
                <a:latin typeface="Arial"/>
              </a:rPr>
              <a:t>matters</a:t>
            </a:r>
            <a:endParaRPr sz="2000" b="1" i="0" dirty="0">
              <a:solidFill>
                <a:srgbClr val="F4EFE6"/>
              </a:solidFill>
              <a:latin typeface="Arial"/>
            </a:endParaRPr>
          </a:p>
        </p:txBody>
      </p:sp>
      <p:sp>
        <p:nvSpPr>
          <p:cNvPr id="78" name="TextBox 77"/>
          <p:cNvSpPr txBox="1"/>
          <p:nvPr/>
        </p:nvSpPr>
        <p:spPr>
          <a:xfrm>
            <a:off x="3383280" y="2116170"/>
            <a:ext cx="8168335" cy="268792"/>
          </a:xfrm>
          <a:prstGeom prst="rect">
            <a:avLst/>
          </a:prstGeom>
          <a:noFill/>
        </p:spPr>
        <p:txBody>
          <a:bodyPr wrap="square" lIns="0" tIns="0" rIns="0" bIns="0" anchor="t">
            <a:spAutoFit/>
          </a:bodyPr>
          <a:lstStyle/>
          <a:p>
            <a:pPr algn="l">
              <a:lnSpc>
                <a:spcPct val="130000"/>
              </a:lnSpc>
            </a:pPr>
            <a:r>
              <a:rPr lang="en-US" altLang="zh-CN" sz="1500" b="0" i="0" dirty="0">
                <a:solidFill>
                  <a:srgbClr val="C9C3B6"/>
                </a:solidFill>
                <a:latin typeface="Arial"/>
              </a:rPr>
              <a:t>High-resolution</a:t>
            </a:r>
            <a:r>
              <a:rPr lang="zh-CN" altLang="en-US" sz="1500" b="0" i="0" dirty="0">
                <a:solidFill>
                  <a:srgbClr val="C9C3B6"/>
                </a:solidFill>
                <a:latin typeface="Arial"/>
              </a:rPr>
              <a:t> </a:t>
            </a:r>
            <a:r>
              <a:rPr lang="en-US" altLang="zh-CN" sz="1500" b="0" i="0" dirty="0">
                <a:solidFill>
                  <a:srgbClr val="C9C3B6"/>
                </a:solidFill>
                <a:latin typeface="Arial"/>
              </a:rPr>
              <a:t>imaging</a:t>
            </a:r>
            <a:r>
              <a:rPr lang="zh-CN" altLang="en-US" sz="1500" b="0" i="0" dirty="0">
                <a:solidFill>
                  <a:srgbClr val="C9C3B6"/>
                </a:solidFill>
                <a:latin typeface="Arial"/>
              </a:rPr>
              <a:t> </a:t>
            </a:r>
            <a:r>
              <a:rPr lang="en-US" altLang="zh-CN" sz="1500" b="0" i="0" dirty="0">
                <a:solidFill>
                  <a:srgbClr val="C9C3B6"/>
                </a:solidFill>
                <a:latin typeface="Arial"/>
              </a:rPr>
              <a:t>separates</a:t>
            </a:r>
            <a:r>
              <a:rPr lang="zh-CN" altLang="en-US" sz="1500" b="0" i="0" dirty="0">
                <a:solidFill>
                  <a:srgbClr val="C9C3B6"/>
                </a:solidFill>
                <a:latin typeface="Arial"/>
              </a:rPr>
              <a:t> </a:t>
            </a:r>
            <a:r>
              <a:rPr lang="en-US" altLang="zh-CN" sz="1500" b="0" i="0" dirty="0">
                <a:solidFill>
                  <a:srgbClr val="C9C3B6"/>
                </a:solidFill>
                <a:latin typeface="Arial"/>
              </a:rPr>
              <a:t>intrinsic</a:t>
            </a:r>
            <a:r>
              <a:rPr lang="zh-CN" altLang="en-US" sz="1500" b="0" i="0" dirty="0">
                <a:solidFill>
                  <a:srgbClr val="C9C3B6"/>
                </a:solidFill>
                <a:latin typeface="Arial"/>
              </a:rPr>
              <a:t> </a:t>
            </a:r>
            <a:r>
              <a:rPr lang="en-US" altLang="zh-CN" sz="1500" b="0" i="0" dirty="0">
                <a:solidFill>
                  <a:srgbClr val="C9C3B6"/>
                </a:solidFill>
                <a:latin typeface="Arial"/>
              </a:rPr>
              <a:t>grain</a:t>
            </a:r>
            <a:r>
              <a:rPr lang="zh-CN" altLang="en-US" sz="1500" b="0" i="0" dirty="0">
                <a:solidFill>
                  <a:srgbClr val="C9C3B6"/>
                </a:solidFill>
                <a:latin typeface="Arial"/>
              </a:rPr>
              <a:t> </a:t>
            </a:r>
            <a:r>
              <a:rPr lang="en-US" altLang="zh-CN" sz="1500" b="0" i="0" dirty="0">
                <a:solidFill>
                  <a:srgbClr val="C9C3B6"/>
                </a:solidFill>
                <a:latin typeface="Arial"/>
              </a:rPr>
              <a:t>signals</a:t>
            </a:r>
            <a:r>
              <a:rPr lang="zh-CN" altLang="en-US" sz="1500" b="0" i="0" dirty="0">
                <a:solidFill>
                  <a:srgbClr val="C9C3B6"/>
                </a:solidFill>
                <a:latin typeface="Arial"/>
              </a:rPr>
              <a:t> </a:t>
            </a:r>
            <a:r>
              <a:rPr lang="en-US" altLang="zh-CN" sz="1500" b="0" i="0" dirty="0">
                <a:solidFill>
                  <a:srgbClr val="C9C3B6"/>
                </a:solidFill>
                <a:latin typeface="Arial"/>
              </a:rPr>
              <a:t>from</a:t>
            </a:r>
            <a:r>
              <a:rPr lang="zh-CN" altLang="en-US" sz="1500" b="0" i="0" dirty="0">
                <a:solidFill>
                  <a:srgbClr val="C9C3B6"/>
                </a:solidFill>
                <a:latin typeface="Arial"/>
              </a:rPr>
              <a:t> </a:t>
            </a:r>
            <a:r>
              <a:rPr lang="en-US" altLang="zh-CN" sz="1500" b="0" i="0" dirty="0">
                <a:solidFill>
                  <a:srgbClr val="C9C3B6"/>
                </a:solidFill>
                <a:latin typeface="Arial"/>
              </a:rPr>
              <a:t>surface</a:t>
            </a:r>
            <a:r>
              <a:rPr lang="zh-CN" altLang="en-US" sz="1500" b="0" i="0" dirty="0">
                <a:solidFill>
                  <a:srgbClr val="C9C3B6"/>
                </a:solidFill>
                <a:latin typeface="Arial"/>
              </a:rPr>
              <a:t> </a:t>
            </a:r>
            <a:r>
              <a:rPr lang="en-US" altLang="zh-CN" sz="1500" b="0" i="0" dirty="0">
                <a:solidFill>
                  <a:srgbClr val="C9C3B6"/>
                </a:solidFill>
                <a:latin typeface="Arial"/>
              </a:rPr>
              <a:t>contamination</a:t>
            </a:r>
            <a:endParaRPr sz="1500" b="0" i="0" dirty="0">
              <a:solidFill>
                <a:srgbClr val="C9C3B6"/>
              </a:solidFill>
              <a:latin typeface="Arial"/>
            </a:endParaRPr>
          </a:p>
        </p:txBody>
      </p:sp>
      <p:sp>
        <p:nvSpPr>
          <p:cNvPr id="79" name="Rectangle 78"/>
          <p:cNvSpPr/>
          <p:nvPr/>
        </p:nvSpPr>
        <p:spPr>
          <a:xfrm>
            <a:off x="640080" y="2756250"/>
            <a:ext cx="54864" cy="1143000"/>
          </a:xfrm>
          <a:prstGeom prst="rect">
            <a:avLst/>
          </a:prstGeom>
          <a:solidFill>
            <a:srgbClr val="6BCC9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Rectangle 79"/>
          <p:cNvSpPr/>
          <p:nvPr/>
        </p:nvSpPr>
        <p:spPr>
          <a:xfrm>
            <a:off x="694944" y="2756250"/>
            <a:ext cx="10856671" cy="1143000"/>
          </a:xfrm>
          <a:prstGeom prst="rect">
            <a:avLst/>
          </a:prstGeom>
          <a:solidFill>
            <a:srgbClr val="0A10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TextBox 80"/>
          <p:cNvSpPr txBox="1"/>
          <p:nvPr/>
        </p:nvSpPr>
        <p:spPr>
          <a:xfrm>
            <a:off x="960120" y="3122010"/>
            <a:ext cx="2286000" cy="335413"/>
          </a:xfrm>
          <a:prstGeom prst="rect">
            <a:avLst/>
          </a:prstGeom>
          <a:noFill/>
        </p:spPr>
        <p:txBody>
          <a:bodyPr wrap="square" lIns="0" tIns="0" rIns="0" bIns="0" anchor="t">
            <a:spAutoFit/>
          </a:bodyPr>
          <a:lstStyle/>
          <a:p>
            <a:pPr algn="l">
              <a:lnSpc>
                <a:spcPct val="120000"/>
              </a:lnSpc>
            </a:pPr>
            <a:r>
              <a:rPr lang="en-US" altLang="zh-CN" sz="2000" b="1" i="0" dirty="0">
                <a:solidFill>
                  <a:srgbClr val="6BCC95"/>
                </a:solidFill>
                <a:latin typeface="Arial"/>
              </a:rPr>
              <a:t>MODELING</a:t>
            </a:r>
            <a:endParaRPr sz="2000" b="1" i="0" dirty="0">
              <a:solidFill>
                <a:srgbClr val="6BCC95"/>
              </a:solidFill>
              <a:latin typeface="Arial"/>
            </a:endParaRPr>
          </a:p>
        </p:txBody>
      </p:sp>
      <p:sp>
        <p:nvSpPr>
          <p:cNvPr id="82" name="TextBox 81"/>
          <p:cNvSpPr txBox="1"/>
          <p:nvPr/>
        </p:nvSpPr>
        <p:spPr>
          <a:xfrm>
            <a:off x="3383280" y="2939130"/>
            <a:ext cx="8168335" cy="335413"/>
          </a:xfrm>
          <a:prstGeom prst="rect">
            <a:avLst/>
          </a:prstGeom>
          <a:noFill/>
        </p:spPr>
        <p:txBody>
          <a:bodyPr wrap="square" lIns="0" tIns="0" rIns="0" bIns="0" anchor="t">
            <a:spAutoFit/>
          </a:bodyPr>
          <a:lstStyle/>
          <a:p>
            <a:pPr algn="l">
              <a:lnSpc>
                <a:spcPct val="120000"/>
              </a:lnSpc>
            </a:pPr>
            <a:r>
              <a:rPr lang="en-US" altLang="zh-CN" sz="2000" b="1" i="0" baseline="30000" dirty="0">
                <a:solidFill>
                  <a:srgbClr val="F4EFE6"/>
                </a:solidFill>
                <a:latin typeface="Arial"/>
              </a:rPr>
              <a:t>94</a:t>
            </a:r>
            <a:r>
              <a:rPr lang="en-US" altLang="zh-CN" sz="2000" b="1" i="0" dirty="0">
                <a:solidFill>
                  <a:srgbClr val="F4EFE6"/>
                </a:solidFill>
                <a:latin typeface="Arial"/>
              </a:rPr>
              <a:t>Nb:</a:t>
            </a:r>
            <a:r>
              <a:rPr lang="zh-CN" altLang="en-US" sz="2000" b="1" i="0" dirty="0">
                <a:solidFill>
                  <a:srgbClr val="F4EFE6"/>
                </a:solidFill>
                <a:latin typeface="Arial"/>
              </a:rPr>
              <a:t> </a:t>
            </a:r>
            <a:r>
              <a:rPr lang="en-US" altLang="zh-CN" sz="2000" b="1" i="0" dirty="0">
                <a:solidFill>
                  <a:srgbClr val="F4EFE6"/>
                </a:solidFill>
                <a:latin typeface="Arial"/>
              </a:rPr>
              <a:t>stellar</a:t>
            </a:r>
            <a:r>
              <a:rPr lang="zh-CN" altLang="en-US" sz="2000" b="1" i="0" dirty="0">
                <a:solidFill>
                  <a:srgbClr val="F4EFE6"/>
                </a:solidFill>
                <a:latin typeface="Arial"/>
              </a:rPr>
              <a:t> </a:t>
            </a:r>
            <a:r>
              <a:rPr lang="en-US" altLang="zh-CN" sz="2000" b="1" i="0" dirty="0">
                <a:solidFill>
                  <a:srgbClr val="F4EFE6"/>
                </a:solidFill>
                <a:latin typeface="Arial"/>
              </a:rPr>
              <a:t>decay</a:t>
            </a:r>
            <a:r>
              <a:rPr lang="zh-CN" altLang="en-US" sz="2000" b="1" i="0" dirty="0">
                <a:solidFill>
                  <a:srgbClr val="F4EFE6"/>
                </a:solidFill>
                <a:latin typeface="Arial"/>
              </a:rPr>
              <a:t> </a:t>
            </a:r>
            <a:r>
              <a:rPr lang="en-US" altLang="zh-CN" sz="2000" b="1" i="0" dirty="0">
                <a:solidFill>
                  <a:srgbClr val="F4EFE6"/>
                </a:solidFill>
                <a:latin typeface="Arial"/>
              </a:rPr>
              <a:t>rates</a:t>
            </a:r>
            <a:r>
              <a:rPr lang="zh-CN" altLang="en-US" sz="2000" b="1" i="0" dirty="0">
                <a:solidFill>
                  <a:srgbClr val="F4EFE6"/>
                </a:solidFill>
                <a:latin typeface="Arial"/>
              </a:rPr>
              <a:t> </a:t>
            </a:r>
            <a:r>
              <a:rPr lang="en-US" altLang="zh-CN" sz="2000" b="1" i="0" dirty="0">
                <a:solidFill>
                  <a:srgbClr val="F4EFE6"/>
                </a:solidFill>
                <a:latin typeface="Arial"/>
              </a:rPr>
              <a:t>matter</a:t>
            </a:r>
            <a:endParaRPr sz="2000" b="1" i="0" dirty="0">
              <a:solidFill>
                <a:srgbClr val="F4EFE6"/>
              </a:solidFill>
              <a:latin typeface="Arial"/>
            </a:endParaRPr>
          </a:p>
        </p:txBody>
      </p:sp>
      <p:sp>
        <p:nvSpPr>
          <p:cNvPr id="83" name="TextBox 82"/>
          <p:cNvSpPr txBox="1"/>
          <p:nvPr/>
        </p:nvSpPr>
        <p:spPr>
          <a:xfrm>
            <a:off x="3383280" y="3396330"/>
            <a:ext cx="8168335" cy="292965"/>
          </a:xfrm>
          <a:prstGeom prst="rect">
            <a:avLst/>
          </a:prstGeom>
          <a:noFill/>
        </p:spPr>
        <p:txBody>
          <a:bodyPr wrap="square" lIns="0" tIns="0" rIns="0" bIns="0" anchor="t">
            <a:spAutoFit/>
          </a:bodyPr>
          <a:lstStyle/>
          <a:p>
            <a:pPr algn="l">
              <a:lnSpc>
                <a:spcPct val="130000"/>
              </a:lnSpc>
            </a:pPr>
            <a:r>
              <a:rPr lang="en-US" altLang="zh-CN" sz="1500" b="0" i="0" dirty="0">
                <a:solidFill>
                  <a:srgbClr val="C9C3B6"/>
                </a:solidFill>
                <a:latin typeface="Arial"/>
              </a:rPr>
              <a:t>T-dependent</a:t>
            </a:r>
            <a:r>
              <a:rPr lang="zh-CN" altLang="en-US" sz="1500" b="0" i="0" dirty="0">
                <a:solidFill>
                  <a:srgbClr val="C9C3B6"/>
                </a:solidFill>
                <a:latin typeface="Arial"/>
              </a:rPr>
              <a:t> </a:t>
            </a:r>
            <a:r>
              <a:rPr lang="el-GR" sz="1600" i="0" dirty="0">
                <a:solidFill>
                  <a:schemeClr val="bg1">
                    <a:lumMod val="75000"/>
                  </a:schemeClr>
                </a:solidFill>
                <a:latin typeface="Arial"/>
              </a:rPr>
              <a:t>β⁻</a:t>
            </a:r>
            <a:r>
              <a:rPr lang="el-GR" sz="1600" b="1" i="0" dirty="0">
                <a:solidFill>
                  <a:schemeClr val="bg1">
                    <a:lumMod val="75000"/>
                  </a:schemeClr>
                </a:solidFill>
                <a:latin typeface="Arial"/>
              </a:rPr>
              <a:t> </a:t>
            </a:r>
            <a:r>
              <a:rPr lang="en-US" altLang="zh-CN" sz="1500" b="0" i="0" dirty="0">
                <a:solidFill>
                  <a:srgbClr val="C9C3B6"/>
                </a:solidFill>
                <a:latin typeface="Arial"/>
              </a:rPr>
              <a:t>decay</a:t>
            </a:r>
            <a:r>
              <a:rPr lang="zh-CN" altLang="en-US" sz="1500" b="0" i="0" dirty="0">
                <a:solidFill>
                  <a:srgbClr val="C9C3B6"/>
                </a:solidFill>
                <a:latin typeface="Arial"/>
              </a:rPr>
              <a:t> </a:t>
            </a:r>
            <a:r>
              <a:rPr lang="en-US" altLang="zh-CN" sz="1500" b="0" i="0" dirty="0">
                <a:solidFill>
                  <a:srgbClr val="C9C3B6"/>
                </a:solidFill>
                <a:latin typeface="Arial"/>
              </a:rPr>
              <a:t>rate</a:t>
            </a:r>
            <a:r>
              <a:rPr lang="zh-CN" altLang="en-US" sz="1500" b="0" i="0" dirty="0">
                <a:solidFill>
                  <a:srgbClr val="C9C3B6"/>
                </a:solidFill>
                <a:latin typeface="Arial"/>
              </a:rPr>
              <a:t> </a:t>
            </a:r>
            <a:r>
              <a:rPr lang="en-US" altLang="zh-CN" sz="1500" b="0" i="0" dirty="0">
                <a:solidFill>
                  <a:srgbClr val="C9C3B6"/>
                </a:solidFill>
                <a:latin typeface="Arial"/>
              </a:rPr>
              <a:t>in</a:t>
            </a:r>
            <a:r>
              <a:rPr lang="zh-CN" altLang="en-US" sz="1500" b="0" i="0" dirty="0">
                <a:solidFill>
                  <a:srgbClr val="C9C3B6"/>
                </a:solidFill>
                <a:latin typeface="Arial"/>
              </a:rPr>
              <a:t> </a:t>
            </a:r>
            <a:r>
              <a:rPr lang="en-US" altLang="zh-CN" sz="1500" b="0" i="0" dirty="0">
                <a:solidFill>
                  <a:srgbClr val="C9C3B6"/>
                </a:solidFill>
                <a:latin typeface="Arial"/>
              </a:rPr>
              <a:t>fully</a:t>
            </a:r>
            <a:r>
              <a:rPr lang="zh-CN" altLang="en-US" sz="1500" b="0" i="0" dirty="0">
                <a:solidFill>
                  <a:srgbClr val="C9C3B6"/>
                </a:solidFill>
                <a:latin typeface="Arial"/>
              </a:rPr>
              <a:t> </a:t>
            </a:r>
            <a:r>
              <a:rPr lang="en-US" altLang="zh-CN" sz="1500" b="0" i="0" dirty="0">
                <a:solidFill>
                  <a:srgbClr val="C9C3B6"/>
                </a:solidFill>
                <a:latin typeface="Arial"/>
              </a:rPr>
              <a:t>coupled</a:t>
            </a:r>
            <a:r>
              <a:rPr lang="zh-CN" altLang="en-US" sz="1500" b="0" i="0" dirty="0">
                <a:solidFill>
                  <a:srgbClr val="C9C3B6"/>
                </a:solidFill>
                <a:latin typeface="Arial"/>
              </a:rPr>
              <a:t> </a:t>
            </a:r>
            <a:r>
              <a:rPr lang="en-US" altLang="zh-CN" sz="1500" b="0" i="0" dirty="0">
                <a:solidFill>
                  <a:srgbClr val="C9C3B6"/>
                </a:solidFill>
                <a:latin typeface="Arial"/>
              </a:rPr>
              <a:t>AGB</a:t>
            </a:r>
            <a:r>
              <a:rPr lang="zh-CN" altLang="en-US" sz="1500" b="0" i="0" dirty="0">
                <a:solidFill>
                  <a:srgbClr val="C9C3B6"/>
                </a:solidFill>
                <a:latin typeface="Arial"/>
              </a:rPr>
              <a:t> </a:t>
            </a:r>
            <a:r>
              <a:rPr lang="en-US" altLang="zh-CN" sz="1500" b="0" i="0" dirty="0">
                <a:solidFill>
                  <a:srgbClr val="C9C3B6"/>
                </a:solidFill>
                <a:latin typeface="Arial"/>
              </a:rPr>
              <a:t>models</a:t>
            </a:r>
            <a:r>
              <a:rPr lang="zh-CN" altLang="en-US" sz="1500" b="0" i="0" dirty="0">
                <a:solidFill>
                  <a:srgbClr val="C9C3B6"/>
                </a:solidFill>
                <a:latin typeface="Arial"/>
              </a:rPr>
              <a:t> </a:t>
            </a:r>
            <a:r>
              <a:rPr lang="en-US" altLang="zh-CN" sz="1500" b="0" i="0" dirty="0">
                <a:solidFill>
                  <a:srgbClr val="C9C3B6"/>
                </a:solidFill>
                <a:latin typeface="Arial"/>
              </a:rPr>
              <a:t>resolves</a:t>
            </a:r>
            <a:r>
              <a:rPr lang="zh-CN" altLang="en-US" sz="1500" b="0" i="0" dirty="0">
                <a:solidFill>
                  <a:srgbClr val="C9C3B6"/>
                </a:solidFill>
                <a:latin typeface="Arial"/>
              </a:rPr>
              <a:t> </a:t>
            </a:r>
            <a:r>
              <a:rPr lang="en-US" altLang="zh-CN" sz="1500" b="0" i="0" dirty="0">
                <a:solidFill>
                  <a:srgbClr val="C9C3B6"/>
                </a:solidFill>
                <a:latin typeface="Arial"/>
              </a:rPr>
              <a:t>the</a:t>
            </a:r>
            <a:r>
              <a:rPr lang="zh-CN" altLang="en-US" sz="1500" b="0" i="0" dirty="0">
                <a:solidFill>
                  <a:srgbClr val="C9C3B6"/>
                </a:solidFill>
                <a:latin typeface="Arial"/>
              </a:rPr>
              <a:t> </a:t>
            </a:r>
            <a:r>
              <a:rPr lang="en-US" altLang="zh-CN" sz="1500" b="0" i="0" dirty="0">
                <a:solidFill>
                  <a:srgbClr val="C9C3B6"/>
                </a:solidFill>
                <a:latin typeface="Arial"/>
              </a:rPr>
              <a:t>apparent</a:t>
            </a:r>
            <a:r>
              <a:rPr lang="zh-CN" altLang="en-US" sz="1500" b="0" i="0" dirty="0">
                <a:solidFill>
                  <a:srgbClr val="C9C3B6"/>
                </a:solidFill>
                <a:latin typeface="Arial"/>
              </a:rPr>
              <a:t> </a:t>
            </a:r>
            <a:r>
              <a:rPr lang="en-US" altLang="zh-CN" sz="1500" b="0" i="0" baseline="30000" dirty="0">
                <a:solidFill>
                  <a:srgbClr val="C9C3B6"/>
                </a:solidFill>
                <a:latin typeface="Arial"/>
              </a:rPr>
              <a:t>94</a:t>
            </a:r>
            <a:r>
              <a:rPr lang="en-US" altLang="zh-CN" sz="1500" b="0" i="0" dirty="0">
                <a:solidFill>
                  <a:srgbClr val="C9C3B6"/>
                </a:solidFill>
                <a:latin typeface="Arial"/>
              </a:rPr>
              <a:t>Mo</a:t>
            </a:r>
            <a:r>
              <a:rPr lang="zh-CN" altLang="en-US" sz="1500" b="0" i="0" dirty="0">
                <a:solidFill>
                  <a:srgbClr val="C9C3B6"/>
                </a:solidFill>
                <a:latin typeface="Arial"/>
              </a:rPr>
              <a:t> </a:t>
            </a:r>
            <a:r>
              <a:rPr lang="en-US" altLang="zh-CN" sz="1500" b="0" i="0" dirty="0">
                <a:solidFill>
                  <a:srgbClr val="C9C3B6"/>
                </a:solidFill>
                <a:latin typeface="Arial"/>
              </a:rPr>
              <a:t>discrepancy</a:t>
            </a:r>
            <a:endParaRPr sz="1500" b="0" i="0" dirty="0">
              <a:solidFill>
                <a:srgbClr val="C9C3B6"/>
              </a:solidFill>
              <a:latin typeface="Arial"/>
            </a:endParaRPr>
          </a:p>
        </p:txBody>
      </p:sp>
      <p:sp>
        <p:nvSpPr>
          <p:cNvPr id="84" name="Rectangle 83"/>
          <p:cNvSpPr/>
          <p:nvPr/>
        </p:nvSpPr>
        <p:spPr>
          <a:xfrm>
            <a:off x="640080" y="4036410"/>
            <a:ext cx="54864" cy="1143000"/>
          </a:xfrm>
          <a:prstGeom prst="rect">
            <a:avLst/>
          </a:prstGeom>
          <a:solidFill>
            <a:srgbClr val="5DD3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Rectangle 84"/>
          <p:cNvSpPr/>
          <p:nvPr/>
        </p:nvSpPr>
        <p:spPr>
          <a:xfrm>
            <a:off x="694944" y="4036410"/>
            <a:ext cx="10856671" cy="1143000"/>
          </a:xfrm>
          <a:prstGeom prst="rect">
            <a:avLst/>
          </a:prstGeom>
          <a:solidFill>
            <a:srgbClr val="0A10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p:cNvSpPr txBox="1"/>
          <p:nvPr/>
        </p:nvSpPr>
        <p:spPr>
          <a:xfrm>
            <a:off x="960120" y="4402170"/>
            <a:ext cx="2286000" cy="335413"/>
          </a:xfrm>
          <a:prstGeom prst="rect">
            <a:avLst/>
          </a:prstGeom>
          <a:noFill/>
        </p:spPr>
        <p:txBody>
          <a:bodyPr wrap="square" lIns="0" tIns="0" rIns="0" bIns="0" anchor="t">
            <a:spAutoFit/>
          </a:bodyPr>
          <a:lstStyle/>
          <a:p>
            <a:pPr algn="l">
              <a:lnSpc>
                <a:spcPct val="120000"/>
              </a:lnSpc>
            </a:pPr>
            <a:r>
              <a:rPr lang="en-US" altLang="zh-CN" sz="2000" b="1" i="0" dirty="0">
                <a:solidFill>
                  <a:srgbClr val="5DD3F0"/>
                </a:solidFill>
                <a:latin typeface="Arial"/>
              </a:rPr>
              <a:t>NUCLEAR</a:t>
            </a:r>
            <a:r>
              <a:rPr lang="zh-CN" altLang="en-US" sz="2000" b="1" i="0" dirty="0">
                <a:solidFill>
                  <a:srgbClr val="5DD3F0"/>
                </a:solidFill>
                <a:latin typeface="Arial"/>
              </a:rPr>
              <a:t> </a:t>
            </a:r>
            <a:r>
              <a:rPr lang="en-US" altLang="zh-CN" sz="2000" b="1" i="0" dirty="0">
                <a:solidFill>
                  <a:srgbClr val="5DD3F0"/>
                </a:solidFill>
                <a:latin typeface="Arial"/>
              </a:rPr>
              <a:t>DATA</a:t>
            </a:r>
            <a:endParaRPr sz="2000" b="1" i="0" dirty="0">
              <a:solidFill>
                <a:srgbClr val="5DD3F0"/>
              </a:solidFill>
              <a:latin typeface="Arial"/>
            </a:endParaRPr>
          </a:p>
        </p:txBody>
      </p:sp>
      <p:sp>
        <p:nvSpPr>
          <p:cNvPr id="87" name="TextBox 86"/>
          <p:cNvSpPr txBox="1"/>
          <p:nvPr/>
        </p:nvSpPr>
        <p:spPr>
          <a:xfrm>
            <a:off x="3383280" y="4219290"/>
            <a:ext cx="8168335" cy="335413"/>
          </a:xfrm>
          <a:prstGeom prst="rect">
            <a:avLst/>
          </a:prstGeom>
          <a:noFill/>
        </p:spPr>
        <p:txBody>
          <a:bodyPr wrap="square" lIns="0" tIns="0" rIns="0" bIns="0" anchor="t">
            <a:spAutoFit/>
          </a:bodyPr>
          <a:lstStyle/>
          <a:p>
            <a:pPr algn="l">
              <a:lnSpc>
                <a:spcPct val="120000"/>
              </a:lnSpc>
            </a:pPr>
            <a:r>
              <a:rPr lang="en-US" altLang="zh-CN" sz="2000" b="1" i="1" dirty="0">
                <a:solidFill>
                  <a:srgbClr val="F4EFE6"/>
                </a:solidFill>
                <a:latin typeface="Arial"/>
              </a:rPr>
              <a:t>s</a:t>
            </a:r>
            <a:r>
              <a:rPr lang="en-US" altLang="zh-CN" sz="2000" b="1" i="0" dirty="0">
                <a:solidFill>
                  <a:srgbClr val="F4EFE6"/>
                </a:solidFill>
                <a:latin typeface="Arial"/>
              </a:rPr>
              <a:t>-process</a:t>
            </a:r>
            <a:r>
              <a:rPr lang="zh-CN" altLang="en-US" sz="2000" b="1" i="0" dirty="0">
                <a:solidFill>
                  <a:srgbClr val="F4EFE6"/>
                </a:solidFill>
                <a:latin typeface="Arial"/>
              </a:rPr>
              <a:t> </a:t>
            </a:r>
            <a:r>
              <a:rPr lang="en-US" altLang="zh-CN" sz="2000" b="1" i="0" dirty="0">
                <a:solidFill>
                  <a:srgbClr val="F4EFE6"/>
                </a:solidFill>
                <a:latin typeface="Arial"/>
              </a:rPr>
              <a:t>Mo:</a:t>
            </a:r>
            <a:r>
              <a:rPr lang="zh-CN" altLang="en-US" sz="2000" b="1" i="0" dirty="0">
                <a:solidFill>
                  <a:srgbClr val="F4EFE6"/>
                </a:solidFill>
                <a:latin typeface="Arial"/>
              </a:rPr>
              <a:t> </a:t>
            </a:r>
            <a:r>
              <a:rPr lang="en-US" altLang="zh-CN" sz="2000" b="1" i="0" dirty="0">
                <a:solidFill>
                  <a:srgbClr val="F4EFE6"/>
                </a:solidFill>
                <a:latin typeface="Arial"/>
              </a:rPr>
              <a:t>nuclear</a:t>
            </a:r>
            <a:r>
              <a:rPr lang="zh-CN" altLang="en-US" sz="2000" b="1" i="0" dirty="0">
                <a:solidFill>
                  <a:srgbClr val="F4EFE6"/>
                </a:solidFill>
                <a:latin typeface="Arial"/>
              </a:rPr>
              <a:t> </a:t>
            </a:r>
            <a:r>
              <a:rPr lang="en-US" altLang="zh-CN" sz="2000" b="1" i="0" dirty="0">
                <a:solidFill>
                  <a:srgbClr val="F4EFE6"/>
                </a:solidFill>
                <a:latin typeface="Arial"/>
              </a:rPr>
              <a:t>inputs</a:t>
            </a:r>
            <a:r>
              <a:rPr lang="zh-CN" altLang="en-US" sz="2000" b="1" i="0" dirty="0">
                <a:solidFill>
                  <a:srgbClr val="F4EFE6"/>
                </a:solidFill>
                <a:latin typeface="Arial"/>
              </a:rPr>
              <a:t> </a:t>
            </a:r>
            <a:r>
              <a:rPr lang="en-US" altLang="zh-CN" sz="2000" b="1" i="0" dirty="0">
                <a:solidFill>
                  <a:srgbClr val="F4EFE6"/>
                </a:solidFill>
                <a:latin typeface="Arial"/>
              </a:rPr>
              <a:t>matter</a:t>
            </a:r>
            <a:r>
              <a:rPr lang="zh-CN" altLang="en-US" sz="2000" b="1" i="0" dirty="0">
                <a:solidFill>
                  <a:srgbClr val="F4EFE6"/>
                </a:solidFill>
                <a:latin typeface="Arial"/>
              </a:rPr>
              <a:t> </a:t>
            </a:r>
            <a:endParaRPr sz="2000" b="1" i="0" dirty="0">
              <a:solidFill>
                <a:srgbClr val="F4EFE6"/>
              </a:solidFill>
              <a:latin typeface="Arial"/>
            </a:endParaRPr>
          </a:p>
        </p:txBody>
      </p:sp>
      <p:sp>
        <p:nvSpPr>
          <p:cNvPr id="88" name="TextBox 87"/>
          <p:cNvSpPr txBox="1"/>
          <p:nvPr/>
        </p:nvSpPr>
        <p:spPr>
          <a:xfrm>
            <a:off x="3383280" y="4676490"/>
            <a:ext cx="8168335" cy="268856"/>
          </a:xfrm>
          <a:prstGeom prst="rect">
            <a:avLst/>
          </a:prstGeom>
          <a:noFill/>
        </p:spPr>
        <p:txBody>
          <a:bodyPr wrap="square" lIns="0" tIns="0" rIns="0" bIns="0" anchor="t">
            <a:spAutoFit/>
          </a:bodyPr>
          <a:lstStyle/>
          <a:p>
            <a:pPr algn="l">
              <a:lnSpc>
                <a:spcPct val="130000"/>
              </a:lnSpc>
            </a:pPr>
            <a:r>
              <a:rPr lang="en-US" altLang="zh-CN" sz="1500" b="0" i="0" dirty="0">
                <a:solidFill>
                  <a:srgbClr val="C9C3B6"/>
                </a:solidFill>
                <a:latin typeface="Arial"/>
              </a:rPr>
              <a:t>Grain-model</a:t>
            </a:r>
            <a:r>
              <a:rPr lang="zh-CN" altLang="en-US" sz="1500" b="0" i="0" dirty="0">
                <a:solidFill>
                  <a:srgbClr val="C9C3B6"/>
                </a:solidFill>
                <a:latin typeface="Arial"/>
              </a:rPr>
              <a:t> </a:t>
            </a:r>
            <a:r>
              <a:rPr lang="en-US" altLang="zh-CN" sz="1500" b="0" i="0" dirty="0">
                <a:solidFill>
                  <a:srgbClr val="C9C3B6"/>
                </a:solidFill>
                <a:latin typeface="Arial"/>
              </a:rPr>
              <a:t>slopes</a:t>
            </a:r>
            <a:r>
              <a:rPr lang="zh-CN" altLang="en-US" sz="1500" b="0" i="0" dirty="0">
                <a:solidFill>
                  <a:srgbClr val="C9C3B6"/>
                </a:solidFill>
                <a:latin typeface="Arial"/>
              </a:rPr>
              <a:t> </a:t>
            </a:r>
            <a:r>
              <a:rPr lang="en-US" altLang="zh-CN" sz="1500" b="0" i="0" dirty="0">
                <a:solidFill>
                  <a:srgbClr val="C9C3B6"/>
                </a:solidFill>
                <a:latin typeface="Arial"/>
              </a:rPr>
              <a:t>expose</a:t>
            </a:r>
            <a:r>
              <a:rPr lang="zh-CN" altLang="en-US" sz="1500" b="0" i="0" dirty="0">
                <a:solidFill>
                  <a:srgbClr val="C9C3B6"/>
                </a:solidFill>
                <a:latin typeface="Arial"/>
              </a:rPr>
              <a:t> </a:t>
            </a:r>
            <a:r>
              <a:rPr lang="en-US" altLang="zh-CN" sz="1500" b="0" i="0" dirty="0">
                <a:solidFill>
                  <a:srgbClr val="C9C3B6"/>
                </a:solidFill>
                <a:latin typeface="Arial"/>
              </a:rPr>
              <a:t>remaining</a:t>
            </a:r>
            <a:r>
              <a:rPr lang="zh-CN" altLang="en-US" sz="1500" b="0" i="0" dirty="0">
                <a:solidFill>
                  <a:srgbClr val="C9C3B6"/>
                </a:solidFill>
                <a:latin typeface="Arial"/>
              </a:rPr>
              <a:t> </a:t>
            </a:r>
            <a:r>
              <a:rPr lang="en-US" altLang="zh-CN" sz="1500" b="0" i="0" dirty="0">
                <a:solidFill>
                  <a:srgbClr val="C9C3B6"/>
                </a:solidFill>
                <a:latin typeface="Arial"/>
              </a:rPr>
              <a:t>uncertainties</a:t>
            </a:r>
            <a:r>
              <a:rPr lang="zh-CN" altLang="en-US" sz="1500" b="0" i="0" dirty="0">
                <a:solidFill>
                  <a:srgbClr val="C9C3B6"/>
                </a:solidFill>
                <a:latin typeface="Arial"/>
              </a:rPr>
              <a:t> </a:t>
            </a:r>
            <a:r>
              <a:rPr lang="en-US" altLang="zh-CN" sz="1500" b="0" i="0" dirty="0">
                <a:solidFill>
                  <a:srgbClr val="C9C3B6"/>
                </a:solidFill>
                <a:latin typeface="Arial"/>
              </a:rPr>
              <a:t>in</a:t>
            </a:r>
            <a:r>
              <a:rPr lang="zh-CN" altLang="en-US" sz="1500" b="0" i="0" dirty="0">
                <a:solidFill>
                  <a:srgbClr val="C9C3B6"/>
                </a:solidFill>
                <a:latin typeface="Arial"/>
              </a:rPr>
              <a:t> </a:t>
            </a:r>
            <a:r>
              <a:rPr lang="en-US" altLang="zh-CN" sz="1500" b="0" i="0" dirty="0">
                <a:solidFill>
                  <a:srgbClr val="C9C3B6"/>
                </a:solidFill>
                <a:latin typeface="Arial"/>
              </a:rPr>
              <a:t>neutron-capture</a:t>
            </a:r>
            <a:r>
              <a:rPr lang="zh-CN" altLang="en-US" sz="1500" b="0" i="0" dirty="0">
                <a:solidFill>
                  <a:srgbClr val="C9C3B6"/>
                </a:solidFill>
                <a:latin typeface="Arial"/>
              </a:rPr>
              <a:t> </a:t>
            </a:r>
            <a:r>
              <a:rPr lang="en-US" altLang="zh-CN" sz="1500" b="0" i="0" dirty="0">
                <a:solidFill>
                  <a:srgbClr val="C9C3B6"/>
                </a:solidFill>
                <a:latin typeface="Arial"/>
              </a:rPr>
              <a:t>inputs</a:t>
            </a:r>
            <a:endParaRPr sz="1500" b="0" i="0" dirty="0">
              <a:solidFill>
                <a:srgbClr val="C9C3B6"/>
              </a:solidFill>
              <a:latin typeface="Arial"/>
            </a:endParaRPr>
          </a:p>
        </p:txBody>
      </p:sp>
      <p:sp>
        <p:nvSpPr>
          <p:cNvPr id="89" name="Rectangle 88"/>
          <p:cNvSpPr/>
          <p:nvPr/>
        </p:nvSpPr>
        <p:spPr>
          <a:xfrm>
            <a:off x="640080" y="5316570"/>
            <a:ext cx="54864" cy="822960"/>
          </a:xfrm>
          <a:prstGeom prst="rect">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Rectangle 89"/>
          <p:cNvSpPr/>
          <p:nvPr/>
        </p:nvSpPr>
        <p:spPr>
          <a:xfrm>
            <a:off x="694944" y="5316570"/>
            <a:ext cx="10856671" cy="822960"/>
          </a:xfrm>
          <a:prstGeom prst="rect">
            <a:avLst/>
          </a:prstGeom>
          <a:solidFill>
            <a:srgbClr val="0A10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Oval 91"/>
          <p:cNvSpPr/>
          <p:nvPr/>
        </p:nvSpPr>
        <p:spPr>
          <a:xfrm>
            <a:off x="457200" y="6547104"/>
            <a:ext cx="101600" cy="101600"/>
          </a:xfrm>
          <a:prstGeom prst="ellipse">
            <a:avLst/>
          </a:prstGeom>
          <a:solidFill>
            <a:srgbClr val="F4C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 name="TextBox 92"/>
          <p:cNvSpPr txBox="1"/>
          <p:nvPr/>
        </p:nvSpPr>
        <p:spPr>
          <a:xfrm>
            <a:off x="640080" y="6492240"/>
            <a:ext cx="7315200" cy="274320"/>
          </a:xfrm>
          <a:prstGeom prst="rect">
            <a:avLst/>
          </a:prstGeom>
          <a:noFill/>
        </p:spPr>
        <p:txBody>
          <a:bodyPr wrap="square" lIns="0" tIns="0" rIns="0" bIns="0" anchor="t">
            <a:spAutoFit/>
          </a:bodyPr>
          <a:lstStyle/>
          <a:p>
            <a:pPr algn="l">
              <a:lnSpc>
                <a:spcPct val="120000"/>
              </a:lnSpc>
            </a:pPr>
            <a:r>
              <a:rPr sz="1100" b="0" i="0" dirty="0">
                <a:solidFill>
                  <a:srgbClr val="8A8676"/>
                </a:solidFill>
                <a:latin typeface="Arial"/>
              </a:rPr>
              <a:t>Closing · summary</a:t>
            </a:r>
          </a:p>
        </p:txBody>
      </p:sp>
      <p:sp>
        <p:nvSpPr>
          <p:cNvPr id="94" name="TextBox 93"/>
          <p:cNvSpPr txBox="1"/>
          <p:nvPr/>
        </p:nvSpPr>
        <p:spPr>
          <a:xfrm>
            <a:off x="7619695" y="6492240"/>
            <a:ext cx="4114800" cy="184474"/>
          </a:xfrm>
          <a:prstGeom prst="rect">
            <a:avLst/>
          </a:prstGeom>
          <a:noFill/>
        </p:spPr>
        <p:txBody>
          <a:bodyPr wrap="square" lIns="0" tIns="0" rIns="0" bIns="0" anchor="t">
            <a:spAutoFit/>
          </a:bodyPr>
          <a:lstStyle/>
          <a:p>
            <a:pPr algn="r">
              <a:lnSpc>
                <a:spcPct val="120000"/>
              </a:lnSpc>
            </a:pPr>
            <a:r>
              <a:rPr sz="1100" b="0" i="0" dirty="0">
                <a:solidFill>
                  <a:srgbClr val="C9C3B6"/>
                </a:solidFill>
                <a:latin typeface="Arial"/>
              </a:rPr>
              <a:t>2</a:t>
            </a:r>
            <a:r>
              <a:rPr lang="en-US" altLang="zh-CN" sz="1100" dirty="0">
                <a:solidFill>
                  <a:srgbClr val="C9C3B6"/>
                </a:solidFill>
                <a:latin typeface="Arial"/>
              </a:rPr>
              <a:t>3</a:t>
            </a:r>
            <a:r>
              <a:rPr sz="1100" b="0" i="0" dirty="0">
                <a:solidFill>
                  <a:srgbClr val="C9C3B6"/>
                </a:solidFill>
                <a:latin typeface="Arial"/>
              </a:rPr>
              <a:t> / </a:t>
            </a:r>
            <a:r>
              <a:rPr lang="en-US" altLang="zh-CN" sz="1100" b="0" i="0" dirty="0">
                <a:solidFill>
                  <a:srgbClr val="C9C3B6"/>
                </a:solidFill>
                <a:latin typeface="Arial"/>
              </a:rPr>
              <a:t>23</a:t>
            </a:r>
            <a:endParaRPr sz="1100" b="0" i="0" dirty="0">
              <a:solidFill>
                <a:srgbClr val="C9C3B6"/>
              </a:solidFill>
              <a:latin typeface="Arial"/>
            </a:endParaRPr>
          </a:p>
        </p:txBody>
      </p:sp>
      <p:sp>
        <p:nvSpPr>
          <p:cNvPr id="3" name="TextBox 2">
            <a:extLst>
              <a:ext uri="{FF2B5EF4-FFF2-40B4-BE49-F238E27FC236}">
                <a16:creationId xmlns:a16="http://schemas.microsoft.com/office/drawing/2014/main" id="{FAB5D1D9-A6F5-C0CB-6A76-CE07CB8BC7AB}"/>
              </a:ext>
            </a:extLst>
          </p:cNvPr>
          <p:cNvSpPr txBox="1"/>
          <p:nvPr/>
        </p:nvSpPr>
        <p:spPr>
          <a:xfrm>
            <a:off x="960120" y="5613850"/>
            <a:ext cx="2286000" cy="335413"/>
          </a:xfrm>
          <a:prstGeom prst="rect">
            <a:avLst/>
          </a:prstGeom>
          <a:noFill/>
        </p:spPr>
        <p:txBody>
          <a:bodyPr wrap="square" lIns="0" tIns="0" rIns="0" bIns="0" anchor="t">
            <a:spAutoFit/>
          </a:bodyPr>
          <a:lstStyle/>
          <a:p>
            <a:pPr algn="l">
              <a:lnSpc>
                <a:spcPct val="120000"/>
              </a:lnSpc>
            </a:pPr>
            <a:r>
              <a:rPr lang="en-US" altLang="zh-CN" sz="2000" b="1" i="0" dirty="0">
                <a:solidFill>
                  <a:schemeClr val="accent3">
                    <a:lumMod val="60000"/>
                    <a:lumOff val="40000"/>
                  </a:schemeClr>
                </a:solidFill>
                <a:latin typeface="Arial"/>
              </a:rPr>
              <a:t>SPOTLIGHTS </a:t>
            </a:r>
            <a:endParaRPr lang="en-US" sz="2000" b="1" i="0" dirty="0">
              <a:solidFill>
                <a:schemeClr val="accent3">
                  <a:lumMod val="60000"/>
                  <a:lumOff val="40000"/>
                </a:schemeClr>
              </a:solidFill>
              <a:latin typeface="Arial"/>
            </a:endParaRPr>
          </a:p>
        </p:txBody>
      </p:sp>
      <p:sp>
        <p:nvSpPr>
          <p:cNvPr id="4" name="TextBox 3">
            <a:extLst>
              <a:ext uri="{FF2B5EF4-FFF2-40B4-BE49-F238E27FC236}">
                <a16:creationId xmlns:a16="http://schemas.microsoft.com/office/drawing/2014/main" id="{E03F65D6-78A6-C916-23FD-748F7AEDA390}"/>
              </a:ext>
            </a:extLst>
          </p:cNvPr>
          <p:cNvSpPr txBox="1"/>
          <p:nvPr/>
        </p:nvSpPr>
        <p:spPr>
          <a:xfrm>
            <a:off x="3383280" y="5324357"/>
            <a:ext cx="8168335" cy="335413"/>
          </a:xfrm>
          <a:prstGeom prst="rect">
            <a:avLst/>
          </a:prstGeom>
          <a:noFill/>
        </p:spPr>
        <p:txBody>
          <a:bodyPr wrap="square" lIns="0" tIns="0" rIns="0" bIns="0" anchor="t">
            <a:spAutoFit/>
          </a:bodyPr>
          <a:lstStyle/>
          <a:p>
            <a:pPr algn="l">
              <a:lnSpc>
                <a:spcPct val="120000"/>
              </a:lnSpc>
            </a:pPr>
            <a:r>
              <a:rPr lang="en-US" altLang="zh-CN" sz="2000" b="1" baseline="30000" dirty="0">
                <a:solidFill>
                  <a:srgbClr val="F4EFE6"/>
                </a:solidFill>
                <a:latin typeface="Arial"/>
              </a:rPr>
              <a:t>60</a:t>
            </a:r>
            <a:r>
              <a:rPr lang="en-US" altLang="zh-CN" sz="2000" b="1" dirty="0">
                <a:solidFill>
                  <a:srgbClr val="F4EFE6"/>
                </a:solidFill>
                <a:latin typeface="Arial"/>
              </a:rPr>
              <a:t>Ni</a:t>
            </a:r>
            <a:r>
              <a:rPr lang="zh-CN" altLang="en-US" sz="2000" b="1" dirty="0">
                <a:solidFill>
                  <a:srgbClr val="F4EFE6"/>
                </a:solidFill>
                <a:latin typeface="Arial"/>
              </a:rPr>
              <a:t> </a:t>
            </a:r>
            <a:r>
              <a:rPr lang="en-US" altLang="zh-CN" sz="2000" b="1" dirty="0">
                <a:solidFill>
                  <a:srgbClr val="F4EFE6"/>
                </a:solidFill>
                <a:latin typeface="Arial"/>
              </a:rPr>
              <a:t>+</a:t>
            </a:r>
            <a:r>
              <a:rPr lang="zh-CN" altLang="en-US" sz="2000" b="1" dirty="0">
                <a:solidFill>
                  <a:srgbClr val="F4EFE6"/>
                </a:solidFill>
                <a:latin typeface="Arial"/>
              </a:rPr>
              <a:t> </a:t>
            </a:r>
            <a:r>
              <a:rPr lang="en-US" altLang="zh-CN" sz="2000" b="1" dirty="0">
                <a:solidFill>
                  <a:srgbClr val="F4EFE6"/>
                </a:solidFill>
                <a:latin typeface="Arial"/>
              </a:rPr>
              <a:t>Ca-Si</a:t>
            </a:r>
            <a:r>
              <a:rPr lang="en-US" altLang="zh-CN" sz="2000" b="1" i="0" dirty="0">
                <a:solidFill>
                  <a:srgbClr val="F4EFE6"/>
                </a:solidFill>
                <a:latin typeface="Arial"/>
              </a:rPr>
              <a:t>:</a:t>
            </a:r>
            <a:r>
              <a:rPr lang="zh-CN" altLang="en-US" sz="2000" b="1" i="0" dirty="0">
                <a:solidFill>
                  <a:srgbClr val="F4EFE6"/>
                </a:solidFill>
                <a:latin typeface="Arial"/>
              </a:rPr>
              <a:t> </a:t>
            </a:r>
            <a:r>
              <a:rPr lang="en-US" altLang="zh-CN" sz="2000" b="1" i="0" dirty="0">
                <a:solidFill>
                  <a:srgbClr val="F4EFE6"/>
                </a:solidFill>
                <a:latin typeface="Arial"/>
              </a:rPr>
              <a:t>GCE</a:t>
            </a:r>
            <a:r>
              <a:rPr lang="zh-CN" altLang="en-US" sz="2000" b="1" i="0" dirty="0">
                <a:solidFill>
                  <a:srgbClr val="F4EFE6"/>
                </a:solidFill>
                <a:latin typeface="Arial"/>
              </a:rPr>
              <a:t> </a:t>
            </a:r>
            <a:r>
              <a:rPr lang="en-US" altLang="zh-CN" sz="2000" b="1" dirty="0">
                <a:solidFill>
                  <a:srgbClr val="F4EFE6"/>
                </a:solidFill>
                <a:latin typeface="Arial"/>
              </a:rPr>
              <a:t>and</a:t>
            </a:r>
            <a:r>
              <a:rPr lang="zh-CN" altLang="en-US" sz="2000" b="1" i="0" dirty="0">
                <a:solidFill>
                  <a:srgbClr val="F4EFE6"/>
                </a:solidFill>
                <a:latin typeface="Arial"/>
              </a:rPr>
              <a:t> </a:t>
            </a:r>
            <a:r>
              <a:rPr lang="en-US" altLang="zh-CN" sz="2000" b="1" i="0" dirty="0" err="1">
                <a:solidFill>
                  <a:srgbClr val="F4EFE6"/>
                </a:solidFill>
                <a:latin typeface="Arial"/>
              </a:rPr>
              <a:t>CCSNe</a:t>
            </a:r>
            <a:endParaRPr sz="2000" b="1" i="0" dirty="0">
              <a:solidFill>
                <a:srgbClr val="F4EFE6"/>
              </a:solidFill>
              <a:latin typeface="Arial"/>
            </a:endParaRPr>
          </a:p>
        </p:txBody>
      </p:sp>
      <p:sp>
        <p:nvSpPr>
          <p:cNvPr id="5" name="TextBox 4">
            <a:extLst>
              <a:ext uri="{FF2B5EF4-FFF2-40B4-BE49-F238E27FC236}">
                <a16:creationId xmlns:a16="http://schemas.microsoft.com/office/drawing/2014/main" id="{8E46ECC5-73A5-7EC1-D181-002298D49EDC}"/>
              </a:ext>
            </a:extLst>
          </p:cNvPr>
          <p:cNvSpPr txBox="1"/>
          <p:nvPr/>
        </p:nvSpPr>
        <p:spPr>
          <a:xfrm>
            <a:off x="3383280" y="5781557"/>
            <a:ext cx="8168335" cy="268792"/>
          </a:xfrm>
          <a:prstGeom prst="rect">
            <a:avLst/>
          </a:prstGeom>
          <a:noFill/>
        </p:spPr>
        <p:txBody>
          <a:bodyPr wrap="square" lIns="0" tIns="0" rIns="0" bIns="0" anchor="t">
            <a:spAutoFit/>
          </a:bodyPr>
          <a:lstStyle/>
          <a:p>
            <a:pPr algn="l">
              <a:lnSpc>
                <a:spcPct val="130000"/>
              </a:lnSpc>
            </a:pPr>
            <a:r>
              <a:rPr lang="en-US" altLang="zh-CN" sz="1500" b="0" i="0" baseline="30000" dirty="0">
                <a:solidFill>
                  <a:srgbClr val="C9C3B6"/>
                </a:solidFill>
                <a:latin typeface="Arial"/>
              </a:rPr>
              <a:t>60</a:t>
            </a:r>
            <a:r>
              <a:rPr lang="en-US" altLang="zh-CN" sz="1500" b="0" i="0" dirty="0">
                <a:solidFill>
                  <a:srgbClr val="C9C3B6"/>
                </a:solidFill>
                <a:latin typeface="Arial"/>
              </a:rPr>
              <a:t>Ni</a:t>
            </a:r>
            <a:r>
              <a:rPr lang="zh-CN" altLang="en-US" sz="1500" b="0" i="0" dirty="0">
                <a:solidFill>
                  <a:srgbClr val="C9C3B6"/>
                </a:solidFill>
                <a:latin typeface="Arial"/>
              </a:rPr>
              <a:t> </a:t>
            </a:r>
            <a:r>
              <a:rPr lang="en-US" altLang="zh-CN" sz="1500" b="0" i="0" dirty="0">
                <a:solidFill>
                  <a:srgbClr val="C9C3B6"/>
                </a:solidFill>
                <a:latin typeface="Arial"/>
              </a:rPr>
              <a:t>records</a:t>
            </a:r>
            <a:r>
              <a:rPr lang="zh-CN" altLang="en-US" sz="1500" b="0" i="0" dirty="0">
                <a:solidFill>
                  <a:srgbClr val="C9C3B6"/>
                </a:solidFill>
                <a:latin typeface="Arial"/>
              </a:rPr>
              <a:t> </a:t>
            </a:r>
            <a:r>
              <a:rPr lang="en-US" altLang="zh-CN" sz="1500" b="0" i="0" dirty="0">
                <a:solidFill>
                  <a:srgbClr val="C9C3B6"/>
                </a:solidFill>
                <a:latin typeface="Arial"/>
              </a:rPr>
              <a:t>localized</a:t>
            </a:r>
            <a:r>
              <a:rPr lang="zh-CN" altLang="en-US" sz="1500" b="0" i="0" dirty="0">
                <a:solidFill>
                  <a:srgbClr val="C9C3B6"/>
                </a:solidFill>
                <a:latin typeface="Arial"/>
              </a:rPr>
              <a:t> </a:t>
            </a:r>
            <a:r>
              <a:rPr lang="en-US" altLang="zh-CN" sz="1500" b="0" i="0" dirty="0" err="1">
                <a:solidFill>
                  <a:srgbClr val="C9C3B6"/>
                </a:solidFill>
                <a:latin typeface="Arial"/>
              </a:rPr>
              <a:t>SNe</a:t>
            </a:r>
            <a:r>
              <a:rPr lang="zh-CN" altLang="en-US" sz="1500" b="0" i="0" dirty="0">
                <a:solidFill>
                  <a:srgbClr val="C9C3B6"/>
                </a:solidFill>
                <a:latin typeface="Arial"/>
              </a:rPr>
              <a:t> </a:t>
            </a:r>
            <a:r>
              <a:rPr lang="en-US" altLang="zh-CN" sz="1500" b="0" i="0" dirty="0" err="1">
                <a:solidFill>
                  <a:srgbClr val="C9C3B6"/>
                </a:solidFill>
                <a:latin typeface="Arial"/>
              </a:rPr>
              <a:t>Ia</a:t>
            </a:r>
            <a:r>
              <a:rPr lang="zh-CN" altLang="en-US" sz="1500" b="0" i="0" dirty="0">
                <a:solidFill>
                  <a:srgbClr val="C9C3B6"/>
                </a:solidFill>
                <a:latin typeface="Arial"/>
              </a:rPr>
              <a:t> </a:t>
            </a:r>
            <a:r>
              <a:rPr lang="en-US" altLang="zh-CN" sz="1500" b="0" i="0" dirty="0">
                <a:solidFill>
                  <a:srgbClr val="C9C3B6"/>
                </a:solidFill>
                <a:latin typeface="Arial"/>
              </a:rPr>
              <a:t>pollution;</a:t>
            </a:r>
            <a:r>
              <a:rPr lang="zh-CN" altLang="en-US" sz="1500" b="0" i="0" dirty="0">
                <a:solidFill>
                  <a:srgbClr val="C9C3B6"/>
                </a:solidFill>
                <a:latin typeface="Arial"/>
              </a:rPr>
              <a:t> </a:t>
            </a:r>
            <a:r>
              <a:rPr lang="en-US" altLang="zh-CN" sz="1500" b="0" i="0" dirty="0">
                <a:solidFill>
                  <a:srgbClr val="C9C3B6"/>
                </a:solidFill>
                <a:latin typeface="Arial"/>
              </a:rPr>
              <a:t>Ca-Si</a:t>
            </a:r>
            <a:r>
              <a:rPr lang="zh-CN" altLang="en-US" sz="1500" b="0" i="0" dirty="0">
                <a:solidFill>
                  <a:srgbClr val="C9C3B6"/>
                </a:solidFill>
                <a:latin typeface="Arial"/>
              </a:rPr>
              <a:t> </a:t>
            </a:r>
            <a:r>
              <a:rPr lang="en-US" altLang="zh-CN" sz="1500" b="0" i="0" dirty="0">
                <a:solidFill>
                  <a:srgbClr val="C9C3B6"/>
                </a:solidFill>
                <a:latin typeface="Arial"/>
              </a:rPr>
              <a:t>exposes</a:t>
            </a:r>
            <a:r>
              <a:rPr lang="zh-CN" altLang="en-US" sz="1500" b="0" i="0" dirty="0">
                <a:solidFill>
                  <a:srgbClr val="C9C3B6"/>
                </a:solidFill>
                <a:latin typeface="Arial"/>
              </a:rPr>
              <a:t> </a:t>
            </a:r>
            <a:r>
              <a:rPr lang="en-US" altLang="zh-CN" sz="1500" b="0" i="0" dirty="0">
                <a:solidFill>
                  <a:srgbClr val="C9C3B6"/>
                </a:solidFill>
                <a:latin typeface="Arial"/>
              </a:rPr>
              <a:t>gaps</a:t>
            </a:r>
            <a:r>
              <a:rPr lang="zh-CN" altLang="en-US" sz="1500" b="0" i="0" dirty="0">
                <a:solidFill>
                  <a:srgbClr val="C9C3B6"/>
                </a:solidFill>
                <a:latin typeface="Arial"/>
              </a:rPr>
              <a:t> </a:t>
            </a:r>
            <a:r>
              <a:rPr lang="en-US" altLang="zh-CN" sz="1500" b="0" i="0" dirty="0">
                <a:solidFill>
                  <a:srgbClr val="C9C3B6"/>
                </a:solidFill>
                <a:latin typeface="Arial"/>
              </a:rPr>
              <a:t>in</a:t>
            </a:r>
            <a:r>
              <a:rPr lang="zh-CN" altLang="en-US" sz="1500" b="0" i="0" dirty="0">
                <a:solidFill>
                  <a:srgbClr val="C9C3B6"/>
                </a:solidFill>
                <a:latin typeface="Arial"/>
              </a:rPr>
              <a:t> </a:t>
            </a:r>
            <a:r>
              <a:rPr lang="en-US" altLang="zh-CN" sz="1500" b="0" i="0" dirty="0">
                <a:solidFill>
                  <a:srgbClr val="C9C3B6"/>
                </a:solidFill>
                <a:latin typeface="Arial"/>
              </a:rPr>
              <a:t>1D</a:t>
            </a:r>
            <a:r>
              <a:rPr lang="zh-CN" altLang="en-US" sz="1500" b="0" i="0" dirty="0">
                <a:solidFill>
                  <a:srgbClr val="C9C3B6"/>
                </a:solidFill>
                <a:latin typeface="Arial"/>
              </a:rPr>
              <a:t> </a:t>
            </a:r>
            <a:r>
              <a:rPr lang="en-US" altLang="zh-CN" sz="1500" b="0" i="0" dirty="0">
                <a:solidFill>
                  <a:srgbClr val="C9C3B6"/>
                </a:solidFill>
                <a:latin typeface="Arial"/>
              </a:rPr>
              <a:t>CCSN</a:t>
            </a:r>
            <a:r>
              <a:rPr lang="zh-CN" altLang="en-US" sz="1500" b="0" i="0" dirty="0">
                <a:solidFill>
                  <a:srgbClr val="C9C3B6"/>
                </a:solidFill>
                <a:latin typeface="Arial"/>
              </a:rPr>
              <a:t> </a:t>
            </a:r>
            <a:r>
              <a:rPr lang="en-US" altLang="zh-CN" sz="1500" b="0" i="0" dirty="0">
                <a:solidFill>
                  <a:srgbClr val="C9C3B6"/>
                </a:solidFill>
                <a:latin typeface="Arial"/>
              </a:rPr>
              <a:t>models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7846</TotalTime>
  <Words>3889</Words>
  <Application>Microsoft Macintosh PowerPoint</Application>
  <PresentationFormat>Widescreen</PresentationFormat>
  <Paragraphs>220</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Data-model Discrepancy</vt:lpstr>
      <vt:lpstr>Isotope Imaging Reveals Contamination</vt:lpstr>
      <vt:lpstr>Discrepancy is Resolved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Liu, Nan</cp:lastModifiedBy>
  <cp:revision>252</cp:revision>
  <dcterms:created xsi:type="dcterms:W3CDTF">2013-01-27T09:14:16Z</dcterms:created>
  <dcterms:modified xsi:type="dcterms:W3CDTF">2026-08-31T14:57:12Z</dcterms:modified>
  <cp:category/>
</cp:coreProperties>
</file>