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83" r:id="rId3"/>
    <p:sldId id="271" r:id="rId4"/>
    <p:sldId id="285" r:id="rId5"/>
    <p:sldId id="269" r:id="rId6"/>
    <p:sldId id="273" r:id="rId7"/>
    <p:sldId id="278" r:id="rId8"/>
    <p:sldId id="277" r:id="rId9"/>
    <p:sldId id="284" r:id="rId10"/>
    <p:sldId id="280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01EDFF"/>
    <a:srgbClr val="156082"/>
    <a:srgbClr val="595959"/>
    <a:srgbClr val="D0B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50"/>
    <p:restoredTop sz="94695"/>
  </p:normalViewPr>
  <p:slideViewPr>
    <p:cSldViewPr snapToGrid="0">
      <p:cViewPr varScale="1">
        <p:scale>
          <a:sx n="66" d="100"/>
          <a:sy n="66" d="100"/>
        </p:scale>
        <p:origin x="224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4B864-EBDD-494F-8DDC-10D4ECF7317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80393-A70A-E64D-B344-020F082364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26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197A0-8E21-C54A-81CB-A0AACA17D3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393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131F0-9453-1F30-B081-E549478A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9EAAE08-FB2F-D1CA-FD64-9B409EFE7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2868B16-694F-C997-24B0-54DAF5004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C’è un intervallo di mass </a:t>
            </a:r>
            <a:r>
              <a:rPr lang="it-IT" dirty="0" err="1"/>
              <a:t>cut</a:t>
            </a:r>
            <a:r>
              <a:rPr lang="it-IT" dirty="0"/>
              <a:t> con cui l’</a:t>
            </a:r>
            <a:r>
              <a:rPr lang="it-IT" dirty="0" err="1"/>
              <a:t>N</a:t>
            </a:r>
            <a:r>
              <a:rPr lang="it-IT" dirty="0"/>
              <a:t>/O </a:t>
            </a:r>
            <a:r>
              <a:rPr lang="it-IT" dirty="0" err="1"/>
              <a:t>puà</a:t>
            </a:r>
            <a:r>
              <a:rPr lang="it-IT" dirty="0"/>
              <a:t> variare in questo intervallo, riproducendo le osservazioni di galassie ad alto </a:t>
            </a:r>
            <a:r>
              <a:rPr lang="it-IT" dirty="0" err="1"/>
              <a:t>redshift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93591F4-94DB-ABD7-80C5-E512886A3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7531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538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DBEE9-B300-CBDA-F841-464F9121C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A259058-DA3D-EAEB-4A9F-DCBBA036B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81FD24F-1885-2B24-F386-A64064372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F3789BF-886F-D4D6-D8B1-27FAE29F9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421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fase pp è più o meno veloce a seconda della massa iniziale. </a:t>
            </a:r>
          </a:p>
          <a:p>
            <a:r>
              <a:rPr lang="it-IT" dirty="0"/>
              <a:t>Inoltre, come osservato da </a:t>
            </a:r>
            <a:r>
              <a:rPr lang="it-IT" dirty="0" err="1"/>
              <a:t>roberti</a:t>
            </a:r>
            <a:r>
              <a:rPr lang="it-IT" dirty="0"/>
              <a:t> et al nel 2025, l’n14 prodotto durante l’H </a:t>
            </a:r>
            <a:r>
              <a:rPr lang="it-IT" dirty="0" err="1"/>
              <a:t>burning</a:t>
            </a:r>
            <a:r>
              <a:rPr lang="it-IT" dirty="0"/>
              <a:t> raggiunge un valore critico indipendentemente dalla massa. Ciò è caratteristico delle stelle con abbondanza iniziale di CNO &lt; 10^-6, che necessitano quindi di una fase in cui l’H è bruciato dalla pp.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57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7FEA6-853A-164F-9D0F-D933C1AE4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AA37137-2357-59DC-40FF-67FE0A012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CAA141A-0748-F2B6-50E6-F860BD75A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merging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unusual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zero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metallicity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stars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entropy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interface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He core and the H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envelope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considerably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metallicity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stars;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mainly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to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 and 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burning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operate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almost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48A704-EF2F-771F-DE1B-5431654AD6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94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2FA9C-1B8C-53B2-E316-EE24D2EF5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5B24A77-4D6E-1926-60BF-344D67765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E6598D6-0B5D-C667-B229-431183F1F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C’è un intervallo di mass </a:t>
            </a:r>
            <a:r>
              <a:rPr lang="it-IT" dirty="0" err="1"/>
              <a:t>cut</a:t>
            </a:r>
            <a:r>
              <a:rPr lang="it-IT" dirty="0"/>
              <a:t> con cui l’</a:t>
            </a:r>
            <a:r>
              <a:rPr lang="it-IT" dirty="0" err="1"/>
              <a:t>N</a:t>
            </a:r>
            <a:r>
              <a:rPr lang="it-IT" dirty="0"/>
              <a:t>/O </a:t>
            </a:r>
            <a:r>
              <a:rPr lang="it-IT" dirty="0" err="1"/>
              <a:t>puà</a:t>
            </a:r>
            <a:r>
              <a:rPr lang="it-IT" dirty="0"/>
              <a:t> variare in questo intervallo, riproducendo le osservazioni di galassie ad alto </a:t>
            </a:r>
            <a:r>
              <a:rPr lang="it-IT" dirty="0" err="1"/>
              <a:t>redshift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C750014-1E27-F991-B53A-F2A551E08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677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BEE59-ED0F-4B48-2B0B-F32BDA013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218EE85-8E5B-3D16-DE62-BFAE4B7275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5535E1B-5EFF-C755-604F-6FDFC1140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>
                <a:sym typeface="Wingdings" pitchFamily="2" charset="2"/>
              </a:rPr>
              <a:t>12C and16O produced during core He burning into the H burning layer, creating via the CNO cycle a 14N pocket, which is brought up to the external layers of the stars</a:t>
            </a:r>
          </a:p>
          <a:p>
            <a:pPr algn="l"/>
            <a:r>
              <a:rPr lang="en-US" sz="1200" b="1" dirty="0">
                <a:solidFill>
                  <a:schemeClr val="accent2"/>
                </a:solidFill>
                <a:sym typeface="Wingdings" pitchFamily="2" charset="2"/>
              </a:rPr>
              <a:t>L 14N poi </a:t>
            </a:r>
            <a:r>
              <a:rPr lang="en-US" sz="1200" b="1" dirty="0" err="1">
                <a:solidFill>
                  <a:schemeClr val="accent2"/>
                </a:solidFill>
                <a:sym typeface="Wingdings" pitchFamily="2" charset="2"/>
              </a:rPr>
              <a:t>è</a:t>
            </a:r>
            <a:r>
              <a:rPr lang="en-US" sz="1200" b="1" dirty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sym typeface="Wingdings" pitchFamily="2" charset="2"/>
              </a:rPr>
              <a:t>portato</a:t>
            </a:r>
            <a:r>
              <a:rPr lang="en-US" sz="1200" b="1" dirty="0">
                <a:solidFill>
                  <a:schemeClr val="accent2"/>
                </a:solidFill>
                <a:sym typeface="Wingdings" pitchFamily="2" charset="2"/>
              </a:rPr>
              <a:t> verso </a:t>
            </a:r>
            <a:r>
              <a:rPr lang="en-US" sz="1200" b="1" dirty="0" err="1">
                <a:solidFill>
                  <a:schemeClr val="accent2"/>
                </a:solidFill>
                <a:sym typeface="Wingdings" pitchFamily="2" charset="2"/>
              </a:rPr>
              <a:t>gli</a:t>
            </a:r>
            <a:r>
              <a:rPr lang="en-US" sz="1200" b="1" dirty="0">
                <a:solidFill>
                  <a:schemeClr val="accent2"/>
                </a:solidFill>
                <a:sym typeface="Wingdings" pitchFamily="2" charset="2"/>
              </a:rPr>
              <a:t> strati </a:t>
            </a:r>
            <a:r>
              <a:rPr lang="en-US" sz="1200" b="1" dirty="0" err="1">
                <a:solidFill>
                  <a:schemeClr val="accent2"/>
                </a:solidFill>
                <a:sym typeface="Wingdings" pitchFamily="2" charset="2"/>
              </a:rPr>
              <a:t>esterni</a:t>
            </a:r>
            <a:r>
              <a:rPr lang="en-US" sz="1200" b="1" dirty="0">
                <a:solidFill>
                  <a:schemeClr val="accent2"/>
                </a:solidFill>
                <a:sym typeface="Wingdings" pitchFamily="2" charset="2"/>
              </a:rPr>
              <a:t> sempre dal mixing </a:t>
            </a:r>
            <a:r>
              <a:rPr lang="en-US" sz="1200" b="1" dirty="0" err="1">
                <a:solidFill>
                  <a:schemeClr val="accent2"/>
                </a:solidFill>
                <a:sym typeface="Wingdings" pitchFamily="2" charset="2"/>
              </a:rPr>
              <a:t>rotazionale</a:t>
            </a:r>
            <a:endParaRPr lang="en-US" sz="1200" b="1" dirty="0">
              <a:solidFill>
                <a:schemeClr val="accent2"/>
              </a:solidFill>
              <a:sym typeface="Wingdings" pitchFamily="2" charset="2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281487-822E-8BAE-B780-98BBCA4147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0596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rot : fenomeno dinamico (convezione); la 40anche un po’ lo ha ma tardi e non ha troppo tempo né di produrre né di omogenizzare la chimica</a:t>
            </a:r>
          </a:p>
          <a:p>
            <a:r>
              <a:rPr lang="it-IT" dirty="0"/>
              <a:t>Rot: fenomeno secolare (diffusione)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881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1AEC2-6B1F-7020-98BF-B7635DD36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1036A36-261B-1F25-1CEE-245DD9114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42951AF-5BEC-16D3-D8E3-F4E47A469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Ccombinando</a:t>
            </a:r>
            <a:r>
              <a:rPr lang="it-IT" dirty="0"/>
              <a:t> gli yields di </a:t>
            </a:r>
            <a:r>
              <a:rPr lang="it-IT" dirty="0" err="1"/>
              <a:t>N</a:t>
            </a:r>
            <a:r>
              <a:rPr lang="it-IT" dirty="0"/>
              <a:t> con quelli di O possiamo effettivamente </a:t>
            </a:r>
            <a:r>
              <a:rPr lang="it-IT" dirty="0" err="1"/>
              <a:t>predirre</a:t>
            </a:r>
            <a:r>
              <a:rPr lang="it-IT" dirty="0"/>
              <a:t> teoricamente l’</a:t>
            </a:r>
            <a:r>
              <a:rPr lang="it-IT" dirty="0" err="1"/>
              <a:t>N</a:t>
            </a:r>
            <a:r>
              <a:rPr lang="it-IT" dirty="0"/>
              <a:t>/O.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C’è un intervallo di mass </a:t>
            </a:r>
            <a:r>
              <a:rPr lang="it-IT" dirty="0" err="1"/>
              <a:t>cut</a:t>
            </a:r>
            <a:r>
              <a:rPr lang="it-IT" dirty="0"/>
              <a:t> con cui l’</a:t>
            </a:r>
            <a:r>
              <a:rPr lang="it-IT" dirty="0" err="1"/>
              <a:t>N</a:t>
            </a:r>
            <a:r>
              <a:rPr lang="it-IT" dirty="0"/>
              <a:t>/O </a:t>
            </a:r>
            <a:r>
              <a:rPr lang="it-IT" dirty="0" err="1"/>
              <a:t>puà</a:t>
            </a:r>
            <a:r>
              <a:rPr lang="it-IT" dirty="0"/>
              <a:t> variare in questo intervallo, riproducendo le osservazioni di galassie ad alto </a:t>
            </a:r>
            <a:r>
              <a:rPr lang="it-IT" dirty="0" err="1"/>
              <a:t>redshift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F5C3C6-044E-2CDD-C42E-9504EBC751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413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80393-A70A-E64D-B344-020F0823647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20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13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4931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77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777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92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889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47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564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4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635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76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A4253CF-1178-9544-84A0-3AE064DDE384}" type="datetimeFigureOut">
              <a:rPr lang="it-IT" smtClean="0"/>
              <a:t>07/09/26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853C0168-2969-334C-B233-863F39514E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662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4.jpe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png"/><Relationship Id="rId4" Type="http://schemas.openxmlformats.org/officeDocument/2006/relationships/image" Target="../media/image10.emf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png"/><Relationship Id="rId4" Type="http://schemas.openxmlformats.org/officeDocument/2006/relationships/image" Target="../media/image10.emf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0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E1C48833-3650-33B3-C163-315159C69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678" y="1634235"/>
            <a:ext cx="11542644" cy="1005726"/>
          </a:xfrm>
        </p:spPr>
        <p:txBody>
          <a:bodyPr>
            <a:noAutofit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Primary </a:t>
            </a:r>
            <a:r>
              <a:rPr kumimoji="0" lang="en-US" sz="400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14</a:t>
            </a: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ndara" panose="020E0502030303020204" pitchFamily="34" charset="0"/>
                <a:ea typeface="Ayuthaya" pitchFamily="2" charset="-34"/>
                <a:cs typeface="Ayuthaya" pitchFamily="2" charset="-34"/>
              </a:rPr>
              <a:t>N production in zero metallicity massive stars</a:t>
            </a:r>
            <a:endParaRPr lang="en-GB" sz="2800" dirty="0">
              <a:latin typeface="Candara" panose="020E0502030303020204" pitchFamily="34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03EBB9-A96E-924C-C614-76117C72A4FB}"/>
              </a:ext>
            </a:extLst>
          </p:cNvPr>
          <p:cNvSpPr txBox="1"/>
          <p:nvPr/>
        </p:nvSpPr>
        <p:spPr>
          <a:xfrm>
            <a:off x="324678" y="4748932"/>
            <a:ext cx="115426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</a:b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in collaboration with</a:t>
            </a:r>
            <a:endParaRPr lang="en-US" sz="1600" kern="0" dirty="0">
              <a:solidFill>
                <a:sysClr val="window" lastClr="FFFFFF"/>
              </a:solidFill>
            </a:endParaRPr>
          </a:p>
          <a:p>
            <a:pPr algn="ctr"/>
            <a:endParaRPr kumimoji="0" lang="en-US" sz="1600" b="0" i="0" u="none" strike="noStrike" kern="0" cap="none" spc="0" normalizeH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algn="ctr"/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Marco </a:t>
            </a:r>
            <a:r>
              <a:rPr kumimoji="0" lang="en-US" sz="1600" b="0" i="0" u="none" strike="noStrike" kern="0" cap="none" spc="0" normalizeH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Limongi</a:t>
            </a:r>
            <a:r>
              <a:rPr lang="en-US" sz="1600" kern="0" dirty="0">
                <a:solidFill>
                  <a:sysClr val="window" lastClr="FFFFFF"/>
                </a:solidFill>
              </a:rPr>
              <a:t>, </a:t>
            </a:r>
            <a:r>
              <a:rPr lang="it-IT" sz="1600" i="1" dirty="0">
                <a:solidFill>
                  <a:srgbClr val="FFFFFF"/>
                </a:solidFill>
                <a:ea typeface="ＭＳ Ｐゴシック" pitchFamily="34" charset="-128"/>
              </a:rPr>
              <a:t>INAF – Osservatorio Astronomico di Roma, </a:t>
            </a:r>
            <a:r>
              <a:rPr lang="en-GB" sz="1600" i="1" dirty="0">
                <a:solidFill>
                  <a:srgbClr val="FFFFFF"/>
                </a:solidFill>
                <a:ea typeface="ＭＳ Ｐゴシック" pitchFamily="34" charset="-128"/>
              </a:rPr>
              <a:t>Italy</a:t>
            </a:r>
            <a:br>
              <a:rPr lang="it-IT" sz="1600" dirty="0">
                <a:solidFill>
                  <a:srgbClr val="FFFFFF"/>
                </a:solidFill>
                <a:ea typeface="ＭＳ Ｐゴシック" pitchFamily="34" charset="-128"/>
              </a:rPr>
            </a:br>
            <a:r>
              <a:rPr lang="it-IT" sz="1600" dirty="0">
                <a:solidFill>
                  <a:srgbClr val="FFFFFF"/>
                </a:solidFill>
                <a:ea typeface="ＭＳ Ｐゴシック" pitchFamily="34" charset="-128"/>
              </a:rPr>
              <a:t>Alessandro Chieffi, </a:t>
            </a:r>
            <a:r>
              <a:rPr kumimoji="0" lang="it-IT" sz="16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IAPS – Istituto di Astrofisica e Planetologia Spaziali, </a:t>
            </a:r>
            <a:r>
              <a:rPr kumimoji="0" lang="en-GB" sz="1600" b="0" i="1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Italy</a:t>
            </a:r>
            <a:b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          Lorenzo Roberti, </a:t>
            </a:r>
            <a:r>
              <a:rPr lang="it-IT" sz="1600" i="1" kern="0" dirty="0">
                <a:solidFill>
                  <a:srgbClr val="FFFFFF"/>
                </a:solidFill>
              </a:rPr>
              <a:t>INFN/LNS – Istituto Nazionale di Fisica Nucleare, </a:t>
            </a:r>
            <a:r>
              <a:rPr lang="it-IT" sz="1600" i="1" kern="0" dirty="0" err="1">
                <a:solidFill>
                  <a:srgbClr val="FFFFFF"/>
                </a:solidFill>
              </a:rPr>
              <a:t>Italy</a:t>
            </a:r>
            <a:endParaRPr lang="en-GB" sz="1600" i="1" dirty="0"/>
          </a:p>
        </p:txBody>
      </p:sp>
      <p:pic>
        <p:nvPicPr>
          <p:cNvPr id="5" name="Immagine 4" descr="Immagine che contiene schermata, Elementi grafici, testo, cerchio&#10;&#10;Descrizione generata automaticamente">
            <a:extLst>
              <a:ext uri="{FF2B5EF4-FFF2-40B4-BE49-F238E27FC236}">
                <a16:creationId xmlns:a16="http://schemas.microsoft.com/office/drawing/2014/main" id="{D50B2F98-0E7D-49AE-C900-DED0447E7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63" t="15211" r="14060" b="19775"/>
          <a:stretch/>
        </p:blipFill>
        <p:spPr>
          <a:xfrm>
            <a:off x="6319152" y="3650492"/>
            <a:ext cx="2242394" cy="1081839"/>
          </a:xfrm>
          <a:prstGeom prst="rect">
            <a:avLst/>
          </a:prstGeom>
        </p:spPr>
      </p:pic>
      <p:pic>
        <p:nvPicPr>
          <p:cNvPr id="1026" name="Picture 2" descr="Sistema Gestione Bandi">
            <a:extLst>
              <a:ext uri="{FF2B5EF4-FFF2-40B4-BE49-F238E27FC236}">
                <a16:creationId xmlns:a16="http://schemas.microsoft.com/office/drawing/2014/main" id="{702BE486-53D3-7D8C-553E-BAB5CB866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44" y="3939916"/>
            <a:ext cx="2344706" cy="72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27039C8-57BE-CF41-C428-BF3257F1A95A}"/>
              </a:ext>
            </a:extLst>
          </p:cNvPr>
          <p:cNvSpPr txBox="1"/>
          <p:nvPr/>
        </p:nvSpPr>
        <p:spPr>
          <a:xfrm>
            <a:off x="3910919" y="3074804"/>
            <a:ext cx="43701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Agnese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Falla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541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BA91E-D424-6E96-E4C0-37E73ABD3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59840457-A62D-4C89-D4D2-634B01E9FE1A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C5A9048-A88B-C5F3-3290-2B6589260CFB}"/>
              </a:ext>
            </a:extLst>
          </p:cNvPr>
          <p:cNvSpPr txBox="1"/>
          <p:nvPr/>
        </p:nvSpPr>
        <p:spPr>
          <a:xfrm>
            <a:off x="290059" y="145892"/>
            <a:ext cx="36997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</a:rPr>
              <a:t>Classic scenario…</a:t>
            </a:r>
            <a:endParaRPr lang="en-US" sz="2800" b="1" baseline="300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3EE9009-0CC1-00AC-4CFD-28B0D94A3E9E}"/>
              </a:ext>
            </a:extLst>
          </p:cNvPr>
          <p:cNvSpPr txBox="1"/>
          <p:nvPr/>
        </p:nvSpPr>
        <p:spPr>
          <a:xfrm>
            <a:off x="90156" y="865828"/>
            <a:ext cx="3140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baseline="30000" dirty="0">
                <a:solidFill>
                  <a:schemeClr val="accent2"/>
                </a:solidFill>
              </a:rPr>
              <a:t>14</a:t>
            </a:r>
            <a:r>
              <a:rPr lang="en-US" sz="2000" b="1" dirty="0">
                <a:solidFill>
                  <a:schemeClr val="accent2"/>
                </a:solidFill>
              </a:rPr>
              <a:t>N: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2"/>
                </a:solidFill>
              </a:rPr>
              <a:t>secondary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2"/>
                </a:solidFill>
              </a:rPr>
              <a:t>element</a:t>
            </a:r>
            <a:endParaRPr lang="en-US" sz="2000" b="1" baseline="300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9A1319EB-A8B6-4146-BCE1-FABE7B00325E}"/>
                  </a:ext>
                </a:extLst>
              </p:cNvPr>
              <p:cNvSpPr txBox="1"/>
              <p:nvPr/>
            </p:nvSpPr>
            <p:spPr>
              <a:xfrm>
                <a:off x="-14925" y="1411043"/>
                <a:ext cx="3699731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  <m:r>
                        <a:rPr lang="it-IT" b="1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it-IT" b="1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b="1" i="0" smtClean="0">
                          <a:latin typeface="Cambria Math" panose="02040503050406030204" pitchFamily="18" charset="0"/>
                        </a:rPr>
                        <m:t>𝐩</m:t>
                      </m:r>
                      <m:r>
                        <a:rPr lang="it-IT" b="1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𝛃</m:t>
                          </m:r>
                        </m:e>
                        <m:sup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𝛎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𝐂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𝐩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  <m:r>
                        <a:rPr lang="it-IT" b="1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b="1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b="1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9A1319EB-A8B6-4146-BCE1-FABE7B003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925" y="1411043"/>
                <a:ext cx="3699731" cy="375552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ccia giù 14">
            <a:extLst>
              <a:ext uri="{FF2B5EF4-FFF2-40B4-BE49-F238E27FC236}">
                <a16:creationId xmlns:a16="http://schemas.microsoft.com/office/drawing/2014/main" id="{AFCAE156-6A44-3B7B-9908-768A2A0198BC}"/>
              </a:ext>
            </a:extLst>
          </p:cNvPr>
          <p:cNvSpPr/>
          <p:nvPr/>
        </p:nvSpPr>
        <p:spPr>
          <a:xfrm rot="10800000">
            <a:off x="378546" y="2205921"/>
            <a:ext cx="59563" cy="179116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B4863FEA-544D-AE03-B19B-9481D14A143E}"/>
              </a:ext>
            </a:extLst>
          </p:cNvPr>
          <p:cNvGrpSpPr/>
          <p:nvPr/>
        </p:nvGrpSpPr>
        <p:grpSpPr>
          <a:xfrm>
            <a:off x="8776646" y="1265938"/>
            <a:ext cx="3307370" cy="2366384"/>
            <a:chOff x="8776646" y="1265938"/>
            <a:chExt cx="3307370" cy="2366384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65DE5B64-3C87-12EF-C110-7D475E319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76646" y="1265938"/>
              <a:ext cx="3307370" cy="2366384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E25D1CB7-0E1F-8C9B-0E17-BCE368BE99E9}"/>
                </a:ext>
              </a:extLst>
            </p:cNvPr>
            <p:cNvSpPr txBox="1"/>
            <p:nvPr/>
          </p:nvSpPr>
          <p:spPr>
            <a:xfrm>
              <a:off x="8794060" y="3398177"/>
              <a:ext cx="144214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buNone/>
              </a:pPr>
              <a:r>
                <a:rPr lang="it-IT" sz="800" dirty="0">
                  <a:solidFill>
                    <a:schemeClr val="bg1"/>
                  </a:solidFill>
                  <a:effectLst/>
                  <a:latin typeface="+mn-lt"/>
                </a:rPr>
                <a:t>Hayden-Pawson+2022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A6D44DFB-6180-A4E6-4451-96A366D20617}"/>
                  </a:ext>
                </a:extLst>
              </p:cNvPr>
              <p:cNvSpPr txBox="1"/>
              <p:nvPr/>
            </p:nvSpPr>
            <p:spPr>
              <a:xfrm>
                <a:off x="-35763" y="1817125"/>
                <a:ext cx="3741409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it-IT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it-IT" b="1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𝐎</m:t>
                      </m:r>
                      <m:r>
                        <a:rPr lang="it-IT" b="1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b="1" i="0" smtClean="0">
                          <a:latin typeface="Cambria Math" panose="02040503050406030204" pitchFamily="18" charset="0"/>
                        </a:rPr>
                        <m:t>𝐩</m:t>
                      </m:r>
                      <m:r>
                        <a:rPr lang="it-IT" b="1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it-IT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𝐅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𝛃</m:t>
                          </m:r>
                        </m:e>
                        <m:sup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𝛎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it-IT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𝐎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𝐩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𝛂</m:t>
                      </m:r>
                      <m:r>
                        <a:rPr lang="it-I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b="1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  <m:r>
                        <a:rPr lang="it-IT" b="1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b="1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b="1" dirty="0"/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A6D44DFB-6180-A4E6-4451-96A366D20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763" y="1817125"/>
                <a:ext cx="3741409" cy="375552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16E986C5-9204-2FB1-6FDA-D0FEE30A256F}"/>
                  </a:ext>
                </a:extLst>
              </p:cNvPr>
              <p:cNvSpPr txBox="1"/>
              <p:nvPr/>
            </p:nvSpPr>
            <p:spPr>
              <a:xfrm>
                <a:off x="90156" y="2445601"/>
                <a:ext cx="44846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>
                    <a:solidFill>
                      <a:schemeClr val="accent6"/>
                    </a:solidFill>
                  </a:rPr>
                  <a:t>i</a:t>
                </a:r>
                <a:r>
                  <a:rPr lang="it-IT" dirty="0" err="1">
                    <a:solidFill>
                      <a:schemeClr val="accent6"/>
                    </a:solidFill>
                  </a:rPr>
                  <a:t>nitial</a:t>
                </a:r>
                <a:r>
                  <a:rPr lang="it-IT" dirty="0">
                    <a:solidFill>
                      <a:schemeClr val="accent6"/>
                    </a:solidFill>
                  </a:rPr>
                  <a:t> CNO </a:t>
                </a:r>
                <a:r>
                  <a:rPr lang="it-IT" dirty="0" err="1">
                    <a:solidFill>
                      <a:schemeClr val="accent6"/>
                    </a:solidFill>
                  </a:rPr>
                  <a:t>abundance</a:t>
                </a:r>
                <a:r>
                  <a:rPr lang="it-IT" dirty="0">
                    <a:solidFill>
                      <a:schemeClr val="accent6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it-IT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it-IT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 err="1">
                    <a:solidFill>
                      <a:schemeClr val="accent6"/>
                    </a:solidFill>
                  </a:rPr>
                  <a:t>initial</a:t>
                </a:r>
                <a:r>
                  <a:rPr lang="it-IT" dirty="0">
                    <a:solidFill>
                      <a:schemeClr val="accent6"/>
                    </a:solidFill>
                  </a:rPr>
                  <a:t> </a:t>
                </a:r>
                <a:r>
                  <a:rPr lang="it-IT" dirty="0" err="1">
                    <a:solidFill>
                      <a:schemeClr val="accent6"/>
                    </a:solidFill>
                  </a:rPr>
                  <a:t>metallicity</a:t>
                </a:r>
                <a:r>
                  <a:rPr lang="it-IT" dirty="0">
                    <a:solidFill>
                      <a:schemeClr val="accent6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16E986C5-9204-2FB1-6FDA-D0FEE30A2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6" y="2445601"/>
                <a:ext cx="4484626" cy="369332"/>
              </a:xfrm>
              <a:prstGeom prst="rect">
                <a:avLst/>
              </a:prstGeom>
              <a:blipFill>
                <a:blip r:embed="rId8"/>
                <a:stretch>
                  <a:fillRect l="-1416" t="-6667" r="-283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A8D87CA-D5A6-B1C4-C480-8B21709A325F}"/>
              </a:ext>
            </a:extLst>
          </p:cNvPr>
          <p:cNvSpPr txBox="1"/>
          <p:nvPr/>
        </p:nvSpPr>
        <p:spPr>
          <a:xfrm>
            <a:off x="9833907" y="189693"/>
            <a:ext cx="2690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plateau:</a:t>
            </a:r>
          </a:p>
          <a:p>
            <a:pPr algn="ctr"/>
            <a:r>
              <a:rPr lang="en-US" sz="2000" dirty="0"/>
              <a:t> </a:t>
            </a:r>
            <a:r>
              <a:rPr lang="en-US" sz="2000" b="1" dirty="0">
                <a:solidFill>
                  <a:schemeClr val="accent2"/>
                </a:solidFill>
              </a:rPr>
              <a:t>primary </a:t>
            </a:r>
            <a:r>
              <a:rPr lang="en-US" sz="2000" b="1" baseline="30000" dirty="0">
                <a:solidFill>
                  <a:schemeClr val="accent2"/>
                </a:solidFill>
              </a:rPr>
              <a:t>14</a:t>
            </a:r>
            <a:r>
              <a:rPr lang="en-US" sz="2000" b="1" dirty="0">
                <a:solidFill>
                  <a:schemeClr val="accent2"/>
                </a:solidFill>
              </a:rPr>
              <a:t>N</a:t>
            </a:r>
            <a:endParaRPr lang="en-US" sz="2000" b="1" baseline="30000" dirty="0">
              <a:solidFill>
                <a:schemeClr val="accent2"/>
              </a:solidFill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3CAE1502-ED23-99F7-A306-DC334FD22274}"/>
              </a:ext>
            </a:extLst>
          </p:cNvPr>
          <p:cNvSpPr txBox="1"/>
          <p:nvPr/>
        </p:nvSpPr>
        <p:spPr>
          <a:xfrm>
            <a:off x="290058" y="3051645"/>
            <a:ext cx="53243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</a:rPr>
              <a:t>…and the JWST revolution</a:t>
            </a:r>
            <a:endParaRPr lang="en-US" sz="2800" b="1" baseline="30000" dirty="0"/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0FB91D7B-A042-3D3F-FB67-5F615F9AF889}"/>
              </a:ext>
            </a:extLst>
          </p:cNvPr>
          <p:cNvSpPr txBox="1"/>
          <p:nvPr/>
        </p:nvSpPr>
        <p:spPr>
          <a:xfrm>
            <a:off x="102311" y="3733139"/>
            <a:ext cx="52043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 err="1"/>
              <a:t>Theoretical</a:t>
            </a:r>
            <a:r>
              <a:rPr lang="it-IT" sz="2000" dirty="0"/>
              <a:t> models </a:t>
            </a:r>
            <a:r>
              <a:rPr lang="it-IT" sz="2000" dirty="0" err="1"/>
              <a:t>struggle</a:t>
            </a:r>
            <a:r>
              <a:rPr lang="it-IT" sz="2000" dirty="0"/>
              <a:t> to </a:t>
            </a:r>
            <a:r>
              <a:rPr lang="it-IT" sz="2000" dirty="0" err="1"/>
              <a:t>reproduce</a:t>
            </a:r>
            <a:r>
              <a:rPr lang="it-IT" sz="2000" dirty="0"/>
              <a:t> the</a:t>
            </a:r>
          </a:p>
          <a:p>
            <a:pPr algn="ctr"/>
            <a:r>
              <a:rPr lang="it-IT" sz="2000" b="1" dirty="0" err="1"/>
              <a:t>Nitrogen-Overabundant</a:t>
            </a:r>
            <a:r>
              <a:rPr lang="it-IT" sz="2000" b="1" dirty="0"/>
              <a:t> </a:t>
            </a:r>
            <a:r>
              <a:rPr lang="it-IT" sz="2000" b="1" dirty="0" err="1"/>
              <a:t>Galaxies</a:t>
            </a:r>
            <a:r>
              <a:rPr lang="it-IT" sz="2000" dirty="0"/>
              <a:t> (</a:t>
            </a:r>
            <a:r>
              <a:rPr lang="it-IT" sz="2000" dirty="0" err="1"/>
              <a:t>NOEGs</a:t>
            </a:r>
            <a:r>
              <a:rPr lang="it-IT" sz="2000" dirty="0"/>
              <a:t>)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33B655B7-78D4-6EBD-8E97-2F2FE43885D4}"/>
              </a:ext>
            </a:extLst>
          </p:cNvPr>
          <p:cNvSpPr txBox="1"/>
          <p:nvPr/>
        </p:nvSpPr>
        <p:spPr>
          <a:xfrm>
            <a:off x="182585" y="4625469"/>
            <a:ext cx="5159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Possible</a:t>
            </a:r>
            <a:r>
              <a:rPr lang="it-IT" dirty="0"/>
              <a:t> source: </a:t>
            </a:r>
            <a:r>
              <a:rPr lang="it-IT" sz="2000" b="1" dirty="0" err="1"/>
              <a:t>primordial</a:t>
            </a:r>
            <a:r>
              <a:rPr lang="it-IT" sz="2000" b="1" dirty="0"/>
              <a:t> stars </a:t>
            </a:r>
            <a:r>
              <a:rPr lang="it-IT" sz="2000" dirty="0"/>
              <a:t>(</a:t>
            </a:r>
            <a:r>
              <a:rPr lang="it-IT" sz="2000" dirty="0" err="1"/>
              <a:t>PopIII</a:t>
            </a:r>
            <a:r>
              <a:rPr lang="it-IT" sz="2000" dirty="0"/>
              <a:t> stars)</a:t>
            </a:r>
            <a:endParaRPr lang="it-IT" dirty="0"/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93284499-7D54-9D32-419E-EBF46C8F8467}"/>
              </a:ext>
            </a:extLst>
          </p:cNvPr>
          <p:cNvSpPr txBox="1"/>
          <p:nvPr/>
        </p:nvSpPr>
        <p:spPr>
          <a:xfrm>
            <a:off x="303954" y="5682646"/>
            <a:ext cx="510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Likely </a:t>
            </a:r>
            <a:r>
              <a:rPr lang="en-US" b="1" dirty="0"/>
              <a:t>massive, </a:t>
            </a:r>
            <a:r>
              <a:rPr lang="en-US" dirty="0"/>
              <a:t>top-heavy Initial Mass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4E534B30-5BAD-D66C-7AA7-241B0F302D18}"/>
                  </a:ext>
                </a:extLst>
              </p:cNvPr>
              <p:cNvSpPr txBox="1"/>
              <p:nvPr/>
            </p:nvSpPr>
            <p:spPr>
              <a:xfrm>
                <a:off x="303954" y="6027806"/>
                <a:ext cx="39775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ym typeface="Wingdings" pitchFamily="2" charset="2"/>
                  </a:rPr>
                  <a:t> </a:t>
                </a:r>
                <a:r>
                  <a:rPr lang="en-US" dirty="0"/>
                  <a:t>Inefficient winds (mass loss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chemeClr val="accent2"/>
                    </a:solidFill>
                  </a:rPr>
                  <a:t>0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4E534B30-5BAD-D66C-7AA7-241B0F302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54" y="6027806"/>
                <a:ext cx="3977535" cy="369332"/>
              </a:xfrm>
              <a:prstGeom prst="rect">
                <a:avLst/>
              </a:prstGeom>
              <a:blipFill>
                <a:blip r:embed="rId9"/>
                <a:stretch>
                  <a:fillRect l="-1597" t="-6667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0E3EF055-099B-CFA2-3BC5-533B7A3C83EC}"/>
              </a:ext>
            </a:extLst>
          </p:cNvPr>
          <p:cNvSpPr txBox="1"/>
          <p:nvPr/>
        </p:nvSpPr>
        <p:spPr>
          <a:xfrm>
            <a:off x="280263" y="5330605"/>
            <a:ext cx="4570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 </a:t>
            </a:r>
            <a:r>
              <a:rPr lang="en-US" b="1" dirty="0">
                <a:sym typeface="Wingdings" pitchFamily="2" charset="2"/>
              </a:rPr>
              <a:t>METAL FREE </a:t>
            </a:r>
            <a:r>
              <a:rPr lang="en-US" dirty="0">
                <a:sym typeface="Wingdings" pitchFamily="2" charset="2"/>
              </a:rPr>
              <a:t>structures  (Z = 0)	</a:t>
            </a:r>
          </a:p>
        </p:txBody>
      </p:sp>
      <p:sp>
        <p:nvSpPr>
          <p:cNvPr id="2" name="Parentesi graffa chiusa 1">
            <a:extLst>
              <a:ext uri="{FF2B5EF4-FFF2-40B4-BE49-F238E27FC236}">
                <a16:creationId xmlns:a16="http://schemas.microsoft.com/office/drawing/2014/main" id="{5C2D409C-3EB2-5425-589E-95DCE3EFAE7B}"/>
              </a:ext>
            </a:extLst>
          </p:cNvPr>
          <p:cNvSpPr/>
          <p:nvPr/>
        </p:nvSpPr>
        <p:spPr>
          <a:xfrm>
            <a:off x="3667175" y="1527395"/>
            <a:ext cx="241539" cy="579498"/>
          </a:xfrm>
          <a:prstGeom prst="rightBrace">
            <a:avLst>
              <a:gd name="adj1" fmla="val 8333"/>
              <a:gd name="adj2" fmla="val 52235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2818924-9BBA-856A-4BB6-56B17C0440B1}"/>
              </a:ext>
            </a:extLst>
          </p:cNvPr>
          <p:cNvSpPr txBox="1"/>
          <p:nvPr/>
        </p:nvSpPr>
        <p:spPr>
          <a:xfrm>
            <a:off x="3986301" y="1504893"/>
            <a:ext cx="14206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CNO </a:t>
            </a:r>
            <a:r>
              <a:rPr lang="it-IT" sz="2000" dirty="0" err="1"/>
              <a:t>cycle</a:t>
            </a:r>
            <a:r>
              <a:rPr lang="it-IT" sz="2000" dirty="0"/>
              <a:t> </a:t>
            </a:r>
          </a:p>
          <a:p>
            <a:r>
              <a:rPr lang="it-IT" sz="2000" dirty="0"/>
              <a:t>(H </a:t>
            </a:r>
            <a:r>
              <a:rPr lang="it-IT" sz="2000" dirty="0" err="1"/>
              <a:t>burning</a:t>
            </a:r>
            <a:r>
              <a:rPr lang="it-IT" sz="2000" dirty="0"/>
              <a:t>)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98119C2D-3E2A-AEDA-5193-B9C30F4498A6}"/>
              </a:ext>
            </a:extLst>
          </p:cNvPr>
          <p:cNvGrpSpPr/>
          <p:nvPr/>
        </p:nvGrpSpPr>
        <p:grpSpPr>
          <a:xfrm>
            <a:off x="5487821" y="2949911"/>
            <a:ext cx="6246228" cy="3650614"/>
            <a:chOff x="5487821" y="2949911"/>
            <a:chExt cx="6246228" cy="3650614"/>
          </a:xfrm>
        </p:grpSpPr>
        <p:pic>
          <p:nvPicPr>
            <p:cNvPr id="44" name="New picture">
              <a:extLst>
                <a:ext uri="{FF2B5EF4-FFF2-40B4-BE49-F238E27FC236}">
                  <a16:creationId xmlns:a16="http://schemas.microsoft.com/office/drawing/2014/main" id="{FEC44CA5-C2AB-AD75-3482-DD7400CDA755}"/>
                </a:ext>
              </a:extLst>
            </p:cNvPr>
            <p:cNvPicPr/>
            <p:nvPr/>
          </p:nvPicPr>
          <p:blipFill>
            <a:blip r:embed="rId10"/>
            <a:srcRect l="4299" r="4019" b="49538"/>
            <a:stretch>
              <a:fillRect/>
            </a:stretch>
          </p:blipFill>
          <p:spPr>
            <a:xfrm>
              <a:off x="5487821" y="2949911"/>
              <a:ext cx="6246228" cy="3650614"/>
            </a:xfrm>
            <a:prstGeom prst="rect">
              <a:avLst/>
            </a:prstGeom>
          </p:spPr>
        </p:pic>
        <p:cxnSp>
          <p:nvCxnSpPr>
            <p:cNvPr id="20" name="Connettore dritto 19">
              <a:extLst>
                <a:ext uri="{FF2B5EF4-FFF2-40B4-BE49-F238E27FC236}">
                  <a16:creationId xmlns:a16="http://schemas.microsoft.com/office/drawing/2014/main" id="{F25D4752-9F5C-5CB2-4902-A95A90EDE2D8}"/>
                </a:ext>
              </a:extLst>
            </p:cNvPr>
            <p:cNvCxnSpPr>
              <a:cxnSpLocks/>
            </p:cNvCxnSpPr>
            <p:nvPr/>
          </p:nvCxnSpPr>
          <p:spPr>
            <a:xfrm>
              <a:off x="6313961" y="5794570"/>
              <a:ext cx="1214599" cy="0"/>
            </a:xfrm>
            <a:prstGeom prst="line">
              <a:avLst/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870BCCF9-E266-FC47-8D9F-1E5C947C9879}"/>
                </a:ext>
              </a:extLst>
            </p:cNvPr>
            <p:cNvSpPr txBox="1"/>
            <p:nvPr/>
          </p:nvSpPr>
          <p:spPr>
            <a:xfrm>
              <a:off x="6303801" y="5804730"/>
              <a:ext cx="12859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merican Typewriter" panose="02090604020004020304" pitchFamily="18" charset="77"/>
                </a:rPr>
                <a:t>Mean </a:t>
              </a:r>
              <a:r>
                <a:rPr lang="it-IT" sz="800" b="1" dirty="0" err="1">
                  <a:solidFill>
                    <a:schemeClr val="bg1"/>
                  </a:solidFill>
                  <a:latin typeface="American Typewriter" panose="02090604020004020304" pitchFamily="18" charset="77"/>
                </a:rPr>
                <a:t>observed</a:t>
              </a:r>
              <a:r>
                <a:rPr lang="it-IT" sz="800" b="1" dirty="0">
                  <a:solidFill>
                    <a:schemeClr val="bg1"/>
                  </a:solidFill>
                  <a:latin typeface="American Typewriter" panose="02090604020004020304" pitchFamily="18" charset="77"/>
                </a:rPr>
                <a:t> </a:t>
              </a:r>
              <a:r>
                <a:rPr lang="it-IT" sz="800" b="1" dirty="0" err="1">
                  <a:solidFill>
                    <a:schemeClr val="bg1"/>
                  </a:solidFill>
                  <a:latin typeface="American Typewriter" panose="02090604020004020304" pitchFamily="18" charset="77"/>
                </a:rPr>
                <a:t>value</a:t>
              </a:r>
              <a:endParaRPr lang="it-IT" sz="800" b="1" dirty="0">
                <a:solidFill>
                  <a:schemeClr val="bg1"/>
                </a:solidFill>
                <a:latin typeface="American Typewriter" panose="02090604020004020304" pitchFamily="18" charset="77"/>
              </a:endParaRPr>
            </a:p>
          </p:txBody>
        </p:sp>
      </p:grpSp>
      <p:cxnSp>
        <p:nvCxnSpPr>
          <p:cNvPr id="23" name="Connettore curvo 22">
            <a:extLst>
              <a:ext uri="{FF2B5EF4-FFF2-40B4-BE49-F238E27FC236}">
                <a16:creationId xmlns:a16="http://schemas.microsoft.com/office/drawing/2014/main" id="{EF1B5892-CAAE-9D5A-B10C-8E759230A729}"/>
              </a:ext>
            </a:extLst>
          </p:cNvPr>
          <p:cNvCxnSpPr>
            <a:cxnSpLocks/>
          </p:cNvCxnSpPr>
          <p:nvPr/>
        </p:nvCxnSpPr>
        <p:spPr>
          <a:xfrm rot="5400000">
            <a:off x="9636316" y="1234870"/>
            <a:ext cx="1711622" cy="1373652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6F144C43-B302-A995-E3BB-E078C6B9FF1D}"/>
              </a:ext>
            </a:extLst>
          </p:cNvPr>
          <p:cNvGrpSpPr/>
          <p:nvPr/>
        </p:nvGrpSpPr>
        <p:grpSpPr>
          <a:xfrm>
            <a:off x="5368944" y="210670"/>
            <a:ext cx="4127761" cy="2203119"/>
            <a:chOff x="4790002" y="315813"/>
            <a:chExt cx="4127761" cy="2203119"/>
          </a:xfrm>
        </p:grpSpPr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9569163B-415C-9A2F-81FB-98F1DBC46829}"/>
                </a:ext>
              </a:extLst>
            </p:cNvPr>
            <p:cNvGrpSpPr/>
            <p:nvPr/>
          </p:nvGrpSpPr>
          <p:grpSpPr>
            <a:xfrm>
              <a:off x="4825411" y="315813"/>
              <a:ext cx="4092352" cy="2196415"/>
              <a:chOff x="5115656" y="609775"/>
              <a:chExt cx="4092352" cy="2196415"/>
            </a:xfrm>
          </p:grpSpPr>
          <p:grpSp>
            <p:nvGrpSpPr>
              <p:cNvPr id="27" name="Gruppo 26">
                <a:extLst>
                  <a:ext uri="{FF2B5EF4-FFF2-40B4-BE49-F238E27FC236}">
                    <a16:creationId xmlns:a16="http://schemas.microsoft.com/office/drawing/2014/main" id="{BE619707-BF27-743D-9DE1-39AC06628E00}"/>
                  </a:ext>
                </a:extLst>
              </p:cNvPr>
              <p:cNvGrpSpPr/>
              <p:nvPr/>
            </p:nvGrpSpPr>
            <p:grpSpPr>
              <a:xfrm>
                <a:off x="5115656" y="609775"/>
                <a:ext cx="4092352" cy="2196415"/>
                <a:chOff x="4310984" y="644691"/>
                <a:chExt cx="4116940" cy="2163673"/>
              </a:xfrm>
            </p:grpSpPr>
            <p:pic>
              <p:nvPicPr>
                <p:cNvPr id="25" name="Immagine 24">
                  <a:extLst>
                    <a:ext uri="{FF2B5EF4-FFF2-40B4-BE49-F238E27FC236}">
                      <a16:creationId xmlns:a16="http://schemas.microsoft.com/office/drawing/2014/main" id="{EE14721D-D8CD-74F9-6557-26075C36A6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56158"/>
                <a:stretch>
                  <a:fillRect/>
                </a:stretch>
              </p:blipFill>
              <p:spPr>
                <a:xfrm>
                  <a:off x="4310984" y="644691"/>
                  <a:ext cx="4116940" cy="1659597"/>
                </a:xfrm>
                <a:prstGeom prst="rect">
                  <a:avLst/>
                </a:prstGeom>
              </p:spPr>
            </p:pic>
            <p:pic>
              <p:nvPicPr>
                <p:cNvPr id="26" name="Immagine 25">
                  <a:extLst>
                    <a:ext uri="{FF2B5EF4-FFF2-40B4-BE49-F238E27FC236}">
                      <a16:creationId xmlns:a16="http://schemas.microsoft.com/office/drawing/2014/main" id="{34EFD635-DF25-2BD5-7AEA-9440680EDA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t="84052"/>
                <a:stretch>
                  <a:fillRect/>
                </a:stretch>
              </p:blipFill>
              <p:spPr>
                <a:xfrm>
                  <a:off x="4310984" y="2204662"/>
                  <a:ext cx="4116940" cy="603702"/>
                </a:xfrm>
                <a:prstGeom prst="rect">
                  <a:avLst/>
                </a:prstGeom>
              </p:spPr>
            </p:pic>
          </p:grpSp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168DD506-1419-CE4F-F2CE-CE71E7BE015C}"/>
                  </a:ext>
                </a:extLst>
              </p:cNvPr>
              <p:cNvSpPr txBox="1"/>
              <p:nvPr/>
            </p:nvSpPr>
            <p:spPr>
              <a:xfrm>
                <a:off x="7655720" y="2584134"/>
                <a:ext cx="70884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700" dirty="0">
                    <a:solidFill>
                      <a:schemeClr val="bg1"/>
                    </a:solidFill>
                  </a:rPr>
                  <a:t>(~ </a:t>
                </a:r>
                <a:r>
                  <a:rPr lang="it-IT" sz="700" dirty="0" err="1">
                    <a:solidFill>
                      <a:schemeClr val="bg1"/>
                    </a:solidFill>
                  </a:rPr>
                  <a:t>metallicity</a:t>
                </a:r>
                <a:r>
                  <a:rPr lang="it-IT" sz="700" dirty="0">
                    <a:solidFill>
                      <a:schemeClr val="bg1"/>
                    </a:solidFill>
                  </a:rPr>
                  <a:t>)</a:t>
                </a:r>
              </a:p>
            </p:txBody>
          </p:sp>
        </p:grp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8D8CCF46-4F3B-B4D8-B960-D883C4641843}"/>
                </a:ext>
              </a:extLst>
            </p:cNvPr>
            <p:cNvSpPr txBox="1"/>
            <p:nvPr/>
          </p:nvSpPr>
          <p:spPr>
            <a:xfrm>
              <a:off x="4790002" y="2303488"/>
              <a:ext cx="13419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dirty="0">
                  <a:solidFill>
                    <a:schemeClr val="bg1"/>
                  </a:solidFill>
                </a:rPr>
                <a:t>Izotov&amp;Thuan 1999</a:t>
              </a:r>
            </a:p>
          </p:txBody>
        </p:sp>
      </p:grpSp>
      <p:cxnSp>
        <p:nvCxnSpPr>
          <p:cNvPr id="36" name="Connettore curvo 35">
            <a:extLst>
              <a:ext uri="{FF2B5EF4-FFF2-40B4-BE49-F238E27FC236}">
                <a16:creationId xmlns:a16="http://schemas.microsoft.com/office/drawing/2014/main" id="{9F41D76B-330A-3999-2786-5E4EBE182EB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946766" y="579813"/>
            <a:ext cx="3289435" cy="501943"/>
          </a:xfrm>
          <a:prstGeom prst="curvedConnector3">
            <a:avLst>
              <a:gd name="adj1" fmla="val 99419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505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3" grpId="0"/>
      <p:bldP spid="50" grpId="0"/>
      <p:bldP spid="51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>
            <a:extLst>
              <a:ext uri="{FF2B5EF4-FFF2-40B4-BE49-F238E27FC236}">
                <a16:creationId xmlns:a16="http://schemas.microsoft.com/office/drawing/2014/main" id="{16470913-0D9D-FACD-47C9-7CD02BAFFA90}"/>
              </a:ext>
            </a:extLst>
          </p:cNvPr>
          <p:cNvSpPr txBox="1"/>
          <p:nvPr/>
        </p:nvSpPr>
        <p:spPr>
          <a:xfrm>
            <a:off x="387484" y="1550953"/>
            <a:ext cx="5067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en-US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INCLUSION OF ROTATION</a:t>
            </a:r>
            <a:r>
              <a:rPr lang="en-US" b="1" kern="0" dirty="0"/>
              <a:t>:</a:t>
            </a:r>
          </a:p>
          <a:p>
            <a:pPr marL="536575" indent="-260350">
              <a:buSzPct val="109000"/>
              <a:buFont typeface="Arial" charset="0"/>
              <a:buChar char="•"/>
              <a:defRPr/>
            </a:pPr>
            <a:r>
              <a:rPr lang="en-US" b="1" kern="0" dirty="0" err="1"/>
              <a:t>Shellular</a:t>
            </a:r>
            <a:r>
              <a:rPr lang="en-US" b="1" kern="0" dirty="0"/>
              <a:t> Rotation </a:t>
            </a:r>
            <a:r>
              <a:rPr lang="en-US" kern="0" dirty="0">
                <a:solidFill>
                  <a:srgbClr val="FFFFFF"/>
                </a:solidFill>
              </a:rPr>
              <a:t>(</a:t>
            </a:r>
            <a:r>
              <a:rPr lang="en-US" kern="0" dirty="0" err="1">
                <a:solidFill>
                  <a:srgbClr val="FFFFFF"/>
                </a:solidFill>
              </a:rPr>
              <a:t>Meynet</a:t>
            </a:r>
            <a:r>
              <a:rPr lang="en-US" kern="0" dirty="0">
                <a:solidFill>
                  <a:srgbClr val="FFFFFF"/>
                </a:solidFill>
              </a:rPr>
              <a:t> &amp; </a:t>
            </a:r>
            <a:r>
              <a:rPr lang="en-US" kern="0" dirty="0" err="1">
                <a:solidFill>
                  <a:srgbClr val="FFFFFF"/>
                </a:solidFill>
              </a:rPr>
              <a:t>Maeder</a:t>
            </a:r>
            <a:r>
              <a:rPr lang="en-US" kern="0" dirty="0">
                <a:solidFill>
                  <a:srgbClr val="FFFFFF"/>
                </a:solidFill>
              </a:rPr>
              <a:t> 1997)</a:t>
            </a:r>
          </a:p>
          <a:p>
            <a:pPr marL="536575" indent="-260350">
              <a:buSzPct val="109000"/>
              <a:buFont typeface="Arial" charset="0"/>
              <a:buChar char="•"/>
              <a:defRPr/>
            </a:pPr>
            <a:r>
              <a:rPr lang="en-US" b="1" kern="0" dirty="0"/>
              <a:t>Transport of Angular Momentum </a:t>
            </a:r>
            <a:r>
              <a:rPr lang="en-US" kern="0" dirty="0">
                <a:solidFill>
                  <a:srgbClr val="FFFFFF"/>
                </a:solidFill>
              </a:rPr>
              <a:t>due to shear instabilities and meridional circulation (</a:t>
            </a:r>
            <a:r>
              <a:rPr lang="en-US" b="1" kern="0" dirty="0"/>
              <a:t>Advection/Diffusion </a:t>
            </a:r>
            <a:r>
              <a:rPr lang="en-US" kern="0" dirty="0">
                <a:solidFill>
                  <a:srgbClr val="FFFFFF"/>
                </a:solidFill>
              </a:rPr>
              <a:t>equation, </a:t>
            </a:r>
            <a:r>
              <a:rPr lang="en-US" kern="0" dirty="0" err="1">
                <a:solidFill>
                  <a:srgbClr val="FFFFFF"/>
                </a:solidFill>
              </a:rPr>
              <a:t>Meynet</a:t>
            </a:r>
            <a:r>
              <a:rPr lang="en-US" kern="0" dirty="0">
                <a:solidFill>
                  <a:srgbClr val="FFFFFF"/>
                </a:solidFill>
              </a:rPr>
              <a:t> &amp; Maeder 2000)</a:t>
            </a:r>
          </a:p>
          <a:p>
            <a:pPr marL="536575" indent="-260350">
              <a:buSzPct val="109000"/>
              <a:buFont typeface="Arial" charset="0"/>
              <a:buChar char="•"/>
              <a:defRPr/>
            </a:pPr>
            <a:r>
              <a:rPr lang="en-US" b="1" kern="0" dirty="0"/>
              <a:t>Coupling of Rotation and Mass Loss</a:t>
            </a:r>
          </a:p>
        </p:txBody>
      </p:sp>
      <p:grpSp>
        <p:nvGrpSpPr>
          <p:cNvPr id="8" name="Group 1">
            <a:extLst>
              <a:ext uri="{FF2B5EF4-FFF2-40B4-BE49-F238E27FC236}">
                <a16:creationId xmlns:a16="http://schemas.microsoft.com/office/drawing/2014/main" id="{5D3BCAB0-8FD8-2340-190C-7DB639EA668C}"/>
              </a:ext>
            </a:extLst>
          </p:cNvPr>
          <p:cNvGrpSpPr/>
          <p:nvPr/>
        </p:nvGrpSpPr>
        <p:grpSpPr>
          <a:xfrm>
            <a:off x="5977325" y="238402"/>
            <a:ext cx="6071918" cy="4656428"/>
            <a:chOff x="5617028" y="590614"/>
            <a:chExt cx="6476998" cy="4656428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E4E909BA-3B60-AD49-A92A-DD9E5135C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820220" y="3011710"/>
              <a:ext cx="2247900" cy="571500"/>
            </a:xfrm>
            <a:prstGeom prst="rect">
              <a:avLst/>
            </a:prstGeom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E74C71AF-CC09-ED77-99BA-A49BA6014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824754" y="3775347"/>
              <a:ext cx="5727700" cy="1333500"/>
            </a:xfrm>
            <a:prstGeom prst="rect">
              <a:avLst/>
            </a:prstGeom>
          </p:spPr>
        </p:pic>
        <p:pic>
          <p:nvPicPr>
            <p:cNvPr id="11" name="Picture 17" descr="latex-image-1.pdf">
              <a:extLst>
                <a:ext uri="{FF2B5EF4-FFF2-40B4-BE49-F238E27FC236}">
                  <a16:creationId xmlns:a16="http://schemas.microsoft.com/office/drawing/2014/main" id="{738CA6DD-082C-48D9-7787-B2C9C35DE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2921" y="2234772"/>
              <a:ext cx="2501900" cy="622300"/>
            </a:xfrm>
            <a:prstGeom prst="rect">
              <a:avLst/>
            </a:prstGeom>
          </p:spPr>
        </p:pic>
        <p:pic>
          <p:nvPicPr>
            <p:cNvPr id="12" name="Picture 18" descr="latex-image-1.pdf">
              <a:extLst>
                <a:ext uri="{FF2B5EF4-FFF2-40B4-BE49-F238E27FC236}">
                  <a16:creationId xmlns:a16="http://schemas.microsoft.com/office/drawing/2014/main" id="{EAE3A5A0-A2F0-A306-318A-F7103BEF4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4725" y="702418"/>
              <a:ext cx="2019300" cy="571500"/>
            </a:xfrm>
            <a:prstGeom prst="rect">
              <a:avLst/>
            </a:prstGeom>
          </p:spPr>
        </p:pic>
        <p:pic>
          <p:nvPicPr>
            <p:cNvPr id="13" name="Picture 19" descr="latex-image-1.pdf">
              <a:extLst>
                <a:ext uri="{FF2B5EF4-FFF2-40B4-BE49-F238E27FC236}">
                  <a16:creationId xmlns:a16="http://schemas.microsoft.com/office/drawing/2014/main" id="{5624F754-550F-D4BF-28ED-F6843188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2035" y="1443195"/>
              <a:ext cx="1625600" cy="622300"/>
            </a:xfrm>
            <a:prstGeom prst="rect">
              <a:avLst/>
            </a:prstGeom>
          </p:spPr>
        </p:pic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40956B42-4F2E-A0C1-EFC8-7CBAA84F2105}"/>
                </a:ext>
              </a:extLst>
            </p:cNvPr>
            <p:cNvSpPr txBox="1"/>
            <p:nvPr/>
          </p:nvSpPr>
          <p:spPr>
            <a:xfrm>
              <a:off x="8719484" y="1072915"/>
              <a:ext cx="3343661" cy="1985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b="1" u="sng" kern="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FULL COUPLING</a:t>
              </a:r>
              <a:r>
                <a:rPr lang="en-US" b="1" kern="0" dirty="0"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en-US" kern="0" dirty="0">
                  <a:solidFill>
                    <a:srgbClr val="FFFFFF"/>
                  </a:solidFill>
                </a:rPr>
                <a:t>of: </a:t>
              </a:r>
            </a:p>
            <a:p>
              <a:pPr>
                <a:defRPr/>
              </a:pPr>
              <a:endParaRPr lang="en-US" sz="700" kern="0" dirty="0">
                <a:solidFill>
                  <a:srgbClr val="FFFFFF"/>
                </a:solidFill>
              </a:endParaRPr>
            </a:p>
            <a:p>
              <a:pPr marL="285750" indent="-285750">
                <a:buFont typeface="Arial" charset="0"/>
                <a:buChar char="•"/>
                <a:defRPr/>
              </a:pPr>
              <a:r>
                <a:rPr lang="en-US" kern="0" dirty="0">
                  <a:solidFill>
                    <a:srgbClr val="FFFFFF"/>
                  </a:solidFill>
                </a:rPr>
                <a:t>Physical Structure</a:t>
              </a:r>
            </a:p>
            <a:p>
              <a:pPr marL="285750" indent="-285750">
                <a:buFont typeface="Arial" charset="0"/>
                <a:buChar char="•"/>
                <a:defRPr/>
              </a:pPr>
              <a:endParaRPr lang="en-US" sz="400" kern="0" dirty="0">
                <a:solidFill>
                  <a:srgbClr val="FFFFFF"/>
                </a:solidFill>
              </a:endParaRPr>
            </a:p>
            <a:p>
              <a:pPr marL="285750" indent="-285750">
                <a:buFont typeface="Arial" charset="0"/>
                <a:buChar char="•"/>
                <a:defRPr/>
              </a:pPr>
              <a:r>
                <a:rPr lang="en-US" kern="0" dirty="0">
                  <a:solidFill>
                    <a:srgbClr val="FFFFFF"/>
                  </a:solidFill>
                </a:rPr>
                <a:t>Nuclear Burning</a:t>
              </a:r>
            </a:p>
            <a:p>
              <a:pPr marL="285750" indent="-285750">
                <a:buFont typeface="Arial" charset="0"/>
                <a:buChar char="•"/>
                <a:defRPr/>
              </a:pPr>
              <a:endParaRPr lang="en-US" sz="400" kern="0" dirty="0">
                <a:solidFill>
                  <a:srgbClr val="FFFFFF"/>
                </a:solidFill>
              </a:endParaRPr>
            </a:p>
            <a:p>
              <a:pPr marL="285750" indent="-285750">
                <a:buFont typeface="Arial" charset="0"/>
                <a:buChar char="•"/>
                <a:defRPr/>
              </a:pPr>
              <a:r>
                <a:rPr lang="en-US" kern="0" dirty="0">
                  <a:solidFill>
                    <a:srgbClr val="FFFFFF"/>
                  </a:solidFill>
                </a:rPr>
                <a:t>Chemical  Mixing (convection, </a:t>
              </a:r>
              <a:r>
                <a:rPr lang="en-US" kern="0" dirty="0" err="1">
                  <a:solidFill>
                    <a:srgbClr val="FFFFFF"/>
                  </a:solidFill>
                </a:rPr>
                <a:t>semiconvection</a:t>
              </a:r>
              <a:r>
                <a:rPr lang="en-US" kern="0" dirty="0">
                  <a:solidFill>
                    <a:srgbClr val="FFFFFF"/>
                  </a:solidFill>
                </a:rPr>
                <a:t>, rotation)</a:t>
              </a:r>
            </a:p>
          </p:txBody>
        </p:sp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9A5EA827-BCFF-93DE-FC83-88840562CC5C}"/>
                </a:ext>
              </a:extLst>
            </p:cNvPr>
            <p:cNvSpPr/>
            <p:nvPr/>
          </p:nvSpPr>
          <p:spPr>
            <a:xfrm>
              <a:off x="5617028" y="590614"/>
              <a:ext cx="6476998" cy="465642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CF0C67E1-EE24-B23A-B196-C5614EA8A395}"/>
              </a:ext>
            </a:extLst>
          </p:cNvPr>
          <p:cNvGrpSpPr/>
          <p:nvPr/>
        </p:nvGrpSpPr>
        <p:grpSpPr>
          <a:xfrm>
            <a:off x="5572245" y="5184654"/>
            <a:ext cx="6476998" cy="1477028"/>
            <a:chOff x="5633205" y="5479294"/>
            <a:chExt cx="6476998" cy="1477028"/>
          </a:xfrm>
        </p:grpSpPr>
        <p:pic>
          <p:nvPicPr>
            <p:cNvPr id="18" name="Picture 22" descr="latex-image-1.pdf">
              <a:extLst>
                <a:ext uri="{FF2B5EF4-FFF2-40B4-BE49-F238E27FC236}">
                  <a16:creationId xmlns:a16="http://schemas.microsoft.com/office/drawing/2014/main" id="{F71ABB17-B079-8622-6D8C-802979619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2904" y="5608414"/>
              <a:ext cx="6197600" cy="647700"/>
            </a:xfrm>
            <a:prstGeom prst="rect">
              <a:avLst/>
            </a:prstGeom>
          </p:spPr>
        </p:pic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90DB4E17-A968-57FA-D30A-59075B48A227}"/>
                </a:ext>
              </a:extLst>
            </p:cNvPr>
            <p:cNvSpPr txBox="1"/>
            <p:nvPr/>
          </p:nvSpPr>
          <p:spPr>
            <a:xfrm>
              <a:off x="7128694" y="6228901"/>
              <a:ext cx="21309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meridional circulation</a:t>
              </a: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90BDBC87-7EA5-6CB6-8715-38798FD80BF2}"/>
                </a:ext>
              </a:extLst>
            </p:cNvPr>
            <p:cNvSpPr txBox="1"/>
            <p:nvPr/>
          </p:nvSpPr>
          <p:spPr>
            <a:xfrm>
              <a:off x="9957160" y="6228901"/>
              <a:ext cx="17535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shear instabilities</a:t>
              </a:r>
            </a:p>
          </p:txBody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242A02B8-A728-C89C-0F4A-A0F7578C5738}"/>
                </a:ext>
              </a:extLst>
            </p:cNvPr>
            <p:cNvSpPr/>
            <p:nvPr/>
          </p:nvSpPr>
          <p:spPr>
            <a:xfrm>
              <a:off x="5633205" y="5479294"/>
              <a:ext cx="6476998" cy="108418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6">
              <a:extLst>
                <a:ext uri="{FF2B5EF4-FFF2-40B4-BE49-F238E27FC236}">
                  <a16:creationId xmlns:a16="http://schemas.microsoft.com/office/drawing/2014/main" id="{92238302-5F43-F133-BF9E-D4642F9FA173}"/>
                </a:ext>
              </a:extLst>
            </p:cNvPr>
            <p:cNvSpPr txBox="1"/>
            <p:nvPr/>
          </p:nvSpPr>
          <p:spPr>
            <a:xfrm>
              <a:off x="7534399" y="6648545"/>
              <a:ext cx="30796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srgbClr val="FFFFFF"/>
                  </a:solidFill>
                </a:rPr>
                <a:t>(</a:t>
              </a:r>
              <a:r>
                <a:rPr lang="en-US" sz="1400" kern="0" dirty="0" err="1">
                  <a:solidFill>
                    <a:srgbClr val="FFFFFF"/>
                  </a:solidFill>
                </a:rPr>
                <a:t>Chieffi</a:t>
              </a:r>
              <a:r>
                <a:rPr lang="en-US" sz="1400" kern="0" dirty="0">
                  <a:solidFill>
                    <a:srgbClr val="FFFFFF"/>
                  </a:solidFill>
                </a:rPr>
                <a:t> &amp; Limongi 2013, </a:t>
              </a:r>
              <a:r>
                <a:rPr lang="en-US" sz="1400" kern="0" dirty="0" err="1">
                  <a:solidFill>
                    <a:srgbClr val="FFFFFF"/>
                  </a:solidFill>
                </a:rPr>
                <a:t>ApJ</a:t>
              </a:r>
              <a:r>
                <a:rPr lang="en-US" sz="1400" kern="0" dirty="0">
                  <a:solidFill>
                    <a:srgbClr val="FFFFFF"/>
                  </a:solidFill>
                </a:rPr>
                <a:t>, 764, 21) </a:t>
              </a:r>
            </a:p>
          </p:txBody>
        </p:sp>
      </p:grpSp>
      <p:sp>
        <p:nvSpPr>
          <p:cNvPr id="23" name="Rectangle 27">
            <a:extLst>
              <a:ext uri="{FF2B5EF4-FFF2-40B4-BE49-F238E27FC236}">
                <a16:creationId xmlns:a16="http://schemas.microsoft.com/office/drawing/2014/main" id="{0E796BE6-1225-6803-4C96-BFC289036ED9}"/>
              </a:ext>
            </a:extLst>
          </p:cNvPr>
          <p:cNvSpPr/>
          <p:nvPr/>
        </p:nvSpPr>
        <p:spPr>
          <a:xfrm>
            <a:off x="443143" y="3853797"/>
            <a:ext cx="553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Font di sistema regolare"/>
              <a:buChar char="-"/>
              <a:defRPr/>
            </a:pPr>
            <a:r>
              <a:rPr lang="en-US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EXTENDED NETWORK </a:t>
            </a:r>
          </a:p>
          <a:p>
            <a:pPr>
              <a:defRPr/>
            </a:pPr>
            <a:r>
              <a:rPr lang="en-US" b="1" kern="0" dirty="0">
                <a:latin typeface="Candara" panose="020E0502030303020204" pitchFamily="34" charset="0"/>
                <a:sym typeface="Wingdings" pitchFamily="2" charset="2"/>
              </a:rPr>
              <a:t>       </a:t>
            </a:r>
            <a:r>
              <a:rPr lang="en-US" b="1" kern="0" dirty="0"/>
              <a:t>arbitrary choice: 237 isotopes from n to </a:t>
            </a:r>
            <a:r>
              <a:rPr lang="en-US" b="1" kern="0" baseline="30000" dirty="0"/>
              <a:t>78</a:t>
            </a:r>
            <a:r>
              <a:rPr lang="en-US" b="1" kern="0" dirty="0"/>
              <a:t>Se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7D7F15B4-91C1-6330-2982-5643E9E08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6832" y="4525464"/>
            <a:ext cx="564922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31775" indent="-231775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1pPr>
            <a:lvl2pPr marL="742950" indent="-28575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2pPr>
            <a:lvl3pPr marL="1143000" indent="-22860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3pPr>
            <a:lvl4pPr marL="1600200" indent="-22860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4pPr>
            <a:lvl5pPr marL="2057400" indent="-22860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it-IT" sz="2400" b="0" kern="0" dirty="0">
                <a:solidFill>
                  <a:schemeClr val="tx1"/>
                </a:solidFill>
                <a:latin typeface="Candara" panose="020E0502030303020204" pitchFamily="34" charset="0"/>
              </a:rPr>
              <a:t>+ supernova </a:t>
            </a:r>
            <a:r>
              <a:rPr lang="it-IT" sz="2400" b="0" kern="0" dirty="0" err="1">
                <a:solidFill>
                  <a:schemeClr val="tx1"/>
                </a:solidFill>
                <a:latin typeface="Candara" panose="020E0502030303020204" pitchFamily="34" charset="0"/>
              </a:rPr>
              <a:t>evolution</a:t>
            </a:r>
            <a:r>
              <a:rPr lang="it-IT" sz="2400" b="0" kern="0" dirty="0">
                <a:solidFill>
                  <a:schemeClr val="tx1"/>
                </a:solidFill>
                <a:latin typeface="Candara" panose="020E0502030303020204" pitchFamily="34" charset="0"/>
              </a:rPr>
              <a:t> and </a:t>
            </a:r>
            <a:r>
              <a:rPr lang="it-IT" sz="2400" b="0" kern="0" dirty="0" err="1">
                <a:solidFill>
                  <a:schemeClr val="tx1"/>
                </a:solidFill>
                <a:latin typeface="Candara" panose="020E0502030303020204" pitchFamily="34" charset="0"/>
              </a:rPr>
              <a:t>explosive</a:t>
            </a:r>
            <a:r>
              <a:rPr lang="it-IT" sz="2400" b="0" kern="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it-IT" sz="2400" b="0" kern="0" dirty="0" err="1">
                <a:solidFill>
                  <a:schemeClr val="tx1"/>
                </a:solidFill>
                <a:latin typeface="Candara" panose="020E0502030303020204" pitchFamily="34" charset="0"/>
              </a:rPr>
              <a:t>nucleosynthesis</a:t>
            </a:r>
            <a:r>
              <a:rPr lang="it-IT" sz="2400" b="0" kern="0" dirty="0">
                <a:solidFill>
                  <a:schemeClr val="tx1"/>
                </a:solidFill>
                <a:latin typeface="Candara" panose="020E0502030303020204" pitchFamily="34" charset="0"/>
              </a:rPr>
              <a:t> with</a:t>
            </a:r>
          </a:p>
          <a:p>
            <a:pPr algn="ctr" eaLnBrk="1" hangingPunct="1">
              <a:spcBef>
                <a:spcPct val="50000"/>
              </a:spcBef>
              <a:defRPr/>
            </a:pPr>
            <a:br>
              <a:rPr lang="it-IT" sz="2400" b="0" kern="0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it-IT" sz="2400" b="0" kern="0" dirty="0">
                <a:solidFill>
                  <a:schemeClr val="tx1"/>
                </a:solidFill>
                <a:latin typeface="Candara" panose="020E0502030303020204" pitchFamily="34" charset="0"/>
              </a:rPr>
              <a:t>(</a:t>
            </a:r>
            <a:r>
              <a:rPr lang="it-IT" sz="2400" b="0" dirty="0" err="1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Hydrodynamic</a:t>
            </a:r>
            <a:r>
              <a:rPr lang="it-IT" sz="2400" b="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it-IT" sz="2400" b="0" dirty="0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Ppm </a:t>
            </a:r>
            <a:r>
              <a:rPr lang="it-IT" sz="2400" b="0" dirty="0" err="1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Explosion</a:t>
            </a:r>
            <a:r>
              <a:rPr lang="it-IT" sz="2400" b="0" dirty="0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 with </a:t>
            </a:r>
            <a:r>
              <a:rPr lang="it-IT" sz="2400" b="0" dirty="0" err="1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Radiation</a:t>
            </a:r>
            <a:r>
              <a:rPr lang="it-IT" sz="2400" b="0" dirty="0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it-IT" sz="2400" b="0" dirty="0" err="1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diffusION</a:t>
            </a:r>
            <a:r>
              <a:rPr lang="it-IT" sz="2400" b="0" dirty="0">
                <a:solidFill>
                  <a:schemeClr val="tx1"/>
                </a:solidFill>
                <a:latin typeface="Candara" panose="020E0502030303020204" pitchFamily="34" charset="0"/>
              </a:rPr>
              <a:t>)</a:t>
            </a:r>
          </a:p>
          <a:p>
            <a:pPr algn="ctr" eaLnBrk="1" hangingPunct="1">
              <a:spcBef>
                <a:spcPct val="50000"/>
              </a:spcBef>
              <a:defRPr/>
            </a:pPr>
            <a:endParaRPr lang="it-IT" sz="2400" b="0" kern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D05AF900-B805-562A-85D9-0D8AA2F13987}"/>
              </a:ext>
            </a:extLst>
          </p:cNvPr>
          <p:cNvGrpSpPr/>
          <p:nvPr/>
        </p:nvGrpSpPr>
        <p:grpSpPr>
          <a:xfrm>
            <a:off x="102761" y="207628"/>
            <a:ext cx="5920719" cy="1210483"/>
            <a:chOff x="102761" y="207628"/>
            <a:chExt cx="5920719" cy="1210483"/>
          </a:xfrm>
        </p:grpSpPr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630EDB89-EEF9-B0E0-1B50-534895A4FB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61" y="217782"/>
              <a:ext cx="592071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31775" indent="-231775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1pPr>
              <a:lvl2pPr marL="742950" indent="-28575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2pPr>
              <a:lvl3pPr marL="1143000" indent="-22860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3pPr>
              <a:lvl4pPr marL="1600200" indent="-22860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4pPr>
              <a:lvl5pPr marL="2057400" indent="-22860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it-IT" sz="2400" dirty="0">
                  <a:solidFill>
                    <a:schemeClr val="tx1"/>
                  </a:solidFill>
                  <a:latin typeface="Candara" panose="020E0502030303020204" pitchFamily="34" charset="0"/>
                </a:rPr>
                <a:t>                                                               </a:t>
              </a:r>
              <a:r>
                <a:rPr lang="it-IT" sz="2400" b="0" dirty="0">
                  <a:solidFill>
                    <a:schemeClr val="tx1"/>
                  </a:solidFill>
                  <a:latin typeface="Candara" panose="020E0502030303020204" pitchFamily="34" charset="0"/>
                </a:rPr>
                <a:t>with</a:t>
              </a:r>
              <a:r>
                <a:rPr lang="it-IT" sz="2400" dirty="0">
                  <a:solidFill>
                    <a:schemeClr val="tx1"/>
                  </a:solidFill>
                  <a:latin typeface="Candara" panose="020E0502030303020204" pitchFamily="34" charset="0"/>
                </a:rPr>
                <a:t> </a:t>
              </a:r>
              <a:br>
                <a:rPr lang="it-IT" sz="2400" dirty="0">
                  <a:solidFill>
                    <a:schemeClr val="tx1"/>
                  </a:solidFill>
                  <a:latin typeface="Candara" panose="020E0502030303020204" pitchFamily="34" charset="0"/>
                </a:rPr>
              </a:br>
              <a:r>
                <a:rPr lang="it-IT" sz="2400" dirty="0">
                  <a:latin typeface="Candara" panose="020E0502030303020204" pitchFamily="34" charset="0"/>
                </a:rPr>
                <a:t>FRANE.              C</a:t>
              </a:r>
              <a:r>
                <a:rPr lang="it-IT" sz="2400" dirty="0">
                  <a:solidFill>
                    <a:schemeClr val="tx1"/>
                  </a:solidFill>
                  <a:latin typeface="Candara" panose="020E0502030303020204" pitchFamily="34" charset="0"/>
                </a:rPr>
                <a:t> </a:t>
              </a:r>
              <a:r>
                <a:rPr lang="it-IT" sz="2400" b="0" kern="0" dirty="0">
                  <a:solidFill>
                    <a:schemeClr val="tx1"/>
                  </a:solidFill>
                  <a:latin typeface="Candara" panose="020E0502030303020204" pitchFamily="34" charset="0"/>
                </a:rPr>
                <a:t>(Frascati </a:t>
              </a:r>
              <a:r>
                <a:rPr lang="it-IT" sz="2400" b="0" kern="0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RAphson</a:t>
              </a:r>
              <a:r>
                <a:rPr lang="it-IT" sz="2400" b="0" kern="0" dirty="0">
                  <a:solidFill>
                    <a:schemeClr val="tx1"/>
                  </a:solidFill>
                  <a:latin typeface="Candara" panose="020E0502030303020204" pitchFamily="34" charset="0"/>
                </a:rPr>
                <a:t> Newton </a:t>
              </a:r>
              <a:r>
                <a:rPr lang="it-IT" sz="2400" b="0" kern="0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Evolutionary</a:t>
              </a:r>
              <a:r>
                <a:rPr lang="it-IT" sz="2400" b="0" kern="0" dirty="0">
                  <a:solidFill>
                    <a:schemeClr val="tx1"/>
                  </a:solidFill>
                  <a:latin typeface="Candara" panose="020E0502030303020204" pitchFamily="34" charset="0"/>
                </a:rPr>
                <a:t> Code)</a:t>
              </a: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3FA5DD55-509B-6C11-629E-228992275123}"/>
                </a:ext>
              </a:extLst>
            </p:cNvPr>
            <p:cNvSpPr txBox="1"/>
            <p:nvPr/>
          </p:nvSpPr>
          <p:spPr>
            <a:xfrm>
              <a:off x="114049" y="207628"/>
              <a:ext cx="44715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400" b="1" dirty="0">
                  <a:solidFill>
                    <a:schemeClr val="tx1"/>
                  </a:solidFill>
                  <a:latin typeface="Candara" panose="020E0502030303020204" pitchFamily="34" charset="0"/>
                </a:rPr>
                <a:t>Stellar </a:t>
              </a:r>
              <a:r>
                <a:rPr lang="it-IT" sz="2400" b="1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modelling</a:t>
              </a:r>
              <a:r>
                <a:rPr lang="it-IT" sz="2400" b="1" dirty="0">
                  <a:solidFill>
                    <a:schemeClr val="tx1"/>
                  </a:solidFill>
                  <a:latin typeface="Candara" panose="020E0502030303020204" pitchFamily="34" charset="0"/>
                </a:rPr>
                <a:t> of </a:t>
              </a:r>
              <a:r>
                <a:rPr lang="it-IT" sz="2400" b="1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PopIII</a:t>
              </a:r>
              <a:r>
                <a:rPr lang="it-IT" sz="2400" b="1" dirty="0">
                  <a:solidFill>
                    <a:schemeClr val="tx1"/>
                  </a:solidFill>
                  <a:latin typeface="Candara" panose="020E0502030303020204" pitchFamily="34" charset="0"/>
                </a:rPr>
                <a:t> stars </a:t>
              </a:r>
              <a:endParaRPr lang="it-IT" sz="2400" b="1" dirty="0"/>
            </a:p>
          </p:txBody>
        </p:sp>
      </p:grpSp>
      <p:pic>
        <p:nvPicPr>
          <p:cNvPr id="27" name="Immagine 26">
            <a:extLst>
              <a:ext uri="{FF2B5EF4-FFF2-40B4-BE49-F238E27FC236}">
                <a16:creationId xmlns:a16="http://schemas.microsoft.com/office/drawing/2014/main" id="{3ABA02B4-411D-5638-56A4-B0FA36F240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82" y="693503"/>
            <a:ext cx="1846192" cy="269287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3D8B66E7-6F90-CEB3-CDE7-88A337AEA5DF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85166E-77B2-B5DF-E8B7-D23D7FFF0593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</a:blip>
          <a:stretch>
            <a:fillRect/>
          </a:stretch>
        </p:blipFill>
        <p:spPr>
          <a:xfrm>
            <a:off x="1418430" y="5410069"/>
            <a:ext cx="2658893" cy="3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0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19ED-75D8-2BCE-F128-C371A6A83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>
            <a:extLst>
              <a:ext uri="{FF2B5EF4-FFF2-40B4-BE49-F238E27FC236}">
                <a16:creationId xmlns:a16="http://schemas.microsoft.com/office/drawing/2014/main" id="{F152072C-FD59-502D-EA39-FC2282C58026}"/>
              </a:ext>
            </a:extLst>
          </p:cNvPr>
          <p:cNvSpPr txBox="1"/>
          <p:nvPr/>
        </p:nvSpPr>
        <p:spPr>
          <a:xfrm>
            <a:off x="387484" y="1550953"/>
            <a:ext cx="5067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INCLUSION OF ROTATION</a:t>
            </a: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:</a:t>
            </a:r>
          </a:p>
          <a:p>
            <a:pPr marL="536575" indent="-260350">
              <a:buSzPct val="109000"/>
              <a:buFont typeface="Arial" charset="0"/>
              <a:buChar char="•"/>
              <a:defRPr/>
            </a:pPr>
            <a:r>
              <a:rPr lang="en-US" b="1" kern="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Shellular</a:t>
            </a: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Rotation </a:t>
            </a:r>
            <a:r>
              <a:rPr lang="en-US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(</a:t>
            </a:r>
            <a:r>
              <a:rPr lang="en-US" kern="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Meynet</a:t>
            </a:r>
            <a:r>
              <a:rPr lang="en-US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&amp; </a:t>
            </a:r>
            <a:r>
              <a:rPr lang="en-US" kern="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Maeder</a:t>
            </a:r>
            <a:r>
              <a:rPr lang="en-US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1997)</a:t>
            </a:r>
          </a:p>
          <a:p>
            <a:pPr marL="536575" indent="-260350">
              <a:buSzPct val="109000"/>
              <a:buFont typeface="Arial" charset="0"/>
              <a:buChar char="•"/>
              <a:defRPr/>
            </a:pP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Transport of Angular Momentum </a:t>
            </a:r>
            <a:r>
              <a:rPr lang="en-US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due to shear instabilities and meridional circulation (</a:t>
            </a: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Advection/Diffusion </a:t>
            </a:r>
            <a:r>
              <a:rPr lang="en-US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equation, </a:t>
            </a:r>
            <a:r>
              <a:rPr lang="en-US" kern="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Meynet</a:t>
            </a:r>
            <a:r>
              <a:rPr lang="en-US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&amp; Maeder 2000)</a:t>
            </a:r>
          </a:p>
          <a:p>
            <a:pPr marL="536575" indent="-260350">
              <a:buSzPct val="109000"/>
              <a:buFont typeface="Arial" charset="0"/>
              <a:buChar char="•"/>
              <a:defRPr/>
            </a:pP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Coupling of Rotation and Mass Loss</a:t>
            </a:r>
          </a:p>
        </p:txBody>
      </p:sp>
      <p:grpSp>
        <p:nvGrpSpPr>
          <p:cNvPr id="8" name="Group 1">
            <a:extLst>
              <a:ext uri="{FF2B5EF4-FFF2-40B4-BE49-F238E27FC236}">
                <a16:creationId xmlns:a16="http://schemas.microsoft.com/office/drawing/2014/main" id="{C11952C0-F3D1-880E-52F7-B9199F0642D6}"/>
              </a:ext>
            </a:extLst>
          </p:cNvPr>
          <p:cNvGrpSpPr/>
          <p:nvPr/>
        </p:nvGrpSpPr>
        <p:grpSpPr>
          <a:xfrm>
            <a:off x="5977325" y="238402"/>
            <a:ext cx="6071918" cy="4656428"/>
            <a:chOff x="5617028" y="590614"/>
            <a:chExt cx="6476998" cy="4656428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42F8D35D-7001-D632-BFDC-955FC0655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bg1">
                  <a:lumMod val="50000"/>
                  <a:lumOff val="50000"/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820220" y="3011710"/>
              <a:ext cx="2247900" cy="5715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F25D0A08-E0CE-479D-868D-A15C6F1E8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bg1">
                  <a:lumMod val="50000"/>
                  <a:lumOff val="50000"/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824754" y="3775347"/>
              <a:ext cx="5727700" cy="13335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Picture 17" descr="latex-image-1.pdf">
              <a:extLst>
                <a:ext uri="{FF2B5EF4-FFF2-40B4-BE49-F238E27FC236}">
                  <a16:creationId xmlns:a16="http://schemas.microsoft.com/office/drawing/2014/main" id="{8BCFEB30-7BF6-F861-B6CF-980D4F278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bg1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2921" y="2234772"/>
              <a:ext cx="2501900" cy="6223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Picture 18" descr="latex-image-1.pdf">
              <a:extLst>
                <a:ext uri="{FF2B5EF4-FFF2-40B4-BE49-F238E27FC236}">
                  <a16:creationId xmlns:a16="http://schemas.microsoft.com/office/drawing/2014/main" id="{27809E9A-19B0-172D-0F3F-464BA74E9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bg1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4725" y="702418"/>
              <a:ext cx="2019300" cy="5715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19" descr="latex-image-1.pdf">
              <a:extLst>
                <a:ext uri="{FF2B5EF4-FFF2-40B4-BE49-F238E27FC236}">
                  <a16:creationId xmlns:a16="http://schemas.microsoft.com/office/drawing/2014/main" id="{A94212A3-B693-CA4E-CB63-3A73F4392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bg1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2035" y="1443195"/>
              <a:ext cx="1625600" cy="6223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9540C873-6FE8-BDCC-7FEE-6A35FDA6FE28}"/>
                </a:ext>
              </a:extLst>
            </p:cNvPr>
            <p:cNvSpPr txBox="1"/>
            <p:nvPr/>
          </p:nvSpPr>
          <p:spPr>
            <a:xfrm>
              <a:off x="8719484" y="1072915"/>
              <a:ext cx="3343661" cy="19851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b="1" u="sng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FULL COUPLING</a:t>
              </a:r>
              <a:r>
                <a:rPr lang="en-US" b="1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of: </a:t>
              </a:r>
            </a:p>
            <a:p>
              <a:pPr>
                <a:defRPr/>
              </a:pPr>
              <a:endParaRPr lang="en-US" sz="700" kern="0" dirty="0">
                <a:solidFill>
                  <a:schemeClr val="bg1">
                    <a:lumMod val="50000"/>
                    <a:lumOff val="50000"/>
                  </a:schemeClr>
                </a:solidFill>
              </a:endParaRPr>
            </a:p>
            <a:p>
              <a:pPr marL="285750" indent="-285750">
                <a:buFont typeface="Arial" charset="0"/>
                <a:buChar char="•"/>
                <a:defRPr/>
              </a:pPr>
              <a:r>
                <a:rPr lang="en-US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Physical Structure</a:t>
              </a:r>
            </a:p>
            <a:p>
              <a:pPr marL="285750" indent="-285750">
                <a:buFont typeface="Arial" charset="0"/>
                <a:buChar char="•"/>
                <a:defRPr/>
              </a:pPr>
              <a:endParaRPr lang="en-US" sz="400" kern="0" dirty="0">
                <a:solidFill>
                  <a:schemeClr val="bg1">
                    <a:lumMod val="50000"/>
                    <a:lumOff val="50000"/>
                  </a:schemeClr>
                </a:solidFill>
              </a:endParaRPr>
            </a:p>
            <a:p>
              <a:pPr marL="285750" indent="-285750">
                <a:buFont typeface="Arial" charset="0"/>
                <a:buChar char="•"/>
                <a:defRPr/>
              </a:pPr>
              <a:r>
                <a:rPr lang="en-US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Nuclear Burning</a:t>
              </a:r>
            </a:p>
            <a:p>
              <a:pPr marL="285750" indent="-285750">
                <a:buFont typeface="Arial" charset="0"/>
                <a:buChar char="•"/>
                <a:defRPr/>
              </a:pPr>
              <a:endParaRPr lang="en-US" sz="400" kern="0" dirty="0">
                <a:solidFill>
                  <a:schemeClr val="bg1">
                    <a:lumMod val="50000"/>
                    <a:lumOff val="50000"/>
                  </a:schemeClr>
                </a:solidFill>
              </a:endParaRPr>
            </a:p>
            <a:p>
              <a:pPr marL="285750" indent="-285750">
                <a:buFont typeface="Arial" charset="0"/>
                <a:buChar char="•"/>
                <a:defRPr/>
              </a:pPr>
              <a:r>
                <a:rPr lang="en-US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Chemical  Mixing (convection, </a:t>
              </a:r>
              <a:r>
                <a:rPr lang="en-US" kern="0" dirty="0" err="1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semiconvection</a:t>
              </a:r>
              <a:r>
                <a:rPr lang="en-US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, rotation)</a:t>
              </a:r>
            </a:p>
          </p:txBody>
        </p:sp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9DE59B11-DFE6-BC0A-F08F-C241E2B63976}"/>
                </a:ext>
              </a:extLst>
            </p:cNvPr>
            <p:cNvSpPr/>
            <p:nvPr/>
          </p:nvSpPr>
          <p:spPr>
            <a:xfrm>
              <a:off x="5617028" y="590614"/>
              <a:ext cx="6476998" cy="4656428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A027D857-3931-DC8B-BEC2-99B77010C746}"/>
              </a:ext>
            </a:extLst>
          </p:cNvPr>
          <p:cNvGrpSpPr/>
          <p:nvPr/>
        </p:nvGrpSpPr>
        <p:grpSpPr>
          <a:xfrm>
            <a:off x="5572245" y="5184654"/>
            <a:ext cx="6476998" cy="1477028"/>
            <a:chOff x="5633205" y="5479294"/>
            <a:chExt cx="6476998" cy="1477028"/>
          </a:xfrm>
        </p:grpSpPr>
        <p:pic>
          <p:nvPicPr>
            <p:cNvPr id="18" name="Picture 22" descr="latex-image-1.pdf">
              <a:extLst>
                <a:ext uri="{FF2B5EF4-FFF2-40B4-BE49-F238E27FC236}">
                  <a16:creationId xmlns:a16="http://schemas.microsoft.com/office/drawing/2014/main" id="{7CC8513C-AB94-13DC-EF15-DD52BD3AC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bg1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2904" y="5608414"/>
              <a:ext cx="6197600" cy="6477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B0429BF8-3F9A-33A4-7CD7-0E0AC29A5914}"/>
                </a:ext>
              </a:extLst>
            </p:cNvPr>
            <p:cNvSpPr txBox="1"/>
            <p:nvPr/>
          </p:nvSpPr>
          <p:spPr>
            <a:xfrm>
              <a:off x="7128694" y="6228901"/>
              <a:ext cx="213090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meridional circulation</a:t>
              </a: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8AFC2395-3471-573E-BB46-19D826AE01BB}"/>
                </a:ext>
              </a:extLst>
            </p:cNvPr>
            <p:cNvSpPr txBox="1"/>
            <p:nvPr/>
          </p:nvSpPr>
          <p:spPr>
            <a:xfrm>
              <a:off x="9957160" y="6228901"/>
              <a:ext cx="17535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shear instabilities</a:t>
              </a:r>
            </a:p>
          </p:txBody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5916EB85-F899-F410-275A-54301AC05F9E}"/>
                </a:ext>
              </a:extLst>
            </p:cNvPr>
            <p:cNvSpPr/>
            <p:nvPr/>
          </p:nvSpPr>
          <p:spPr>
            <a:xfrm>
              <a:off x="5633205" y="5479294"/>
              <a:ext cx="6476998" cy="1084183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TextBox 26">
              <a:extLst>
                <a:ext uri="{FF2B5EF4-FFF2-40B4-BE49-F238E27FC236}">
                  <a16:creationId xmlns:a16="http://schemas.microsoft.com/office/drawing/2014/main" id="{F2AEFC31-4537-7CAA-CF1D-352BA01FFB84}"/>
                </a:ext>
              </a:extLst>
            </p:cNvPr>
            <p:cNvSpPr txBox="1"/>
            <p:nvPr/>
          </p:nvSpPr>
          <p:spPr>
            <a:xfrm>
              <a:off x="7534399" y="6648545"/>
              <a:ext cx="307968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(</a:t>
              </a:r>
              <a:r>
                <a:rPr lang="en-US" sz="1400" kern="0" dirty="0" err="1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Chieffi</a:t>
              </a:r>
              <a:r>
                <a:rPr lang="en-US" sz="1400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 &amp; Limongi 2013, </a:t>
              </a:r>
              <a:r>
                <a:rPr lang="en-US" sz="1400" kern="0" dirty="0" err="1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ApJ</a:t>
              </a:r>
              <a:r>
                <a:rPr lang="en-US" sz="1400" kern="0" dirty="0">
                  <a:solidFill>
                    <a:schemeClr val="bg1">
                      <a:lumMod val="50000"/>
                      <a:lumOff val="50000"/>
                    </a:schemeClr>
                  </a:solidFill>
                </a:rPr>
                <a:t>, 764, 21) </a:t>
              </a:r>
            </a:p>
          </p:txBody>
        </p:sp>
      </p:grpSp>
      <p:sp>
        <p:nvSpPr>
          <p:cNvPr id="23" name="Rectangle 27">
            <a:extLst>
              <a:ext uri="{FF2B5EF4-FFF2-40B4-BE49-F238E27FC236}">
                <a16:creationId xmlns:a16="http://schemas.microsoft.com/office/drawing/2014/main" id="{5F4A51C0-E13A-B5DB-8B8F-85B36E092360}"/>
              </a:ext>
            </a:extLst>
          </p:cNvPr>
          <p:cNvSpPr/>
          <p:nvPr/>
        </p:nvSpPr>
        <p:spPr>
          <a:xfrm>
            <a:off x="443143" y="3853797"/>
            <a:ext cx="5534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Font di sistema regolare"/>
              <a:buChar char="-"/>
              <a:defRPr/>
            </a:pP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EXTENDED NETWORK </a:t>
            </a:r>
          </a:p>
          <a:p>
            <a:pPr>
              <a:defRPr/>
            </a:pP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  <a:sym typeface="Wingdings" pitchFamily="2" charset="2"/>
              </a:rPr>
              <a:t>       </a:t>
            </a: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arbitrary choice: 237 isotopes from n to </a:t>
            </a:r>
            <a:r>
              <a:rPr lang="en-US" b="1" kern="0" baseline="30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78</a:t>
            </a:r>
            <a:r>
              <a:rPr lang="en-US" b="1" kern="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Se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D5B911CF-4B33-49C6-5CC2-F909843E8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6832" y="4525464"/>
            <a:ext cx="564922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31775" indent="-231775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1pPr>
            <a:lvl2pPr marL="742950" indent="-28575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2pPr>
            <a:lvl3pPr marL="1143000" indent="-22860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3pPr>
            <a:lvl4pPr marL="1600200" indent="-22860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4pPr>
            <a:lvl5pPr marL="2057400" indent="-228600" eaLnBrk="0" hangingPunct="0"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it-IT" sz="2400" b="0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+ supernova </a:t>
            </a:r>
            <a:r>
              <a:rPr lang="it-IT" sz="2400" b="0" kern="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evolution</a:t>
            </a:r>
            <a:r>
              <a:rPr lang="it-IT" sz="2400" b="0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IT" sz="2400" b="0" kern="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explosive</a:t>
            </a:r>
            <a:r>
              <a:rPr lang="it-IT" sz="2400" b="0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IT" sz="2400" b="0" kern="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nucleosynthesis</a:t>
            </a:r>
            <a:r>
              <a:rPr lang="it-IT" sz="2400" b="0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with</a:t>
            </a:r>
          </a:p>
          <a:p>
            <a:pPr algn="ctr" eaLnBrk="1" hangingPunct="1">
              <a:spcBef>
                <a:spcPct val="50000"/>
              </a:spcBef>
              <a:defRPr/>
            </a:pPr>
            <a:br>
              <a:rPr lang="it-IT" sz="2400" b="0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</a:br>
            <a:r>
              <a:rPr lang="it-IT" sz="2400" b="0" kern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lang="it-IT" sz="2400" b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Hydrodynamic</a:t>
            </a:r>
            <a:r>
              <a:rPr lang="it-IT" sz="2400" b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IT" sz="2400" b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Ppm </a:t>
            </a:r>
            <a:r>
              <a:rPr lang="it-IT" sz="2400" b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Explosion</a:t>
            </a:r>
            <a:r>
              <a:rPr lang="it-IT" sz="2400" b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 with </a:t>
            </a:r>
            <a:r>
              <a:rPr lang="it-IT" sz="2400" b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Radiation</a:t>
            </a:r>
            <a:r>
              <a:rPr lang="it-IT" sz="2400" b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 </a:t>
            </a:r>
            <a:r>
              <a:rPr lang="it-IT" sz="2400" b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Candara" panose="020E0502030303020204" pitchFamily="34" charset="0"/>
              </a:rPr>
              <a:t>diffusION</a:t>
            </a:r>
            <a:r>
              <a:rPr lang="it-IT" sz="2400" b="0" dirty="0">
                <a:solidFill>
                  <a:schemeClr val="bg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)</a:t>
            </a:r>
          </a:p>
          <a:p>
            <a:pPr algn="ctr" eaLnBrk="1" hangingPunct="1">
              <a:spcBef>
                <a:spcPct val="50000"/>
              </a:spcBef>
              <a:defRPr/>
            </a:pPr>
            <a:endParaRPr lang="it-IT" sz="2400" b="0" kern="0" dirty="0">
              <a:solidFill>
                <a:schemeClr val="bg1">
                  <a:lumMod val="50000"/>
                  <a:lumOff val="50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B134752F-37E3-3373-6E17-24CDC2B6FAB6}"/>
              </a:ext>
            </a:extLst>
          </p:cNvPr>
          <p:cNvGrpSpPr/>
          <p:nvPr/>
        </p:nvGrpSpPr>
        <p:grpSpPr>
          <a:xfrm>
            <a:off x="102761" y="207628"/>
            <a:ext cx="5920719" cy="1210483"/>
            <a:chOff x="102761" y="207628"/>
            <a:chExt cx="5920719" cy="1210483"/>
          </a:xfrm>
        </p:grpSpPr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56CD8297-B66D-3EC8-83BC-B62D81BEE0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61" y="217782"/>
              <a:ext cx="592071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31775" indent="-231775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1pPr>
              <a:lvl2pPr marL="742950" indent="-28575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2pPr>
              <a:lvl3pPr marL="1143000" indent="-22860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3pPr>
              <a:lvl4pPr marL="1600200" indent="-22860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4pPr>
              <a:lvl5pPr marL="2057400" indent="-228600" eaLnBrk="0" hangingPunct="0"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bg1"/>
                  </a:solidFill>
                  <a:latin typeface="Bookman Old Style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it-IT" sz="24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                                                               </a:t>
              </a:r>
              <a:r>
                <a:rPr lang="it-IT" sz="2400" b="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with</a:t>
              </a:r>
              <a:r>
                <a:rPr lang="it-IT" sz="24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 </a:t>
              </a:r>
              <a:br>
                <a:rPr lang="it-IT" sz="24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</a:br>
              <a:r>
                <a:rPr lang="it-IT" sz="24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FRANE</a:t>
              </a:r>
              <a:r>
                <a:rPr lang="it-IT" sz="2400" dirty="0">
                  <a:latin typeface="Candara" panose="020E0502030303020204" pitchFamily="34" charset="0"/>
                </a:rPr>
                <a:t>.              C </a:t>
              </a:r>
              <a:r>
                <a:rPr lang="it-IT" sz="2400" b="0" kern="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(Frascati </a:t>
              </a:r>
              <a:r>
                <a:rPr lang="it-IT" sz="2400" b="0" kern="0" dirty="0" err="1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RAphson</a:t>
              </a:r>
              <a:r>
                <a:rPr lang="it-IT" sz="2400" b="0" kern="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 Newton </a:t>
              </a:r>
              <a:r>
                <a:rPr lang="it-IT" sz="2400" b="0" kern="0" dirty="0" err="1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Evolutionary</a:t>
              </a:r>
              <a:r>
                <a:rPr lang="it-IT" sz="2400" b="0" kern="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 Code)</a:t>
              </a: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F98B357F-5ED6-F2D7-E485-D8CA81D4D161}"/>
                </a:ext>
              </a:extLst>
            </p:cNvPr>
            <p:cNvSpPr txBox="1"/>
            <p:nvPr/>
          </p:nvSpPr>
          <p:spPr>
            <a:xfrm>
              <a:off x="114049" y="207628"/>
              <a:ext cx="44715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400" b="1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Stellar </a:t>
              </a:r>
              <a:r>
                <a:rPr lang="it-IT" sz="2400" b="1" dirty="0" err="1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modelling</a:t>
              </a:r>
              <a:r>
                <a:rPr lang="it-IT" sz="2400" b="1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 of </a:t>
              </a:r>
              <a:r>
                <a:rPr lang="it-IT" sz="2400" b="1" dirty="0" err="1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PopIII</a:t>
              </a:r>
              <a:r>
                <a:rPr lang="it-IT" sz="2400" b="1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Candara" panose="020E0502030303020204" pitchFamily="34" charset="0"/>
                </a:rPr>
                <a:t> stars </a:t>
              </a:r>
              <a:endParaRPr lang="it-IT" sz="2400" b="1" dirty="0">
                <a:solidFill>
                  <a:schemeClr val="bg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5DF64BE1-4C29-F32F-095A-558A019BA527}"/>
              </a:ext>
            </a:extLst>
          </p:cNvPr>
          <p:cNvSpPr/>
          <p:nvPr/>
        </p:nvSpPr>
        <p:spPr>
          <a:xfrm>
            <a:off x="1562093" y="2801442"/>
            <a:ext cx="8915696" cy="11438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kern="0" dirty="0">
                <a:solidFill>
                  <a:srgbClr val="FFFFFF"/>
                </a:solidFill>
              </a:rPr>
              <a:t>mass range: </a:t>
            </a:r>
            <a:r>
              <a:rPr lang="en-US" sz="2800" kern="0" dirty="0">
                <a:solidFill>
                  <a:srgbClr val="FFFFFF"/>
                </a:solidFill>
              </a:rPr>
              <a:t>13, 15, 20, 25, </a:t>
            </a:r>
            <a:r>
              <a:rPr lang="en-US" sz="2800" kern="0" dirty="0"/>
              <a:t>30</a:t>
            </a:r>
            <a:r>
              <a:rPr lang="en-US" sz="2800" kern="0" dirty="0">
                <a:solidFill>
                  <a:srgbClr val="FFFFFF"/>
                </a:solidFill>
              </a:rPr>
              <a:t>, 40, 60, 80 and 120 M</a:t>
            </a:r>
            <a:r>
              <a:rPr lang="en-US" sz="2800" baseline="-25000" dirty="0"/>
              <a:t>⊙</a:t>
            </a:r>
            <a:endParaRPr lang="en-US" sz="2800" kern="0" baseline="-25000" dirty="0">
              <a:solidFill>
                <a:srgbClr val="FFFFFF"/>
              </a:solidFill>
              <a:ea typeface="Wingdings"/>
              <a:cs typeface="Wingdings"/>
              <a:sym typeface="Wingdings"/>
            </a:endParaRPr>
          </a:p>
          <a:p>
            <a:pPr algn="ctr"/>
            <a:r>
              <a:rPr lang="en-US" sz="2800" b="1" kern="0" dirty="0">
                <a:solidFill>
                  <a:srgbClr val="FFFFFF"/>
                </a:solidFill>
                <a:ea typeface="Wingdings"/>
                <a:cs typeface="Wingdings"/>
                <a:sym typeface="Wingdings"/>
              </a:rPr>
              <a:t>velocities: </a:t>
            </a:r>
            <a:r>
              <a:rPr lang="en-US" sz="2800" kern="0" dirty="0">
                <a:solidFill>
                  <a:srgbClr val="FFFFFF"/>
                </a:solidFill>
                <a:ea typeface="Wingdings"/>
                <a:cs typeface="Wingdings"/>
                <a:sym typeface="Wingdings"/>
              </a:rPr>
              <a:t>0,  300 km/s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5C5EBDE8-AD02-6FD8-0296-B4BEA0A1743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lumMod val="95000"/>
                <a:lumOff val="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0389" y="693324"/>
            <a:ext cx="2034874" cy="296808"/>
          </a:xfrm>
          <a:prstGeom prst="rect">
            <a:avLst/>
          </a:prstGeom>
          <a:ln>
            <a:noFill/>
          </a:ln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0014CC36-0665-E9EC-573A-155F4A50976E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  <a:lumOff val="50000"/>
                  </a:schemeClr>
                </a:solidFill>
              </a:rPr>
              <a:t>2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266556-81EF-4713-66CD-4BEE006D7813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lumMod val="50000"/>
                <a:lumOff val="5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8430" y="5410069"/>
            <a:ext cx="2658893" cy="39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0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90F2E-AA2A-2788-276A-E241F8D3A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linea, diagramma, Diagramma&#10;&#10;Il contenuto generato dall'IA potrebbe non essere corretto.">
            <a:extLst>
              <a:ext uri="{FF2B5EF4-FFF2-40B4-BE49-F238E27FC236}">
                <a16:creationId xmlns:a16="http://schemas.microsoft.com/office/drawing/2014/main" id="{1D0B93B6-D5BE-A86F-2AEE-1AF77AFC0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033" y="520388"/>
            <a:ext cx="4242147" cy="3671385"/>
          </a:xfrm>
          <a:prstGeom prst="rect">
            <a:avLst/>
          </a:prstGeom>
        </p:spPr>
      </p:pic>
      <p:pic>
        <p:nvPicPr>
          <p:cNvPr id="5" name="Immagine 4" descr="Immagine che contiene testo, linea, Diagramma, Carattere&#10;&#10;Descrizione generata automaticamente">
            <a:extLst>
              <a:ext uri="{FF2B5EF4-FFF2-40B4-BE49-F238E27FC236}">
                <a16:creationId xmlns:a16="http://schemas.microsoft.com/office/drawing/2014/main" id="{34429B90-3803-4483-32A9-F424B2228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1402" y="4390196"/>
            <a:ext cx="4228459" cy="167031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5074DF-D12A-68E6-147C-922CCC10CA06}"/>
              </a:ext>
            </a:extLst>
          </p:cNvPr>
          <p:cNvSpPr txBox="1"/>
          <p:nvPr/>
        </p:nvSpPr>
        <p:spPr>
          <a:xfrm>
            <a:off x="223403" y="267653"/>
            <a:ext cx="61709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Signature feature of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PopIII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stars</a:t>
            </a:r>
            <a:endParaRPr lang="en-US" sz="32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4428355-8D5C-47F9-8BBF-6877B53C4471}"/>
              </a:ext>
            </a:extLst>
          </p:cNvPr>
          <p:cNvSpPr txBox="1"/>
          <p:nvPr/>
        </p:nvSpPr>
        <p:spPr>
          <a:xfrm>
            <a:off x="236240" y="1149322"/>
            <a:ext cx="77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Lack of metals 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b="1" dirty="0">
                <a:sym typeface="Wingdings" pitchFamily="2" charset="2"/>
              </a:rPr>
              <a:t> </a:t>
            </a:r>
            <a:r>
              <a:rPr lang="en-US" sz="2000" dirty="0">
                <a:sym typeface="Wingdings" pitchFamily="2" charset="2"/>
              </a:rPr>
              <a:t>no CNO nuclei to trigger CNO cycle</a:t>
            </a:r>
          </a:p>
          <a:p>
            <a:pPr algn="ctr"/>
            <a:r>
              <a:rPr lang="en-US" sz="2000" dirty="0">
                <a:sym typeface="Wingdings" pitchFamily="2" charset="2"/>
              </a:rPr>
              <a:t>                           stars are forced to start H burning  through the 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  <a:sym typeface="Wingdings" pitchFamily="2" charset="2"/>
              </a:rPr>
              <a:t>pp-chain  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cxnSp>
        <p:nvCxnSpPr>
          <p:cNvPr id="12" name="Connettore diritto a freccia 11">
            <a:extLst>
              <a:ext uri="{FF2B5EF4-FFF2-40B4-BE49-F238E27FC236}">
                <a16:creationId xmlns:a16="http://schemas.microsoft.com/office/drawing/2014/main" id="{11CBD484-D6F4-B243-80BE-C8092C29119F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4091240" y="2164985"/>
            <a:ext cx="0" cy="2453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D4A007D-03F8-769B-4182-BE55E423A724}"/>
              </a:ext>
            </a:extLst>
          </p:cNvPr>
          <p:cNvSpPr txBox="1"/>
          <p:nvPr/>
        </p:nvSpPr>
        <p:spPr>
          <a:xfrm>
            <a:off x="1805365" y="2407792"/>
            <a:ext cx="4571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energy produced by pp-chain is not enough to sustain the  star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91A9DC3-58C0-A8E8-BBB4-800BF4135821}"/>
              </a:ext>
            </a:extLst>
          </p:cNvPr>
          <p:cNvSpPr txBox="1"/>
          <p:nvPr/>
        </p:nvSpPr>
        <p:spPr>
          <a:xfrm>
            <a:off x="1805365" y="3368439"/>
            <a:ext cx="4571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CONTRACTION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6788DAC8-AB71-EBD2-6076-DA48D2D380CB}"/>
                  </a:ext>
                </a:extLst>
              </p:cNvPr>
              <p:cNvSpPr txBox="1"/>
              <p:nvPr/>
            </p:nvSpPr>
            <p:spPr>
              <a:xfrm>
                <a:off x="1835454" y="4009871"/>
                <a:ext cx="457174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central temperature rise enough to trigger </a:t>
                </a:r>
                <a:r>
                  <a:rPr lang="en-US" sz="2000" b="1" dirty="0">
                    <a:solidFill>
                      <a:schemeClr val="accent2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000" b="1" dirty="0">
                    <a:solidFill>
                      <a:schemeClr val="accent2"/>
                    </a:solidFill>
                  </a:rPr>
                  <a:t> reactions </a:t>
                </a:r>
                <a:r>
                  <a:rPr lang="en-US" sz="2000" dirty="0"/>
                  <a:t>(</a:t>
                </a:r>
                <a:r>
                  <a:rPr lang="en-US" sz="2000" b="1" dirty="0"/>
                  <a:t>T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000" b="1" dirty="0"/>
                  <a:t> 100MK</a:t>
                </a:r>
                <a:r>
                  <a:rPr lang="en-US" sz="2000" dirty="0"/>
                  <a:t>)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6788DAC8-AB71-EBD2-6076-DA48D2D38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454" y="4009871"/>
                <a:ext cx="4571749" cy="707886"/>
              </a:xfrm>
              <a:prstGeom prst="rect">
                <a:avLst/>
              </a:prstGeom>
              <a:blipFill>
                <a:blip r:embed="rId5"/>
                <a:stretch>
                  <a:fillRect t="-5263" b="-1578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3382C0E8-491B-9283-1256-15F34EC62A4A}"/>
                  </a:ext>
                </a:extLst>
              </p:cNvPr>
              <p:cNvSpPr txBox="1"/>
              <p:nvPr/>
            </p:nvSpPr>
            <p:spPr>
              <a:xfrm>
                <a:off x="1939756" y="4959079"/>
                <a:ext cx="457174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C produced by </a:t>
                </a:r>
                <a:r>
                  <a:rPr lang="en-US" sz="2000" dirty="0">
                    <a:solidFill>
                      <a:schemeClr val="tx1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reactions triggers </a:t>
                </a:r>
                <a:r>
                  <a:rPr lang="en-US" sz="2000" b="1" dirty="0">
                    <a:solidFill>
                      <a:schemeClr val="accent2"/>
                    </a:solidFill>
                  </a:rPr>
                  <a:t>CNO cycle</a:t>
                </a:r>
              </a:p>
            </p:txBody>
          </p:sp>
        </mc:Choice>
        <mc:Fallback xmlns=""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3382C0E8-491B-9283-1256-15F34EC62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756" y="4959079"/>
                <a:ext cx="4571749" cy="707886"/>
              </a:xfrm>
              <a:prstGeom prst="rect">
                <a:avLst/>
              </a:prstGeom>
              <a:blipFill>
                <a:blip r:embed="rId6"/>
                <a:stretch>
                  <a:fillRect t="-3509" b="-1403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nettore diritto a freccia 29">
            <a:extLst>
              <a:ext uri="{FF2B5EF4-FFF2-40B4-BE49-F238E27FC236}">
                <a16:creationId xmlns:a16="http://schemas.microsoft.com/office/drawing/2014/main" id="{43E01EA3-0E17-74E0-FCB1-F0CA7D63B3E0}"/>
              </a:ext>
            </a:extLst>
          </p:cNvPr>
          <p:cNvCxnSpPr>
            <a:cxnSpLocks/>
          </p:cNvCxnSpPr>
          <p:nvPr/>
        </p:nvCxnSpPr>
        <p:spPr>
          <a:xfrm>
            <a:off x="4091238" y="3115678"/>
            <a:ext cx="0" cy="2453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a freccia 30">
            <a:extLst>
              <a:ext uri="{FF2B5EF4-FFF2-40B4-BE49-F238E27FC236}">
                <a16:creationId xmlns:a16="http://schemas.microsoft.com/office/drawing/2014/main" id="{F1A5C701-91EC-197A-4A0A-949075DC93A7}"/>
              </a:ext>
            </a:extLst>
          </p:cNvPr>
          <p:cNvCxnSpPr>
            <a:cxnSpLocks/>
          </p:cNvCxnSpPr>
          <p:nvPr/>
        </p:nvCxnSpPr>
        <p:spPr>
          <a:xfrm>
            <a:off x="4088664" y="3755546"/>
            <a:ext cx="0" cy="2453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diritto a freccia 31">
            <a:extLst>
              <a:ext uri="{FF2B5EF4-FFF2-40B4-BE49-F238E27FC236}">
                <a16:creationId xmlns:a16="http://schemas.microsoft.com/office/drawing/2014/main" id="{2D0ED01D-6003-994F-2FAB-98F9C6479B3B}"/>
              </a:ext>
            </a:extLst>
          </p:cNvPr>
          <p:cNvCxnSpPr>
            <a:cxnSpLocks/>
          </p:cNvCxnSpPr>
          <p:nvPr/>
        </p:nvCxnSpPr>
        <p:spPr>
          <a:xfrm>
            <a:off x="4093169" y="4690202"/>
            <a:ext cx="0" cy="2453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18F7F3A5-B103-6519-3582-CA0BDBD01409}"/>
              </a:ext>
            </a:extLst>
          </p:cNvPr>
          <p:cNvSpPr/>
          <p:nvPr/>
        </p:nvSpPr>
        <p:spPr>
          <a:xfrm>
            <a:off x="1286931" y="5861238"/>
            <a:ext cx="5668794" cy="535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ym typeface="Wingdings" pitchFamily="2" charset="2"/>
              </a:rPr>
              <a:t> H and He burning are coupled in temperature</a:t>
            </a:r>
            <a:endParaRPr lang="en-US" sz="2000" dirty="0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D14DC747-1273-D7BE-70C4-21774BBFAE10}"/>
              </a:ext>
            </a:extLst>
          </p:cNvPr>
          <p:cNvSpPr/>
          <p:nvPr/>
        </p:nvSpPr>
        <p:spPr>
          <a:xfrm>
            <a:off x="7946240" y="4905974"/>
            <a:ext cx="512619" cy="4719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curvo 7">
            <a:extLst>
              <a:ext uri="{FF2B5EF4-FFF2-40B4-BE49-F238E27FC236}">
                <a16:creationId xmlns:a16="http://schemas.microsoft.com/office/drawing/2014/main" id="{7B164775-BE68-187B-479E-B9248CE15A2F}"/>
              </a:ext>
            </a:extLst>
          </p:cNvPr>
          <p:cNvCxnSpPr>
            <a:cxnSpLocks/>
            <a:stCxn id="3" idx="2"/>
            <a:endCxn id="10" idx="1"/>
          </p:cNvCxnSpPr>
          <p:nvPr/>
        </p:nvCxnSpPr>
        <p:spPr>
          <a:xfrm rot="10800000" flipV="1">
            <a:off x="7893958" y="5141925"/>
            <a:ext cx="52283" cy="1211687"/>
          </a:xfrm>
          <a:prstGeom prst="curvedConnector3">
            <a:avLst>
              <a:gd name="adj1" fmla="val 537236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F1A637-716E-D0F8-E81C-76166CE20813}"/>
              </a:ext>
            </a:extLst>
          </p:cNvPr>
          <p:cNvSpPr txBox="1"/>
          <p:nvPr/>
        </p:nvSpPr>
        <p:spPr>
          <a:xfrm>
            <a:off x="7893957" y="6199724"/>
            <a:ext cx="3782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Z</a:t>
            </a:r>
            <a:r>
              <a:rPr lang="it-IT" sz="1400" dirty="0"/>
              <a:t> ≳ 10</a:t>
            </a:r>
            <a:r>
              <a:rPr lang="it-IT" sz="1400" baseline="30000" dirty="0"/>
              <a:t>-6</a:t>
            </a:r>
            <a:r>
              <a:rPr lang="it-IT" sz="1400" dirty="0"/>
              <a:t>: </a:t>
            </a:r>
            <a:r>
              <a:rPr lang="it-IT" sz="1400" dirty="0" err="1"/>
              <a:t>normal</a:t>
            </a:r>
            <a:r>
              <a:rPr lang="it-IT" sz="1400" dirty="0"/>
              <a:t> </a:t>
            </a:r>
            <a:r>
              <a:rPr lang="it-IT" sz="1400" dirty="0" err="1"/>
              <a:t>evolution</a:t>
            </a:r>
            <a:r>
              <a:rPr lang="it-IT" sz="1400" dirty="0"/>
              <a:t> </a:t>
            </a:r>
            <a:r>
              <a:rPr lang="it-IT" sz="1400" dirty="0" err="1"/>
              <a:t>driven</a:t>
            </a:r>
            <a:r>
              <a:rPr lang="it-IT" sz="1400" dirty="0"/>
              <a:t> by CNO </a:t>
            </a:r>
            <a:r>
              <a:rPr lang="it-IT" sz="1400" dirty="0" err="1"/>
              <a:t>cycle</a:t>
            </a:r>
            <a:endParaRPr lang="it-IT" sz="14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5E599FD-DCE6-95A3-D4F4-3076E74BEAB9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8947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9" grpId="0"/>
      <p:bldP spid="21" grpId="0"/>
      <p:bldP spid="23" grpId="0"/>
      <p:bldP spid="34" grpId="0" animBg="1"/>
      <p:bldP spid="3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0FB99-DD60-8D86-A995-457055EA2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filmino">
            <a:hlinkClick r:id="" action="ppaction://media"/>
            <a:extLst>
              <a:ext uri="{FF2B5EF4-FFF2-40B4-BE49-F238E27FC236}">
                <a16:creationId xmlns:a16="http://schemas.microsoft.com/office/drawing/2014/main" id="{53D34733-9A85-899C-CF92-9616B7854C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46356" y="1996396"/>
            <a:ext cx="7589954" cy="456984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A592F8-1AD8-0EA0-8B56-F742EC5F6978}"/>
              </a:ext>
            </a:extLst>
          </p:cNvPr>
          <p:cNvSpPr txBox="1"/>
          <p:nvPr/>
        </p:nvSpPr>
        <p:spPr>
          <a:xfrm>
            <a:off x="270962" y="1059640"/>
            <a:ext cx="10192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After core H exhaustion, evolution is driven by the mass of He core, therefore is not dependent anymore on the metallicity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C4A4DF2-5923-D282-9F06-78936CD3BBAE}"/>
              </a:ext>
            </a:extLst>
          </p:cNvPr>
          <p:cNvSpPr txBox="1"/>
          <p:nvPr/>
        </p:nvSpPr>
        <p:spPr>
          <a:xfrm>
            <a:off x="-967520" y="2332179"/>
            <a:ext cx="61114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ym typeface="Wingdings" pitchFamily="2" charset="2"/>
              </a:rPr>
              <a:t>The differences </a:t>
            </a:r>
          </a:p>
          <a:p>
            <a:pPr algn="ctr"/>
            <a:r>
              <a:rPr lang="en-US" sz="2400" dirty="0">
                <a:sym typeface="Wingdings" pitchFamily="2" charset="2"/>
              </a:rPr>
              <a:t>persist in the </a:t>
            </a:r>
            <a:r>
              <a:rPr lang="en-US" sz="2400" b="1" dirty="0">
                <a:sym typeface="Wingdings" pitchFamily="2" charset="2"/>
              </a:rPr>
              <a:t>envelope</a:t>
            </a:r>
            <a:r>
              <a:rPr lang="en-US" sz="2400" dirty="0">
                <a:sym typeface="Wingdings" pitchFamily="2" charset="2"/>
              </a:rPr>
              <a:t>!</a:t>
            </a:r>
            <a:r>
              <a:rPr lang="en-US" sz="2400" b="1" dirty="0"/>
              <a:t>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1A8FCFA-8BD7-4D80-5235-620B729CFCF2}"/>
              </a:ext>
            </a:extLst>
          </p:cNvPr>
          <p:cNvSpPr txBox="1"/>
          <p:nvPr/>
        </p:nvSpPr>
        <p:spPr>
          <a:xfrm>
            <a:off x="611752" y="4025799"/>
            <a:ext cx="6111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  <a:sym typeface="Wingdings" pitchFamily="2" charset="2"/>
              </a:rPr>
              <a:t>H-He shell merging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786DDBF-F3D2-039C-FF61-38983D36B08D}"/>
              </a:ext>
            </a:extLst>
          </p:cNvPr>
          <p:cNvSpPr txBox="1"/>
          <p:nvPr/>
        </p:nvSpPr>
        <p:spPr>
          <a:xfrm>
            <a:off x="-1236119" y="3604718"/>
            <a:ext cx="67654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sz="2800" dirty="0">
                <a:sym typeface="Wingdings" pitchFamily="2" charset="2"/>
              </a:rPr>
              <a:t>20, 25, 30, 40</a:t>
            </a:r>
            <a:r>
              <a:rPr lang="en-US" sz="2800" kern="0" dirty="0">
                <a:solidFill>
                  <a:srgbClr val="FFFFFF"/>
                </a:solidFill>
              </a:rPr>
              <a:t>M</a:t>
            </a:r>
            <a:r>
              <a:rPr lang="en-US" sz="2800" baseline="-25000" dirty="0"/>
              <a:t>⊙</a:t>
            </a:r>
            <a:r>
              <a:rPr lang="en-US" sz="2800" dirty="0"/>
              <a:t>:</a:t>
            </a:r>
            <a:endParaRPr lang="en-US" sz="2800" baseline="-250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10A0864-5A6D-8E3C-93FC-E6CD1BEBE894}"/>
              </a:ext>
            </a:extLst>
          </p:cNvPr>
          <p:cNvSpPr txBox="1"/>
          <p:nvPr/>
        </p:nvSpPr>
        <p:spPr>
          <a:xfrm>
            <a:off x="215217" y="5045890"/>
            <a:ext cx="38627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ym typeface="Wingdings" pitchFamily="2" charset="2"/>
              </a:rPr>
              <a:t>This merging has important</a:t>
            </a:r>
            <a:r>
              <a:rPr lang="en-US" sz="2400" b="1" dirty="0">
                <a:sym typeface="Wingdings" pitchFamily="2" charset="2"/>
              </a:rPr>
              <a:t> 	</a:t>
            </a:r>
            <a:r>
              <a:rPr lang="en-US" sz="2400" dirty="0">
                <a:sym typeface="Wingdings" pitchFamily="2" charset="2"/>
              </a:rPr>
              <a:t>consequences on the </a:t>
            </a:r>
            <a:r>
              <a:rPr lang="en-US" sz="2400" dirty="0">
                <a:solidFill>
                  <a:schemeClr val="bg1"/>
                </a:solidFill>
                <a:sym typeface="Wingdings" pitchFamily="2" charset="2"/>
              </a:rPr>
              <a:t>nucleosynthesis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F44E53-3517-EBFF-018C-8B804647B0C6}"/>
              </a:ext>
            </a:extLst>
          </p:cNvPr>
          <p:cNvSpPr txBox="1"/>
          <p:nvPr/>
        </p:nvSpPr>
        <p:spPr>
          <a:xfrm>
            <a:off x="577526" y="5753513"/>
            <a:ext cx="33500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ym typeface="Wingdings" pitchFamily="2" charset="2"/>
              </a:rPr>
              <a:t>nucleosynthesis of </a:t>
            </a:r>
            <a:r>
              <a:rPr lang="en-US" sz="2400" b="1" baseline="30000" dirty="0">
                <a:solidFill>
                  <a:schemeClr val="accent2"/>
                </a:solidFill>
                <a:sym typeface="Wingdings" pitchFamily="2" charset="2"/>
              </a:rPr>
              <a:t>14</a:t>
            </a:r>
            <a:r>
              <a:rPr lang="en-US" sz="2400" b="1" dirty="0">
                <a:solidFill>
                  <a:schemeClr val="accent2"/>
                </a:solidFill>
                <a:sym typeface="Wingdings" pitchFamily="2" charset="2"/>
              </a:rPr>
              <a:t>N </a:t>
            </a:r>
            <a:endParaRPr lang="it-IT" sz="2400" b="1" dirty="0">
              <a:solidFill>
                <a:schemeClr val="accent2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03EE9A-5FB4-A7A3-FB22-E99CF5E1D867}"/>
              </a:ext>
            </a:extLst>
          </p:cNvPr>
          <p:cNvSpPr txBox="1"/>
          <p:nvPr/>
        </p:nvSpPr>
        <p:spPr>
          <a:xfrm>
            <a:off x="1078825" y="4474452"/>
            <a:ext cx="2135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(Roberti+24)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83AC644-E5CC-52F3-7A71-EF63761B81B3}"/>
              </a:ext>
            </a:extLst>
          </p:cNvPr>
          <p:cNvSpPr txBox="1"/>
          <p:nvPr/>
        </p:nvSpPr>
        <p:spPr>
          <a:xfrm>
            <a:off x="223403" y="267653"/>
            <a:ext cx="61709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Signature feature of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PopIII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stars</a:t>
            </a:r>
            <a:endParaRPr lang="en-US" sz="3200" b="1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4B03429-888C-A141-51DD-61B39273B667}"/>
              </a:ext>
            </a:extLst>
          </p:cNvPr>
          <p:cNvSpPr/>
          <p:nvPr/>
        </p:nvSpPr>
        <p:spPr>
          <a:xfrm>
            <a:off x="4977442" y="2400313"/>
            <a:ext cx="1416924" cy="3473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kern="0" dirty="0">
                <a:solidFill>
                  <a:schemeClr val="bg1"/>
                </a:solidFill>
                <a:sym typeface="Wingdings" pitchFamily="2" charset="2"/>
              </a:rPr>
              <a:t>25</a:t>
            </a:r>
            <a:r>
              <a:rPr lang="en-US" sz="1400" kern="0" dirty="0">
                <a:solidFill>
                  <a:schemeClr val="bg1"/>
                </a:solidFill>
              </a:rPr>
              <a:t>M</a:t>
            </a:r>
            <a:r>
              <a:rPr lang="en-US" sz="1400" baseline="-25000" dirty="0">
                <a:solidFill>
                  <a:schemeClr val="bg1"/>
                </a:solidFill>
              </a:rPr>
              <a:t>⊙</a:t>
            </a:r>
            <a:r>
              <a:rPr lang="en-US" sz="1400" dirty="0">
                <a:solidFill>
                  <a:schemeClr val="bg1"/>
                </a:solidFill>
              </a:rPr>
              <a:t>, 0km/s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45360D6-202E-FE17-B747-FC7E551A9EE0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5218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3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8" grpId="0"/>
      <p:bldP spid="11" grpId="0"/>
      <p:bldP spid="20" grpId="0"/>
      <p:bldP spid="13" grpId="0"/>
      <p:bldP spid="7" grpId="0"/>
      <p:bldP spid="10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AFFEE-226C-D7AB-2452-DFCDDCDE0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lmino_N14">
            <a:hlinkClick r:id="" action="ppaction://media"/>
            <a:extLst>
              <a:ext uri="{FF2B5EF4-FFF2-40B4-BE49-F238E27FC236}">
                <a16:creationId xmlns:a16="http://schemas.microsoft.com/office/drawing/2014/main" id="{8B2033A7-0A11-9BEF-93A2-BE6B9EFA78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60000" y="1548637"/>
            <a:ext cx="7424203" cy="41529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69848AB8-F0F3-36F3-E71C-903565B18916}"/>
                  </a:ext>
                </a:extLst>
              </p:cNvPr>
              <p:cNvSpPr txBox="1"/>
              <p:nvPr/>
            </p:nvSpPr>
            <p:spPr>
              <a:xfrm>
                <a:off x="84881" y="4312139"/>
                <a:ext cx="4473597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 sz="2200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  <m:r>
                        <a:rPr lang="it-IT" sz="2200" b="1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sz="2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𝐩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𝛃</m:t>
                          </m:r>
                        </m:e>
                        <m:sup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𝛎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𝐂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𝐩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2200" b="1" i="0" smtClean="0">
                              <a:solidFill>
                                <a:srgbClr val="01ED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solidFill>
                                <a:srgbClr val="01ED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solidFill>
                                <a:srgbClr val="01ED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  <m:r>
                        <a:rPr lang="it-IT" sz="2200" b="1" i="0" smtClean="0">
                          <a:solidFill>
                            <a:srgbClr val="01ED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sz="2200" b="1" i="0" smtClean="0">
                          <a:solidFill>
                            <a:srgbClr val="01ED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2200" b="1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69848AB8-F0F3-36F3-E71C-903565B18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81" y="4312139"/>
                <a:ext cx="4473597" cy="438582"/>
              </a:xfrm>
              <a:prstGeom prst="rect">
                <a:avLst/>
              </a:prstGeom>
              <a:blipFill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4E0F6063-03FB-7A8B-28E1-575B2481CA0D}"/>
                  </a:ext>
                </a:extLst>
              </p:cNvPr>
              <p:cNvSpPr txBox="1"/>
              <p:nvPr/>
            </p:nvSpPr>
            <p:spPr>
              <a:xfrm>
                <a:off x="435539" y="1724015"/>
                <a:ext cx="382889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400" b="1" dirty="0" err="1"/>
                  <a:t>protons</a:t>
                </a:r>
                <a:r>
                  <a:rPr lang="it-IT" sz="2400" dirty="0"/>
                  <a:t> from the H </a:t>
                </a:r>
                <a:r>
                  <a:rPr lang="it-IT" sz="2400" dirty="0" err="1"/>
                  <a:t>envelope</a:t>
                </a:r>
                <a:r>
                  <a:rPr lang="it-IT" sz="2400" dirty="0"/>
                  <a:t> are </a:t>
                </a:r>
                <a:r>
                  <a:rPr lang="it-IT" sz="2400" dirty="0" err="1"/>
                  <a:t>ingested</a:t>
                </a:r>
                <a:r>
                  <a:rPr lang="it-IT" sz="2400" dirty="0"/>
                  <a:t> to the He shell base, where</a:t>
                </a:r>
                <a:r>
                  <a:rPr lang="it-IT" sz="2400" b="1" baseline="30000" dirty="0"/>
                  <a:t>12</a:t>
                </a:r>
                <a:r>
                  <a:rPr lang="it-IT" sz="2400" b="1" dirty="0"/>
                  <a:t>C</a:t>
                </a:r>
                <a:r>
                  <a:rPr lang="it-IT" sz="2400" dirty="0"/>
                  <a:t> from 3</a:t>
                </a:r>
                <a14:m>
                  <m:oMath xmlns:m="http://schemas.openxmlformats.org/officeDocument/2006/math">
                    <m:r>
                      <a:rPr lang="it-I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it-IT" sz="2400" dirty="0"/>
                  <a:t> reactions </a:t>
                </a:r>
                <a:r>
                  <a:rPr lang="it-IT" sz="2400" dirty="0" err="1"/>
                  <a:t>is</a:t>
                </a:r>
                <a:r>
                  <a:rPr lang="it-IT" sz="2400" dirty="0"/>
                  <a:t> </a:t>
                </a:r>
                <a:r>
                  <a:rPr lang="it-IT" sz="2400" dirty="0" err="1"/>
                  <a:t>converted</a:t>
                </a:r>
                <a:r>
                  <a:rPr lang="it-IT" sz="2400" dirty="0"/>
                  <a:t> </a:t>
                </a:r>
                <a:r>
                  <a:rPr lang="it-IT" sz="2400" dirty="0" err="1"/>
                  <a:t>into</a:t>
                </a:r>
                <a:r>
                  <a:rPr lang="it-IT" sz="2400" dirty="0"/>
                  <a:t> </a:t>
                </a:r>
                <a:r>
                  <a:rPr lang="it-IT" sz="2400" b="1" dirty="0">
                    <a:solidFill>
                      <a:schemeClr val="accent2"/>
                    </a:solidFill>
                  </a:rPr>
                  <a:t>¹⁴N </a:t>
                </a:r>
                <a:r>
                  <a:rPr lang="it-IT" sz="2400" dirty="0" err="1"/>
                  <a:t>through</a:t>
                </a:r>
                <a:r>
                  <a:rPr lang="it-IT" sz="2400" dirty="0"/>
                  <a:t> the CNO </a:t>
                </a:r>
                <a:r>
                  <a:rPr lang="it-IT" sz="2400" dirty="0" err="1"/>
                  <a:t>cycle</a:t>
                </a:r>
                <a:endParaRPr lang="it-IT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4E0F6063-03FB-7A8B-28E1-575B2481C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39" y="1724015"/>
                <a:ext cx="3828899" cy="2308324"/>
              </a:xfrm>
              <a:prstGeom prst="rect">
                <a:avLst/>
              </a:prstGeom>
              <a:blipFill>
                <a:blip r:embed="rId7"/>
                <a:stretch>
                  <a:fillRect l="-2649" t="-1639" r="-2649" b="-491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C24A724C-E93F-0065-5BE1-4FC8418D4275}"/>
              </a:ext>
            </a:extLst>
          </p:cNvPr>
          <p:cNvSpPr txBox="1"/>
          <p:nvPr/>
        </p:nvSpPr>
        <p:spPr>
          <a:xfrm>
            <a:off x="272011" y="265176"/>
            <a:ext cx="6111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  <a:sym typeface="Wingdings" pitchFamily="2" charset="2"/>
              </a:rPr>
              <a:t>H-He shell merging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196FCF7-C0D0-F387-A36C-6C524B440697}"/>
              </a:ext>
            </a:extLst>
          </p:cNvPr>
          <p:cNvSpPr txBox="1"/>
          <p:nvPr/>
        </p:nvSpPr>
        <p:spPr>
          <a:xfrm>
            <a:off x="3484627" y="269643"/>
            <a:ext cx="38288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ym typeface="Wingdings" pitchFamily="2" charset="2"/>
              </a:rPr>
              <a:t>nucleosynthesis of </a:t>
            </a:r>
            <a:r>
              <a:rPr lang="en-US" sz="2800" b="1" baseline="30000" dirty="0">
                <a:solidFill>
                  <a:schemeClr val="accent2"/>
                </a:solidFill>
                <a:sym typeface="Wingdings" pitchFamily="2" charset="2"/>
              </a:rPr>
              <a:t>14</a:t>
            </a:r>
            <a:r>
              <a:rPr lang="en-US" sz="2800" b="1" dirty="0">
                <a:solidFill>
                  <a:schemeClr val="accent2"/>
                </a:solidFill>
                <a:sym typeface="Wingdings" pitchFamily="2" charset="2"/>
              </a:rPr>
              <a:t>N </a:t>
            </a:r>
            <a:endParaRPr lang="it-IT" sz="2800" b="1" dirty="0">
              <a:solidFill>
                <a:schemeClr val="accent2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D047C76-01BA-2002-71A6-244698B80820}"/>
              </a:ext>
            </a:extLst>
          </p:cNvPr>
          <p:cNvSpPr txBox="1"/>
          <p:nvPr/>
        </p:nvSpPr>
        <p:spPr>
          <a:xfrm>
            <a:off x="3281795" y="295768"/>
            <a:ext cx="272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: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273543-5611-E4A5-4DB9-C080002F6E37}"/>
              </a:ext>
            </a:extLst>
          </p:cNvPr>
          <p:cNvSpPr txBox="1"/>
          <p:nvPr/>
        </p:nvSpPr>
        <p:spPr>
          <a:xfrm>
            <a:off x="5293734" y="1993836"/>
            <a:ext cx="1241977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kern="0" dirty="0">
                <a:solidFill>
                  <a:schemeClr val="bg1"/>
                </a:solidFill>
                <a:sym typeface="Wingdings" pitchFamily="2" charset="2"/>
              </a:rPr>
              <a:t>25</a:t>
            </a:r>
            <a:r>
              <a:rPr lang="en-US" sz="1400" kern="0" dirty="0">
                <a:solidFill>
                  <a:schemeClr val="bg1"/>
                </a:solidFill>
              </a:rPr>
              <a:t>M</a:t>
            </a:r>
            <a:r>
              <a:rPr lang="en-US" sz="1400" baseline="-25000" dirty="0">
                <a:solidFill>
                  <a:schemeClr val="bg1"/>
                </a:solidFill>
              </a:rPr>
              <a:t>⊙</a:t>
            </a:r>
            <a:r>
              <a:rPr lang="en-US" sz="1400" dirty="0">
                <a:solidFill>
                  <a:schemeClr val="bg1"/>
                </a:solidFill>
              </a:rPr>
              <a:t>, 0km /s</a:t>
            </a:r>
            <a:endParaRPr lang="it-IT" sz="1400" dirty="0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97299400-69B3-1E1A-DDDE-392363E191C8}"/>
              </a:ext>
            </a:extLst>
          </p:cNvPr>
          <p:cNvSpPr/>
          <p:nvPr/>
        </p:nvSpPr>
        <p:spPr>
          <a:xfrm>
            <a:off x="1189387" y="5244945"/>
            <a:ext cx="2676031" cy="4766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err="1">
                <a:solidFill>
                  <a:srgbClr val="01EDFF"/>
                </a:solidFill>
              </a:rPr>
              <a:t>primary</a:t>
            </a:r>
            <a:r>
              <a:rPr lang="it-IT" sz="2800" b="1" dirty="0">
                <a:solidFill>
                  <a:srgbClr val="01EDFF"/>
                </a:solidFill>
              </a:rPr>
              <a:t> </a:t>
            </a:r>
            <a:r>
              <a:rPr lang="it-IT" sz="2800" b="1" baseline="30000" dirty="0">
                <a:solidFill>
                  <a:srgbClr val="01EDFF"/>
                </a:solidFill>
              </a:rPr>
              <a:t>14</a:t>
            </a:r>
            <a:r>
              <a:rPr lang="it-IT" sz="2800" b="1" dirty="0">
                <a:solidFill>
                  <a:srgbClr val="01EDFF"/>
                </a:solidFill>
              </a:rPr>
              <a:t>N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44DA77E-4532-7578-1D1D-266F8DFD4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0687" y="1570068"/>
            <a:ext cx="7418304" cy="4150533"/>
          </a:xfrm>
          <a:prstGeom prst="rect">
            <a:avLst/>
          </a:prstGeom>
        </p:spPr>
      </p:pic>
      <p:cxnSp>
        <p:nvCxnSpPr>
          <p:cNvPr id="24" name="Connettore diritto a freccia 23">
            <a:extLst>
              <a:ext uri="{FF2B5EF4-FFF2-40B4-BE49-F238E27FC236}">
                <a16:creationId xmlns:a16="http://schemas.microsoft.com/office/drawing/2014/main" id="{B47DAC43-576C-BF92-BFB5-A49F1A2A759D}"/>
              </a:ext>
            </a:extLst>
          </p:cNvPr>
          <p:cNvCxnSpPr>
            <a:cxnSpLocks/>
          </p:cNvCxnSpPr>
          <p:nvPr/>
        </p:nvCxnSpPr>
        <p:spPr>
          <a:xfrm flipH="1">
            <a:off x="3615647" y="4750721"/>
            <a:ext cx="499543" cy="475016"/>
          </a:xfrm>
          <a:prstGeom prst="straightConnector1">
            <a:avLst/>
          </a:prstGeom>
          <a:ln w="38100">
            <a:solidFill>
              <a:srgbClr val="01ED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BA4CFDAB-7111-B0E7-470F-CC05155B8C7E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84293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DF0E-EEA5-F0FB-0C6C-80296B6F7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5EFAB5A5-8862-E26B-D2A1-FF19A34B4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63" y="2522657"/>
            <a:ext cx="6520150" cy="364801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DCF4D06-ACD2-AFAD-8C09-5450B0130F1D}"/>
              </a:ext>
            </a:extLst>
          </p:cNvPr>
          <p:cNvSpPr txBox="1"/>
          <p:nvPr/>
        </p:nvSpPr>
        <p:spPr>
          <a:xfrm>
            <a:off x="99309" y="2611994"/>
            <a:ext cx="51127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ym typeface="Wingdings" pitchFamily="2" charset="2"/>
              </a:rPr>
              <a:t>Rotation induced mixing  </a:t>
            </a:r>
            <a:r>
              <a:rPr lang="en-US" sz="2400" u="sng" dirty="0" err="1">
                <a:sym typeface="Wingdings" pitchFamily="2" charset="2"/>
              </a:rPr>
              <a:t>disfavour</a:t>
            </a:r>
            <a:r>
              <a:rPr lang="en-US" sz="2400" dirty="0">
                <a:sym typeface="Wingdings" pitchFamily="2" charset="2"/>
              </a:rPr>
              <a:t> </a:t>
            </a:r>
          </a:p>
          <a:p>
            <a:pPr algn="ctr"/>
            <a:r>
              <a:rPr lang="en-US" sz="2400" dirty="0">
                <a:sym typeface="Wingdings" pitchFamily="2" charset="2"/>
              </a:rPr>
              <a:t>H-He shell merging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77B2A27-35F1-96B4-227F-8A61FA1CCD10}"/>
              </a:ext>
            </a:extLst>
          </p:cNvPr>
          <p:cNvSpPr txBox="1"/>
          <p:nvPr/>
        </p:nvSpPr>
        <p:spPr>
          <a:xfrm>
            <a:off x="6135410" y="2832975"/>
            <a:ext cx="1376543" cy="296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0" dirty="0">
                <a:solidFill>
                  <a:schemeClr val="bg1"/>
                </a:solidFill>
                <a:sym typeface="Wingdings" pitchFamily="2" charset="2"/>
              </a:rPr>
              <a:t>25</a:t>
            </a:r>
            <a:r>
              <a:rPr lang="en-US" sz="1200" kern="0" dirty="0">
                <a:solidFill>
                  <a:schemeClr val="bg1"/>
                </a:solidFill>
              </a:rPr>
              <a:t>M</a:t>
            </a:r>
            <a:r>
              <a:rPr lang="en-US" sz="1200" baseline="-25000" dirty="0">
                <a:solidFill>
                  <a:schemeClr val="bg1"/>
                </a:solidFill>
              </a:rPr>
              <a:t>⊙</a:t>
            </a:r>
            <a:r>
              <a:rPr lang="en-US" sz="1200" dirty="0">
                <a:solidFill>
                  <a:schemeClr val="bg1"/>
                </a:solidFill>
              </a:rPr>
              <a:t>, 300km/s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7BECD0A0-2E38-28AB-5FEA-0F42A9F6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327" y="1145382"/>
            <a:ext cx="8448815" cy="6755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prstClr val="white"/>
                </a:solidFill>
              </a:rPr>
              <a:t>Rotation makes the star </a:t>
            </a:r>
            <a:r>
              <a:rPr lang="en-US" sz="2400" dirty="0" err="1">
                <a:solidFill>
                  <a:prstClr val="white"/>
                </a:solidFill>
              </a:rPr>
              <a:t>oblated</a:t>
            </a:r>
            <a:r>
              <a:rPr lang="en-US" sz="2400" dirty="0">
                <a:solidFill>
                  <a:prstClr val="white"/>
                </a:solidFill>
              </a:rPr>
              <a:t>: </a:t>
            </a:r>
            <a:r>
              <a:rPr lang="en-US" sz="2400" b="1" dirty="0">
                <a:solidFill>
                  <a:prstClr val="white"/>
                </a:solidFill>
              </a:rPr>
              <a:t>meridional circulation</a:t>
            </a:r>
            <a:endParaRPr lang="en-US" sz="2400" dirty="0">
              <a:solidFill>
                <a:prstClr val="white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prstClr val="white"/>
                </a:solidFill>
              </a:rPr>
              <a:t>Differential rotation: </a:t>
            </a:r>
            <a:r>
              <a:rPr lang="en-US" sz="2400" b="1" dirty="0">
                <a:solidFill>
                  <a:prstClr val="white"/>
                </a:solidFill>
              </a:rPr>
              <a:t>shear instabilities </a:t>
            </a:r>
            <a:r>
              <a:rPr lang="en-US" sz="2400" dirty="0">
                <a:solidFill>
                  <a:prstClr val="white"/>
                </a:solidFill>
              </a:rPr>
              <a:t>between layers</a:t>
            </a:r>
          </a:p>
        </p:txBody>
      </p:sp>
      <p:sp>
        <p:nvSpPr>
          <p:cNvPr id="28" name="Parentesi graffa chiusa 27">
            <a:extLst>
              <a:ext uri="{FF2B5EF4-FFF2-40B4-BE49-F238E27FC236}">
                <a16:creationId xmlns:a16="http://schemas.microsoft.com/office/drawing/2014/main" id="{084B1080-7861-4D4A-B214-651F44E9C96F}"/>
              </a:ext>
            </a:extLst>
          </p:cNvPr>
          <p:cNvSpPr/>
          <p:nvPr/>
        </p:nvSpPr>
        <p:spPr>
          <a:xfrm>
            <a:off x="8017889" y="1268502"/>
            <a:ext cx="241539" cy="579498"/>
          </a:xfrm>
          <a:prstGeom prst="rightBrace">
            <a:avLst>
              <a:gd name="adj1" fmla="val 8333"/>
              <a:gd name="adj2" fmla="val 52235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850A36D-43C7-9932-DEF5-296B14F3D894}"/>
              </a:ext>
            </a:extLst>
          </p:cNvPr>
          <p:cNvSpPr txBox="1"/>
          <p:nvPr/>
        </p:nvSpPr>
        <p:spPr>
          <a:xfrm>
            <a:off x="8404024" y="969556"/>
            <a:ext cx="3537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</a:rPr>
              <a:t>transport of angular momentum </a:t>
            </a:r>
            <a:r>
              <a:rPr lang="en-US" sz="2000" dirty="0">
                <a:solidFill>
                  <a:prstClr val="white"/>
                </a:solidFill>
              </a:rPr>
              <a:t>and </a:t>
            </a:r>
            <a:r>
              <a:rPr lang="en-US" sz="2000" b="1" dirty="0">
                <a:solidFill>
                  <a:schemeClr val="accent2"/>
                </a:solidFill>
              </a:rPr>
              <a:t>mixing of the chemical composition in radiative zones</a:t>
            </a:r>
            <a:endParaRPr lang="it-IT" sz="2000" b="1" dirty="0">
              <a:solidFill>
                <a:schemeClr val="accent2"/>
              </a:solidFill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D5A2493-FB52-3EAB-F759-42A50E6A1148}"/>
              </a:ext>
            </a:extLst>
          </p:cNvPr>
          <p:cNvSpPr txBox="1"/>
          <p:nvPr/>
        </p:nvSpPr>
        <p:spPr>
          <a:xfrm>
            <a:off x="609202" y="3100845"/>
            <a:ext cx="42303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400" dirty="0">
              <a:sym typeface="Wingdings" pitchFamily="2" charset="2"/>
            </a:endParaRPr>
          </a:p>
          <a:p>
            <a:pPr algn="ctr"/>
            <a:r>
              <a:rPr lang="en-US" sz="2400" b="1" dirty="0">
                <a:sym typeface="Wingdings" pitchFamily="2" charset="2"/>
              </a:rPr>
              <a:t>but</a:t>
            </a:r>
            <a:r>
              <a:rPr lang="en-US" sz="2400" dirty="0">
                <a:sym typeface="Wingdings" pitchFamily="2" charset="2"/>
              </a:rPr>
              <a:t> allows </a:t>
            </a:r>
            <a:r>
              <a:rPr lang="en-US" sz="2400" baseline="30000" dirty="0">
                <a:sym typeface="Wingdings" pitchFamily="2" charset="2"/>
              </a:rPr>
              <a:t>14</a:t>
            </a:r>
            <a:r>
              <a:rPr lang="en-US" sz="2400" dirty="0">
                <a:sym typeface="Wingdings" pitchFamily="2" charset="2"/>
              </a:rPr>
              <a:t>N production at the base of the H shell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9B96D89-6AB9-24F1-B5B2-8F22EE538D7B}"/>
              </a:ext>
            </a:extLst>
          </p:cNvPr>
          <p:cNvSpPr txBox="1"/>
          <p:nvPr/>
        </p:nvSpPr>
        <p:spPr>
          <a:xfrm>
            <a:off x="272011" y="265176"/>
            <a:ext cx="6111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  <a:sym typeface="Wingdings" pitchFamily="2" charset="2"/>
              </a:rPr>
              <a:t>Effect of rotation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A546E4DE-A8B2-398F-C636-2D6A7787020D}"/>
                  </a:ext>
                </a:extLst>
              </p:cNvPr>
              <p:cNvSpPr txBox="1"/>
              <p:nvPr/>
            </p:nvSpPr>
            <p:spPr>
              <a:xfrm>
                <a:off x="487567" y="4346665"/>
                <a:ext cx="4473597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 sz="2200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p>
                      </m:sSup>
                      <m:r>
                        <a:rPr lang="it-IT" sz="2200" b="1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sz="2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𝐩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𝛃</m:t>
                          </m:r>
                        </m:e>
                        <m:sup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𝛎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𝐂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𝐩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𝛄</m:t>
                      </m:r>
                      <m:r>
                        <a:rPr lang="it-IT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2200" b="1" i="0" smtClean="0">
                              <a:solidFill>
                                <a:srgbClr val="01ED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200" b="1" i="0" smtClean="0">
                              <a:solidFill>
                                <a:srgbClr val="01ED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it-IT" sz="2200" b="1" i="0" smtClean="0">
                              <a:solidFill>
                                <a:srgbClr val="01ED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sup>
                      </m:sSup>
                      <m:r>
                        <a:rPr lang="it-IT" sz="2200" b="1" i="0" smtClean="0">
                          <a:solidFill>
                            <a:srgbClr val="01ED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𝐍</m:t>
                      </m:r>
                      <m:r>
                        <a:rPr lang="it-IT" sz="2200" b="1" i="0" smtClean="0">
                          <a:solidFill>
                            <a:srgbClr val="01ED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2200" b="1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A546E4DE-A8B2-398F-C636-2D6A77870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67" y="4346665"/>
                <a:ext cx="4473597" cy="438582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52B684B-9CBA-8FEE-ADD1-2B59ACB7DE7A}"/>
              </a:ext>
            </a:extLst>
          </p:cNvPr>
          <p:cNvSpPr/>
          <p:nvPr/>
        </p:nvSpPr>
        <p:spPr>
          <a:xfrm>
            <a:off x="1386352" y="5359823"/>
            <a:ext cx="2676031" cy="4766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err="1">
                <a:solidFill>
                  <a:srgbClr val="01EDFF"/>
                </a:solidFill>
              </a:rPr>
              <a:t>primary</a:t>
            </a:r>
            <a:r>
              <a:rPr lang="it-IT" sz="2800" b="1" dirty="0">
                <a:solidFill>
                  <a:srgbClr val="01EDFF"/>
                </a:solidFill>
              </a:rPr>
              <a:t> </a:t>
            </a:r>
            <a:r>
              <a:rPr lang="it-IT" sz="2800" b="1" baseline="30000" dirty="0">
                <a:solidFill>
                  <a:srgbClr val="01EDFF"/>
                </a:solidFill>
              </a:rPr>
              <a:t>14</a:t>
            </a:r>
            <a:r>
              <a:rPr lang="it-IT" sz="2800" b="1" dirty="0">
                <a:solidFill>
                  <a:srgbClr val="01EDFF"/>
                </a:solidFill>
              </a:rPr>
              <a:t>N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31DFB4F4-BFAE-A3D7-D986-BF0EE4D10CFD}"/>
              </a:ext>
            </a:extLst>
          </p:cNvPr>
          <p:cNvCxnSpPr>
            <a:cxnSpLocks/>
          </p:cNvCxnSpPr>
          <p:nvPr/>
        </p:nvCxnSpPr>
        <p:spPr>
          <a:xfrm flipH="1">
            <a:off x="3841400" y="4822135"/>
            <a:ext cx="557943" cy="500799"/>
          </a:xfrm>
          <a:prstGeom prst="straightConnector1">
            <a:avLst/>
          </a:prstGeom>
          <a:ln w="38100">
            <a:solidFill>
              <a:srgbClr val="01ED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magine 20">
            <a:extLst>
              <a:ext uri="{FF2B5EF4-FFF2-40B4-BE49-F238E27FC236}">
                <a16:creationId xmlns:a16="http://schemas.microsoft.com/office/drawing/2014/main" id="{C094452F-192C-96BE-4E94-2B2913CB1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3387" y="2528179"/>
            <a:ext cx="6520149" cy="364801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5D2AE5C-24D0-E632-FA68-A2F80B4CAB5E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537D4B2-5958-E79F-D862-9356680896E8}"/>
              </a:ext>
            </a:extLst>
          </p:cNvPr>
          <p:cNvSpPr/>
          <p:nvPr/>
        </p:nvSpPr>
        <p:spPr>
          <a:xfrm>
            <a:off x="7470476" y="2680898"/>
            <a:ext cx="667110" cy="3020218"/>
          </a:xfrm>
          <a:prstGeom prst="rect">
            <a:avLst/>
          </a:prstGeom>
          <a:solidFill>
            <a:srgbClr val="E97132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2" name="Connettore dritto 31">
            <a:extLst>
              <a:ext uri="{FF2B5EF4-FFF2-40B4-BE49-F238E27FC236}">
                <a16:creationId xmlns:a16="http://schemas.microsoft.com/office/drawing/2014/main" id="{689E487D-8D5E-61BA-1B8B-09538327FBB1}"/>
              </a:ext>
            </a:extLst>
          </p:cNvPr>
          <p:cNvCxnSpPr>
            <a:cxnSpLocks/>
          </p:cNvCxnSpPr>
          <p:nvPr/>
        </p:nvCxnSpPr>
        <p:spPr>
          <a:xfrm flipH="1">
            <a:off x="9232900" y="2242195"/>
            <a:ext cx="1866900" cy="0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Connettore diritto a freccia 35">
            <a:extLst>
              <a:ext uri="{FF2B5EF4-FFF2-40B4-BE49-F238E27FC236}">
                <a16:creationId xmlns:a16="http://schemas.microsoft.com/office/drawing/2014/main" id="{C1D21E4E-D441-DB50-C614-770E43456DFB}"/>
              </a:ext>
            </a:extLst>
          </p:cNvPr>
          <p:cNvCxnSpPr>
            <a:cxnSpLocks/>
          </p:cNvCxnSpPr>
          <p:nvPr/>
        </p:nvCxnSpPr>
        <p:spPr>
          <a:xfrm flipH="1">
            <a:off x="7899400" y="2242195"/>
            <a:ext cx="1739900" cy="150430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37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uiExpand="1" build="p"/>
      <p:bldP spid="28" grpId="0" animBg="1"/>
      <p:bldP spid="29" grpId="0"/>
      <p:bldP spid="31" grpId="0"/>
      <p:bldP spid="6" grpId="0"/>
      <p:bldP spid="8" grpId="0"/>
      <p:bldP spid="24" grpId="1" animBg="1"/>
      <p:bldP spid="24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6DBB9E19-864F-8C5D-A951-056D00ED1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36" y="1360954"/>
            <a:ext cx="5296582" cy="4486707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987376F-23D6-6016-DE48-728138105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424" y="1360954"/>
            <a:ext cx="5296582" cy="4486707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5895FA9E-49E2-2085-E9DB-9370E5298AAA}"/>
              </a:ext>
            </a:extLst>
          </p:cNvPr>
          <p:cNvSpPr/>
          <p:nvPr/>
        </p:nvSpPr>
        <p:spPr>
          <a:xfrm rot="1784124">
            <a:off x="1550122" y="1825558"/>
            <a:ext cx="2106635" cy="87849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9536A66-3A14-3C6E-D120-B377BDD5FD05}"/>
              </a:ext>
            </a:extLst>
          </p:cNvPr>
          <p:cNvSpPr txBox="1"/>
          <p:nvPr/>
        </p:nvSpPr>
        <p:spPr>
          <a:xfrm>
            <a:off x="3071224" y="1851022"/>
            <a:ext cx="2724268" cy="415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ndara" panose="020E0502030303020204" pitchFamily="34" charset="0"/>
                <a:sym typeface="Wingdings" pitchFamily="2" charset="2"/>
              </a:rPr>
              <a:t>H-He shell merging</a:t>
            </a:r>
            <a:endParaRPr lang="en-US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A5151FD-679A-33E1-87F9-A1FB17777F6A}"/>
              </a:ext>
            </a:extLst>
          </p:cNvPr>
          <p:cNvSpPr txBox="1"/>
          <p:nvPr/>
        </p:nvSpPr>
        <p:spPr>
          <a:xfrm>
            <a:off x="272011" y="265176"/>
            <a:ext cx="6111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  <a:sym typeface="Wingdings" pitchFamily="2" charset="2"/>
              </a:rPr>
              <a:t>The yields ( ejected masses!)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198FCE-EA3B-0D6A-1C6D-EEADC2252973}"/>
              </a:ext>
            </a:extLst>
          </p:cNvPr>
          <p:cNvSpPr txBox="1"/>
          <p:nvPr/>
        </p:nvSpPr>
        <p:spPr>
          <a:xfrm>
            <a:off x="8246198" y="2471385"/>
            <a:ext cx="2724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ndara" panose="020E0502030303020204" pitchFamily="34" charset="0"/>
                <a:sym typeface="Wingdings" pitchFamily="2" charset="2"/>
              </a:rPr>
              <a:t>Rotation driven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ndara" panose="020E0502030303020204" pitchFamily="34" charset="0"/>
                <a:sym typeface="Wingdings" pitchFamily="2" charset="2"/>
              </a:rPr>
              <a:t>mixing</a:t>
            </a:r>
            <a:endParaRPr lang="en-US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8550134-BDAA-DEEE-5DD8-050C4B45A246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8E12CCF-4174-800F-02E7-1B7F4310AF13}"/>
              </a:ext>
            </a:extLst>
          </p:cNvPr>
          <p:cNvSpPr txBox="1"/>
          <p:nvPr/>
        </p:nvSpPr>
        <p:spPr>
          <a:xfrm>
            <a:off x="648236" y="5847661"/>
            <a:ext cx="1862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Falla+2026 in </a:t>
            </a:r>
            <a:r>
              <a:rPr lang="it-IT" sz="1600" dirty="0" err="1"/>
              <a:t>prep</a:t>
            </a:r>
            <a:r>
              <a:rPr lang="it-IT" sz="1600" dirty="0"/>
              <a:t>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C7E1C5A-975C-F5B2-B78B-90C8AA7C8DC9}"/>
              </a:ext>
            </a:extLst>
          </p:cNvPr>
          <p:cNvSpPr txBox="1"/>
          <p:nvPr/>
        </p:nvSpPr>
        <p:spPr>
          <a:xfrm>
            <a:off x="430122" y="6233033"/>
            <a:ext cx="11428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solidFill>
                  <a:schemeClr val="accent2"/>
                </a:solidFill>
                <a:ea typeface="Times New Roman" panose="02020603050405020304" pitchFamily="18" charset="0"/>
                <a:cs typeface="Helvetica" pitchFamily="2" charset="0"/>
                <a:sym typeface="Wingdings" pitchFamily="2" charset="2"/>
              </a:rPr>
              <a:t>C</a:t>
            </a:r>
            <a:r>
              <a:rPr lang="en-GB" sz="2400" b="1" kern="100" dirty="0">
                <a:solidFill>
                  <a:schemeClr val="accent2"/>
                </a:solidFill>
                <a:effectLst/>
                <a:ea typeface="Times New Roman" panose="02020603050405020304" pitchFamily="18" charset="0"/>
                <a:cs typeface="Helvetica" pitchFamily="2" charset="0"/>
              </a:rPr>
              <a:t>an these yields actually explain what we observe in high-redshift galaxies?</a:t>
            </a:r>
            <a:endParaRPr lang="it-IT" sz="1600" b="1" kern="100" dirty="0">
              <a:solidFill>
                <a:schemeClr val="accent2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42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  <p:bldP spid="5" grpId="0"/>
      <p:bldP spid="5" grpId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0501F-8948-3A39-7772-05043561B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ew picture">
            <a:extLst>
              <a:ext uri="{FF2B5EF4-FFF2-40B4-BE49-F238E27FC236}">
                <a16:creationId xmlns:a16="http://schemas.microsoft.com/office/drawing/2014/main" id="{DE899FE6-9927-5E42-37DC-72801558C6A6}"/>
              </a:ext>
            </a:extLst>
          </p:cNvPr>
          <p:cNvPicPr/>
          <p:nvPr/>
        </p:nvPicPr>
        <p:blipFill>
          <a:blip r:embed="rId3"/>
          <a:srcRect b="49318"/>
          <a:stretch/>
        </p:blipFill>
        <p:spPr>
          <a:xfrm>
            <a:off x="1883916" y="1042993"/>
            <a:ext cx="8389449" cy="433527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7128AD-862A-AE0E-AE0D-585854D7169B}"/>
              </a:ext>
            </a:extLst>
          </p:cNvPr>
          <p:cNvSpPr txBox="1"/>
          <p:nvPr/>
        </p:nvSpPr>
        <p:spPr>
          <a:xfrm>
            <a:off x="1443038" y="5646121"/>
            <a:ext cx="9271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Both non rotating and rotating models lead to log(N/O) compatible with the abundances observed in </a:t>
            </a:r>
            <a:r>
              <a:rPr lang="en-GB" sz="2400" b="1" dirty="0"/>
              <a:t>high redshift galaxies!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FCB94A3-BA1B-1028-34A8-33A986D7A782}"/>
              </a:ext>
            </a:extLst>
          </p:cNvPr>
          <p:cNvSpPr txBox="1"/>
          <p:nvPr/>
        </p:nvSpPr>
        <p:spPr>
          <a:xfrm>
            <a:off x="272011" y="265176"/>
            <a:ext cx="6111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ndara" panose="020E0502030303020204" pitchFamily="34" charset="0"/>
                <a:sym typeface="Wingdings" pitchFamily="2" charset="2"/>
              </a:rPr>
              <a:t>Extragalactic context</a:t>
            </a:r>
            <a:endParaRPr lang="en-US" sz="2800" b="1" dirty="0">
              <a:latin typeface="Candara" panose="020E0502030303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A710FD3-F6B8-9D8C-5AB6-D1164F889F19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432F3F5-2BE9-18FF-85D1-B7E0E2BAC096}"/>
              </a:ext>
            </a:extLst>
          </p:cNvPr>
          <p:cNvSpPr/>
          <p:nvPr/>
        </p:nvSpPr>
        <p:spPr>
          <a:xfrm>
            <a:off x="3246120" y="1378225"/>
            <a:ext cx="4479897" cy="2468785"/>
          </a:xfrm>
          <a:prstGeom prst="rect">
            <a:avLst/>
          </a:prstGeom>
          <a:solidFill>
            <a:srgbClr val="E97132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524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2207-53AB-A037-34C8-3621EE214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4BA87F-A821-7E3D-1436-9B95D102E6AA}"/>
              </a:ext>
            </a:extLst>
          </p:cNvPr>
          <p:cNvSpPr txBox="1"/>
          <p:nvPr/>
        </p:nvSpPr>
        <p:spPr>
          <a:xfrm>
            <a:off x="272011" y="265176"/>
            <a:ext cx="6111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Candara" panose="020E0502030303020204" pitchFamily="34" charset="0"/>
                <a:sym typeface="Wingdings" pitchFamily="2" charset="2"/>
              </a:rPr>
              <a:t>Conclusions</a:t>
            </a:r>
            <a:endParaRPr lang="en-US" sz="3200" b="1" dirty="0">
              <a:latin typeface="Candara" panose="020E0502030303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C1DB1C5-4D75-46FB-E8A0-89C80D333C03}"/>
              </a:ext>
            </a:extLst>
          </p:cNvPr>
          <p:cNvSpPr txBox="1"/>
          <p:nvPr/>
        </p:nvSpPr>
        <p:spPr>
          <a:xfrm>
            <a:off x="11858705" y="6463866"/>
            <a:ext cx="265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FAB98DD-58B9-6E10-5F51-52CD17E9C097}"/>
              </a:ext>
            </a:extLst>
          </p:cNvPr>
          <p:cNvSpPr txBox="1"/>
          <p:nvPr/>
        </p:nvSpPr>
        <p:spPr>
          <a:xfrm>
            <a:off x="517785" y="1373933"/>
            <a:ext cx="1115643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800" b="1" dirty="0" err="1"/>
              <a:t>Primary</a:t>
            </a:r>
            <a:r>
              <a:rPr lang="it-IT" sz="2800" b="1" dirty="0"/>
              <a:t> </a:t>
            </a:r>
            <a:r>
              <a:rPr lang="it-IT" sz="2800" b="1" dirty="0" err="1"/>
              <a:t>nitrogen</a:t>
            </a:r>
            <a:r>
              <a:rPr lang="it-IT" sz="2800" b="1" dirty="0"/>
              <a:t> </a:t>
            </a:r>
            <a:r>
              <a:rPr lang="it-IT" sz="2800" dirty="0"/>
              <a:t>can be </a:t>
            </a:r>
            <a:r>
              <a:rPr lang="it-IT" sz="2800" dirty="0" err="1"/>
              <a:t>produced</a:t>
            </a:r>
            <a:r>
              <a:rPr lang="it-IT" sz="2800" dirty="0"/>
              <a:t> in zero-</a:t>
            </a:r>
            <a:r>
              <a:rPr lang="it-IT" sz="2800" dirty="0" err="1"/>
              <a:t>metallicity</a:t>
            </a:r>
            <a:r>
              <a:rPr lang="it-IT" sz="2800" dirty="0"/>
              <a:t> massive stars;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t-IT" sz="2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800" b="1" dirty="0" err="1"/>
              <a:t>Rotation</a:t>
            </a:r>
            <a:r>
              <a:rPr lang="it-IT" sz="2800" dirty="0"/>
              <a:t> </a:t>
            </a:r>
            <a:r>
              <a:rPr lang="it-IT" sz="2800" dirty="0" err="1"/>
              <a:t>strongly</a:t>
            </a:r>
            <a:r>
              <a:rPr lang="it-IT" sz="2800" dirty="0"/>
              <a:t> </a:t>
            </a:r>
            <a:r>
              <a:rPr lang="it-IT" sz="2800" dirty="0" err="1"/>
              <a:t>enhance</a:t>
            </a:r>
            <a:r>
              <a:rPr lang="it-IT" sz="2800" dirty="0"/>
              <a:t> the </a:t>
            </a:r>
            <a:r>
              <a:rPr lang="it-IT" sz="2800" dirty="0" err="1"/>
              <a:t>N</a:t>
            </a:r>
            <a:r>
              <a:rPr lang="it-IT" sz="2800" dirty="0"/>
              <a:t> production;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t-IT" sz="2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800" dirty="0" err="1"/>
              <a:t>Our</a:t>
            </a:r>
            <a:r>
              <a:rPr lang="it-IT" sz="2800" dirty="0"/>
              <a:t> </a:t>
            </a:r>
            <a:r>
              <a:rPr lang="it-IT" sz="2800" dirty="0" err="1"/>
              <a:t>N</a:t>
            </a:r>
            <a:r>
              <a:rPr lang="it-IT" sz="2800" dirty="0"/>
              <a:t> yields </a:t>
            </a:r>
            <a:r>
              <a:rPr lang="it-IT" sz="2800" dirty="0" err="1"/>
              <a:t>reach</a:t>
            </a:r>
            <a:r>
              <a:rPr lang="it-IT" sz="2800" dirty="0"/>
              <a:t> </a:t>
            </a:r>
            <a:r>
              <a:rPr lang="it-IT" sz="2800" dirty="0" err="1"/>
              <a:t>nitrogen</a:t>
            </a:r>
            <a:r>
              <a:rPr lang="it-IT" sz="2800" dirty="0"/>
              <a:t> </a:t>
            </a:r>
            <a:r>
              <a:rPr lang="it-IT" sz="2800" dirty="0" err="1"/>
              <a:t>abundances</a:t>
            </a:r>
            <a:r>
              <a:rPr lang="it-IT" sz="2800" dirty="0"/>
              <a:t> </a:t>
            </a:r>
            <a:r>
              <a:rPr lang="it-IT" sz="2800" dirty="0" err="1"/>
              <a:t>consistent</a:t>
            </a:r>
            <a:r>
              <a:rPr lang="it-IT" sz="2800" dirty="0"/>
              <a:t> with the </a:t>
            </a:r>
            <a:r>
              <a:rPr lang="it-IT" sz="2800" dirty="0" err="1"/>
              <a:t>values</a:t>
            </a:r>
            <a:r>
              <a:rPr lang="it-IT" sz="2800" dirty="0"/>
              <a:t> </a:t>
            </a:r>
            <a:r>
              <a:rPr lang="it-IT" sz="2800" dirty="0" err="1"/>
              <a:t>observed</a:t>
            </a:r>
            <a:r>
              <a:rPr lang="it-IT" sz="2800" dirty="0"/>
              <a:t> in high-</a:t>
            </a:r>
            <a:r>
              <a:rPr lang="it-IT" sz="2800" dirty="0" err="1"/>
              <a:t>redshift</a:t>
            </a:r>
            <a:r>
              <a:rPr lang="it-IT" sz="2800" dirty="0"/>
              <a:t> </a:t>
            </a:r>
            <a:r>
              <a:rPr lang="it-IT" sz="2800" dirty="0" err="1"/>
              <a:t>galaxies</a:t>
            </a:r>
            <a:r>
              <a:rPr lang="it-IT" sz="2800" dirty="0"/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457200" indent="-457200" algn="ctr">
              <a:buFont typeface="Wingdings" pitchFamily="2" charset="2"/>
              <a:buChar char="à"/>
            </a:pPr>
            <a:r>
              <a:rPr lang="it-IT" sz="2800" b="1" dirty="0" err="1"/>
              <a:t>Nitrogen-Overabundant</a:t>
            </a:r>
            <a:r>
              <a:rPr lang="it-IT" sz="2800" b="1" dirty="0"/>
              <a:t> </a:t>
            </a:r>
            <a:r>
              <a:rPr lang="it-IT" sz="2800" b="1" dirty="0" err="1"/>
              <a:t>Galaxies</a:t>
            </a:r>
            <a:r>
              <a:rPr lang="it-IT" sz="2800" dirty="0"/>
              <a:t> (</a:t>
            </a:r>
            <a:r>
              <a:rPr lang="it-IT" sz="2800" dirty="0" err="1"/>
              <a:t>NOEGs</a:t>
            </a:r>
            <a:r>
              <a:rPr lang="it-IT" sz="2800" dirty="0"/>
              <a:t>) </a:t>
            </a:r>
            <a:r>
              <a:rPr lang="it-IT" sz="2800" dirty="0" err="1"/>
              <a:t>chemical</a:t>
            </a:r>
            <a:r>
              <a:rPr lang="it-IT" sz="2800" dirty="0"/>
              <a:t> </a:t>
            </a:r>
            <a:r>
              <a:rPr lang="it-IT" sz="2800" dirty="0" err="1"/>
              <a:t>abundances</a:t>
            </a:r>
            <a:r>
              <a:rPr lang="it-IT" sz="2800" dirty="0"/>
              <a:t> </a:t>
            </a:r>
            <a:r>
              <a:rPr lang="it-IT" sz="2800" dirty="0" err="1"/>
              <a:t>could</a:t>
            </a:r>
            <a:r>
              <a:rPr lang="it-IT" sz="2800" dirty="0"/>
              <a:t> be the </a:t>
            </a:r>
            <a:r>
              <a:rPr lang="it-IT" sz="2800" dirty="0" err="1"/>
              <a:t>result</a:t>
            </a:r>
            <a:r>
              <a:rPr lang="it-IT" sz="2800" dirty="0"/>
              <a:t> of an </a:t>
            </a:r>
            <a:r>
              <a:rPr lang="it-IT" sz="2800" dirty="0" err="1"/>
              <a:t>early</a:t>
            </a:r>
            <a:r>
              <a:rPr lang="it-IT" sz="2800" dirty="0"/>
              <a:t> </a:t>
            </a:r>
            <a:r>
              <a:rPr lang="it-IT" sz="2800" dirty="0" err="1"/>
              <a:t>enrichment</a:t>
            </a:r>
            <a:r>
              <a:rPr lang="it-IT" sz="2800" dirty="0"/>
              <a:t> </a:t>
            </a:r>
            <a:r>
              <a:rPr lang="it-IT" sz="2800" dirty="0" err="1"/>
              <a:t>dominated</a:t>
            </a:r>
            <a:r>
              <a:rPr lang="it-IT" sz="2800" dirty="0"/>
              <a:t> by the first stars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4FB09EF-2299-BDAE-5B39-C4DE806117B0}"/>
              </a:ext>
            </a:extLst>
          </p:cNvPr>
          <p:cNvSpPr txBox="1"/>
          <p:nvPr/>
        </p:nvSpPr>
        <p:spPr>
          <a:xfrm>
            <a:off x="4961932" y="5879091"/>
            <a:ext cx="2843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solidFill>
                  <a:schemeClr val="accent2"/>
                </a:solidFill>
              </a:rPr>
              <a:t>Ongoing</a:t>
            </a:r>
            <a:r>
              <a:rPr lang="it-IT" sz="3200" b="1" dirty="0">
                <a:solidFill>
                  <a:schemeClr val="accent2"/>
                </a:solidFill>
              </a:rPr>
              <a:t> work!</a:t>
            </a:r>
          </a:p>
        </p:txBody>
      </p:sp>
      <p:cxnSp>
        <p:nvCxnSpPr>
          <p:cNvPr id="8" name="Connettore curvo 7">
            <a:extLst>
              <a:ext uri="{FF2B5EF4-FFF2-40B4-BE49-F238E27FC236}">
                <a16:creationId xmlns:a16="http://schemas.microsoft.com/office/drawing/2014/main" id="{6EB434BF-BC11-0F5C-302D-4A22A1975F45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3942416" y="5446304"/>
            <a:ext cx="1019516" cy="725175"/>
          </a:xfrm>
          <a:prstGeom prst="curvedConnector3">
            <a:avLst>
              <a:gd name="adj1" fmla="val -11754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05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17196</TotalTime>
  <Words>1192</Words>
  <Application>Microsoft Macintosh PowerPoint</Application>
  <PresentationFormat>Widescreen</PresentationFormat>
  <Paragraphs>154</Paragraphs>
  <Slides>11</Slides>
  <Notes>11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22" baseType="lpstr">
      <vt:lpstr>ＭＳ Ｐゴシック</vt:lpstr>
      <vt:lpstr>American Typewriter</vt:lpstr>
      <vt:lpstr>Aptos</vt:lpstr>
      <vt:lpstr>Aptos Display</vt:lpstr>
      <vt:lpstr>Arial</vt:lpstr>
      <vt:lpstr>Cambria Math</vt:lpstr>
      <vt:lpstr>Candara</vt:lpstr>
      <vt:lpstr>Font di sistema regolare</vt:lpstr>
      <vt:lpstr>Times New Roman</vt:lpstr>
      <vt:lpstr>Wingdings</vt:lpstr>
      <vt:lpstr>Tema di Office</vt:lpstr>
      <vt:lpstr>Primary 14N production in zero metallicity massive stars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Agnese Falla</dc:creator>
  <cp:lastModifiedBy>Agnese Falla</cp:lastModifiedBy>
  <cp:revision>98</cp:revision>
  <dcterms:created xsi:type="dcterms:W3CDTF">2026-02-23T09:23:11Z</dcterms:created>
  <dcterms:modified xsi:type="dcterms:W3CDTF">2026-09-08T06:01:54Z</dcterms:modified>
</cp:coreProperties>
</file>