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0" r:id="rId1"/>
  </p:sldMasterIdLst>
  <p:notesMasterIdLst>
    <p:notesMasterId r:id="rId22"/>
  </p:notesMasterIdLst>
  <p:handoutMasterIdLst>
    <p:handoutMasterId r:id="rId23"/>
  </p:handoutMasterIdLst>
  <p:sldIdLst>
    <p:sldId id="256" r:id="rId2"/>
    <p:sldId id="576" r:id="rId3"/>
    <p:sldId id="294" r:id="rId4"/>
    <p:sldId id="593" r:id="rId5"/>
    <p:sldId id="594" r:id="rId6"/>
    <p:sldId id="595" r:id="rId7"/>
    <p:sldId id="596" r:id="rId8"/>
    <p:sldId id="597" r:id="rId9"/>
    <p:sldId id="592" r:id="rId10"/>
    <p:sldId id="549" r:id="rId11"/>
    <p:sldId id="577" r:id="rId12"/>
    <p:sldId id="570" r:id="rId13"/>
    <p:sldId id="579" r:id="rId14"/>
    <p:sldId id="580" r:id="rId15"/>
    <p:sldId id="587" r:id="rId16"/>
    <p:sldId id="584" r:id="rId17"/>
    <p:sldId id="589" r:id="rId18"/>
    <p:sldId id="583" r:id="rId19"/>
    <p:sldId id="575" r:id="rId20"/>
    <p:sldId id="586" r:id="rId21"/>
  </p:sldIdLst>
  <p:sldSz cx="9144000" cy="5715000" type="screen16x10"/>
  <p:notesSz cx="6888163" cy="100203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 Math" panose="02040503050406030204" pitchFamily="18" charset="0"/>
      <p:regular r:id="rId28"/>
    </p:embeddedFont>
    <p:embeddedFont>
      <p:font typeface="Segoe Print" panose="02000600000000000000" pitchFamily="2" charset="0"/>
      <p:regular r:id="rId29"/>
      <p:bold r:id="rId30"/>
    </p:embeddedFont>
  </p:embeddedFontLst>
  <p:custDataLst>
    <p:tags r:id="rId31"/>
  </p:custDataLst>
  <p:defaultTextStyle>
    <a:defPPr>
      <a:defRPr lang="ru-RU"/>
    </a:defPPr>
    <a:lvl1pPr marL="0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1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6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6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1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7" autoAdjust="0"/>
    <p:restoredTop sz="86292" autoAdjust="0"/>
  </p:normalViewPr>
  <p:slideViewPr>
    <p:cSldViewPr>
      <p:cViewPr>
        <p:scale>
          <a:sx n="160" d="100"/>
          <a:sy n="160" d="100"/>
        </p:scale>
        <p:origin x="616" y="15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4214" y="53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0E0E39-292E-4F6F-AB27-359A25B79376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4B57AE-CA51-44D2-A16E-AA44933981AC}">
      <dgm:prSet phldrT="[Text]" custT="1"/>
      <dgm:spPr/>
      <dgm:t>
        <a:bodyPr/>
        <a:lstStyle/>
        <a:p>
          <a:pPr algn="ctr"/>
          <a:r>
            <a: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Finite-Temperature Equations of State for </a:t>
          </a:r>
          <a:r>
            <a:rPr lang="en-US" sz="2400" b="1" dirty="0" err="1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CCSNe</a:t>
          </a:r>
          <a:r>
            <a: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and BNS Mergers</a:t>
          </a:r>
          <a:endParaRPr lang="ru-RU" sz="2400" b="1" i="0" baseline="0" dirty="0"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7D26423A-BB79-46CF-A5B3-34F91601A278}" type="parTrans" cxnId="{652EC779-C21B-4425-ACE6-20E66A211819}">
      <dgm:prSet/>
      <dgm:spPr/>
      <dgm:t>
        <a:bodyPr/>
        <a:lstStyle/>
        <a:p>
          <a:endParaRPr lang="ru-RU"/>
        </a:p>
      </dgm:t>
    </dgm:pt>
    <dgm:pt modelId="{8420BE5D-8FD7-4CAB-AB2E-42C7F846A537}" type="sibTrans" cxnId="{652EC779-C21B-4425-ACE6-20E66A211819}">
      <dgm:prSet/>
      <dgm:spPr/>
      <dgm:t>
        <a:bodyPr/>
        <a:lstStyle/>
        <a:p>
          <a:endParaRPr lang="ru-RU"/>
        </a:p>
      </dgm:t>
    </dgm:pt>
    <dgm:pt modelId="{2FF1319F-183C-4223-BB7D-8F96745EF64B}">
      <dgm:prSet phldrT="[Text]" custT="1"/>
      <dgm:spPr/>
      <dgm:t>
        <a:bodyPr/>
        <a:lstStyle/>
        <a:p>
          <a:pPr algn="l"/>
          <a:r>
            <a:rPr lang="en-US" sz="2400" b="1" dirty="0">
              <a:latin typeface="Times New Roman" pitchFamily="18" charset="0"/>
              <a:cs typeface="Times New Roman" pitchFamily="18" charset="0"/>
            </a:rPr>
            <a:t>Introduction. What neutron stars are.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1238F90-3DF9-458D-8E81-64C96D129F20}" type="parTrans" cxnId="{690A80D8-02E6-4411-B990-2E3C56F7B3EE}">
      <dgm:prSet/>
      <dgm:spPr/>
      <dgm:t>
        <a:bodyPr/>
        <a:lstStyle/>
        <a:p>
          <a:endParaRPr lang="ru-RU"/>
        </a:p>
      </dgm:t>
    </dgm:pt>
    <dgm:pt modelId="{1716905B-3F8B-4497-BB2E-9F884A28448B}" type="sibTrans" cxnId="{690A80D8-02E6-4411-B990-2E3C56F7B3EE}">
      <dgm:prSet/>
      <dgm:spPr/>
      <dgm:t>
        <a:bodyPr/>
        <a:lstStyle/>
        <a:p>
          <a:endParaRPr lang="ru-RU"/>
        </a:p>
      </dgm:t>
    </dgm:pt>
    <dgm:pt modelId="{EB924979-18BC-48EF-A55D-F0C4310C4414}">
      <dgm:prSet phldrT="[Text]" custT="1"/>
      <dgm:spPr/>
      <dgm:t>
        <a:bodyPr anchor="ctr"/>
        <a:lstStyle/>
        <a:p>
          <a:pPr algn="l"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400" b="1" baseline="0" dirty="0">
              <a:latin typeface="Times New Roman" pitchFamily="18" charset="0"/>
              <a:cs typeface="Times New Roman" pitchFamily="18" charset="0"/>
            </a:rPr>
            <a:t>Main part</a:t>
          </a:r>
          <a:endParaRPr lang="ru-RU" sz="24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B913F610-931F-42FA-9EB5-AC0435A1F365}" type="parTrans" cxnId="{035181EE-D461-46EF-A887-DE2FD305880A}">
      <dgm:prSet/>
      <dgm:spPr/>
      <dgm:t>
        <a:bodyPr/>
        <a:lstStyle/>
        <a:p>
          <a:endParaRPr lang="ru-RU"/>
        </a:p>
      </dgm:t>
    </dgm:pt>
    <dgm:pt modelId="{BF65DAD1-9B42-40B8-ACA1-ADBC63AE69A7}" type="sibTrans" cxnId="{035181EE-D461-46EF-A887-DE2FD305880A}">
      <dgm:prSet/>
      <dgm:spPr/>
      <dgm:t>
        <a:bodyPr/>
        <a:lstStyle/>
        <a:p>
          <a:endParaRPr lang="ru-RU"/>
        </a:p>
      </dgm:t>
    </dgm:pt>
    <dgm:pt modelId="{BB82350A-943F-49C1-88E6-5D6F0A0CEEBB}">
      <dgm:prSet phldrT="[Text]" custT="1"/>
      <dgm:spPr/>
      <dgm:t>
        <a:bodyPr/>
        <a:lstStyle/>
        <a:p>
          <a:pPr algn="ctr"/>
          <a:r>
            <a:rPr lang="en-US" sz="2400" b="1" baseline="0" dirty="0">
              <a:effectLst/>
              <a:latin typeface="Times New Roman" pitchFamily="18" charset="0"/>
              <a:cs typeface="Times New Roman" pitchFamily="18" charset="0"/>
            </a:rPr>
            <a:t>Conclusions</a:t>
          </a:r>
          <a:endParaRPr lang="ru-RU" sz="2400" b="1" baseline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D019BF9A-749C-49A5-B4BC-A144E104AAE0}" type="parTrans" cxnId="{638D347F-B349-4A72-B512-2720CD8F101A}">
      <dgm:prSet/>
      <dgm:spPr/>
      <dgm:t>
        <a:bodyPr/>
        <a:lstStyle/>
        <a:p>
          <a:endParaRPr lang="ru-RU"/>
        </a:p>
      </dgm:t>
    </dgm:pt>
    <dgm:pt modelId="{B7B34C32-D4C2-46E5-BFA4-3DBD376B5624}" type="sibTrans" cxnId="{638D347F-B349-4A72-B512-2720CD8F101A}">
      <dgm:prSet/>
      <dgm:spPr/>
      <dgm:t>
        <a:bodyPr/>
        <a:lstStyle/>
        <a:p>
          <a:endParaRPr lang="ru-RU"/>
        </a:p>
      </dgm:t>
    </dgm:pt>
    <dgm:pt modelId="{A5072C3C-C482-451B-8AB8-CA57C07622CB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US" sz="2400" b="0" i="0" baseline="0" dirty="0">
              <a:latin typeface="Times New Roman" pitchFamily="18" charset="0"/>
              <a:cs typeface="Times New Roman" pitchFamily="18" charset="0"/>
            </a:rPr>
            <a:t>Effective masses &amp; Finite-</a:t>
          </a:r>
          <a:r>
            <a:rPr lang="en-US" sz="2400" b="0" i="1" baseline="0" dirty="0">
              <a:latin typeface="Times New Roman" pitchFamily="18" charset="0"/>
              <a:cs typeface="Times New Roman" pitchFamily="18" charset="0"/>
            </a:rPr>
            <a:t>T</a:t>
          </a:r>
          <a:r>
            <a:rPr lang="en-US" sz="2400" b="0" i="0" baseline="0" dirty="0">
              <a:latin typeface="Times New Roman" pitchFamily="18" charset="0"/>
              <a:cs typeface="Times New Roman" pitchFamily="18" charset="0"/>
            </a:rPr>
            <a:t> effects</a:t>
          </a:r>
          <a:endParaRPr lang="ru-RU" sz="2400" b="0" i="0" baseline="0" dirty="0">
            <a:latin typeface="Times New Roman" pitchFamily="18" charset="0"/>
            <a:cs typeface="Times New Roman" pitchFamily="18" charset="0"/>
          </a:endParaRPr>
        </a:p>
      </dgm:t>
    </dgm:pt>
    <dgm:pt modelId="{9F4A37F8-C3E2-4E1B-974E-6A1E217E24D6}" type="sibTrans" cxnId="{DFBC8372-8388-4465-9B5A-27A5FDF2F925}">
      <dgm:prSet/>
      <dgm:spPr/>
      <dgm:t>
        <a:bodyPr/>
        <a:lstStyle/>
        <a:p>
          <a:endParaRPr lang="en-US"/>
        </a:p>
      </dgm:t>
    </dgm:pt>
    <dgm:pt modelId="{C70354F5-BDEE-404B-8D46-0F712775C1CC}" type="parTrans" cxnId="{DFBC8372-8388-4465-9B5A-27A5FDF2F925}">
      <dgm:prSet/>
      <dgm:spPr/>
      <dgm:t>
        <a:bodyPr/>
        <a:lstStyle/>
        <a:p>
          <a:endParaRPr lang="en-US"/>
        </a:p>
      </dgm:t>
    </dgm:pt>
    <dgm:pt modelId="{464E0353-79F0-48F5-9506-013921A8CEA3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US" sz="2400" b="0" i="0" baseline="0" dirty="0">
              <a:latin typeface="Times New Roman" pitchFamily="18" charset="0"/>
              <a:cs typeface="Times New Roman" pitchFamily="18" charset="0"/>
            </a:rPr>
            <a:t>Bayesian setup</a:t>
          </a:r>
          <a:endParaRPr lang="ru-RU" sz="2400" b="0" i="0" baseline="0" dirty="0">
            <a:latin typeface="Times New Roman" pitchFamily="18" charset="0"/>
            <a:cs typeface="Times New Roman" pitchFamily="18" charset="0"/>
          </a:endParaRPr>
        </a:p>
      </dgm:t>
    </dgm:pt>
    <dgm:pt modelId="{DBE7BEA2-9A44-40C6-ABA9-DF3730ABE457}" type="parTrans" cxnId="{297A31AC-873E-4580-8CCA-B37978743F68}">
      <dgm:prSet/>
      <dgm:spPr/>
      <dgm:t>
        <a:bodyPr/>
        <a:lstStyle/>
        <a:p>
          <a:endParaRPr lang="en-US"/>
        </a:p>
      </dgm:t>
    </dgm:pt>
    <dgm:pt modelId="{20C257AB-9AA9-4706-869B-0C77F1CBA212}" type="sibTrans" cxnId="{297A31AC-873E-4580-8CCA-B37978743F68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E99A0C1-70BF-424A-935D-028FB71F9BA6}">
          <dgm:prSet custT="1"/>
          <dgm:spPr/>
          <dgm:t>
            <a:bodyPr anchor="ctr"/>
            <a:lstStyle/>
            <a:p>
              <a:pPr>
                <a:buFont typeface="Arial" panose="020B0604020202020204" pitchFamily="34" charset="0"/>
                <a:buChar char="•"/>
              </a:pPr>
              <a:r>
                <a:rPr lang="en-US" sz="2400" b="0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Properties of NS matter at </a:t>
              </a:r>
              <a14:m>
                <m:oMath xmlns:m="http://schemas.openxmlformats.org/officeDocument/2006/math">
                  <m:r>
                    <a:rPr lang="en-US" sz="2400" b="0" i="1" baseline="0" smtClean="0">
                      <a:latin typeface="Cambria Math" panose="02040503050406030204" pitchFamily="18" charset="0"/>
                      <a:cs typeface="Times New Roman" pitchFamily="18" charset="0"/>
                    </a:rPr>
                    <m:t>𝑇</m:t>
                  </m:r>
                  <m:r>
                    <a:rPr lang="en-US" sz="2400" b="0" i="1" baseline="0" smtClean="0">
                      <a:latin typeface="Cambria Math" panose="02040503050406030204" pitchFamily="18" charset="0"/>
                      <a:cs typeface="Times New Roman" pitchFamily="18" charset="0"/>
                    </a:rPr>
                    <m:t>=0</m:t>
                  </m:r>
                </m:oMath>
              </a14:m>
              <a:endParaRPr lang="ru-RU" sz="2400" b="0" i="0" baseline="0" dirty="0">
                <a:latin typeface="Times New Roman" pitchFamily="18" charset="0"/>
                <a:cs typeface="Times New Roman" pitchFamily="18" charset="0"/>
              </a:endParaRPr>
            </a:p>
          </dgm:t>
        </dgm:pt>
      </mc:Choice>
      <mc:Fallback xmlns="">
        <dgm:pt modelId="{EE99A0C1-70BF-424A-935D-028FB71F9BA6}">
          <dgm:prSet custT="1"/>
          <dgm:spPr/>
          <dgm:t>
            <a:bodyPr anchor="ctr"/>
            <a:lstStyle/>
            <a:p>
              <a:pPr>
                <a:buFont typeface="Arial" panose="020B0604020202020204" pitchFamily="34" charset="0"/>
                <a:buChar char="•"/>
              </a:pPr>
              <a:r>
                <a:rPr lang="en-US" sz="2400" b="0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Properties of NS matter at </a:t>
              </a:r>
              <a:r>
                <a:rPr lang="en-US" sz="2400" b="0" i="0" baseline="0">
                  <a:latin typeface="Cambria Math" panose="02040503050406030204" pitchFamily="18" charset="0"/>
                  <a:cs typeface="Times New Roman" pitchFamily="18" charset="0"/>
                </a:rPr>
                <a:t>𝑇=0</a:t>
              </a:r>
              <a:endParaRPr lang="ru-RU" sz="2400" b="0" i="0" baseline="0" dirty="0">
                <a:latin typeface="Times New Roman" pitchFamily="18" charset="0"/>
                <a:cs typeface="Times New Roman" pitchFamily="18" charset="0"/>
              </a:endParaRPr>
            </a:p>
          </dgm:t>
        </dgm:pt>
      </mc:Fallback>
    </mc:AlternateContent>
    <dgm:pt modelId="{1E098F7D-2D6F-4CD4-B0D2-280B76FD9F6A}" type="parTrans" cxnId="{26326B54-016E-4999-B5BC-250BC4863579}">
      <dgm:prSet/>
      <dgm:spPr/>
      <dgm:t>
        <a:bodyPr/>
        <a:lstStyle/>
        <a:p>
          <a:endParaRPr lang="en-US"/>
        </a:p>
      </dgm:t>
    </dgm:pt>
    <dgm:pt modelId="{997F4E2E-BD7C-44C6-ABDC-9C85B84520AA}" type="sibTrans" cxnId="{26326B54-016E-4999-B5BC-250BC4863579}">
      <dgm:prSet/>
      <dgm:spPr/>
      <dgm:t>
        <a:bodyPr/>
        <a:lstStyle/>
        <a:p>
          <a:endParaRPr lang="en-US"/>
        </a:p>
      </dgm:t>
    </dgm:pt>
    <dgm:pt modelId="{043BA14C-CC6A-4D38-B479-F6701A17BC01}">
      <dgm:prSet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en-US" sz="2400" b="0" i="0" baseline="0" dirty="0">
              <a:latin typeface="Times New Roman" pitchFamily="18" charset="0"/>
              <a:cs typeface="Times New Roman" pitchFamily="18" charset="0"/>
            </a:rPr>
            <a:t>Properties of Finite-</a:t>
          </a:r>
          <a:r>
            <a:rPr lang="en-US" sz="2400" b="0" i="1" baseline="0" dirty="0">
              <a:latin typeface="Times New Roman" pitchFamily="18" charset="0"/>
              <a:cs typeface="Times New Roman" pitchFamily="18" charset="0"/>
            </a:rPr>
            <a:t>T</a:t>
          </a:r>
          <a:r>
            <a:rPr lang="en-US" sz="2400" b="0" i="0" baseline="0" dirty="0">
              <a:latin typeface="Times New Roman" pitchFamily="18" charset="0"/>
              <a:cs typeface="Times New Roman" pitchFamily="18" charset="0"/>
            </a:rPr>
            <a:t> matter</a:t>
          </a:r>
          <a:endParaRPr lang="ru-RU" sz="2400" b="0" i="0" baseline="0" dirty="0">
            <a:latin typeface="Times New Roman" pitchFamily="18" charset="0"/>
            <a:cs typeface="Times New Roman" pitchFamily="18" charset="0"/>
          </a:endParaRPr>
        </a:p>
      </dgm:t>
    </dgm:pt>
    <dgm:pt modelId="{43CC81EA-223C-42C3-AC32-520CFA117254}" type="parTrans" cxnId="{9CF30265-9017-4944-8B8B-E1CFF6C2DB03}">
      <dgm:prSet/>
      <dgm:spPr/>
      <dgm:t>
        <a:bodyPr/>
        <a:lstStyle/>
        <a:p>
          <a:endParaRPr lang="en-US"/>
        </a:p>
      </dgm:t>
    </dgm:pt>
    <dgm:pt modelId="{B78D7D50-E642-4B2B-99F3-84038250EFA2}" type="sibTrans" cxnId="{9CF30265-9017-4944-8B8B-E1CFF6C2DB03}">
      <dgm:prSet/>
      <dgm:spPr/>
      <dgm:t>
        <a:bodyPr/>
        <a:lstStyle/>
        <a:p>
          <a:endParaRPr lang="en-US"/>
        </a:p>
      </dgm:t>
    </dgm:pt>
    <dgm:pt modelId="{A1A33BDB-DD31-41B8-B76B-D66799BD2EA5}" type="pres">
      <dgm:prSet presAssocID="{710E0E39-292E-4F6F-AB27-359A25B7937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37483D-2CBA-4F6A-AEB8-A0FFE17283FE}" type="pres">
      <dgm:prSet presAssocID="{8F4B57AE-CA51-44D2-A16E-AA44933981AC}" presName="root" presStyleCnt="0"/>
      <dgm:spPr/>
    </dgm:pt>
    <dgm:pt modelId="{9C4C9A48-F679-4F2D-96A7-98B624CE6587}" type="pres">
      <dgm:prSet presAssocID="{8F4B57AE-CA51-44D2-A16E-AA44933981AC}" presName="rootComposite" presStyleCnt="0"/>
      <dgm:spPr/>
    </dgm:pt>
    <dgm:pt modelId="{BF88CFF5-AD81-425D-93EC-172A4B8DEBBE}" type="pres">
      <dgm:prSet presAssocID="{8F4B57AE-CA51-44D2-A16E-AA44933981AC}" presName="rootText" presStyleLbl="node1" presStyleIdx="0" presStyleCnt="1" custScaleX="321354" custScaleY="77135" custLinFactNeighborX="-77" custLinFactNeighborY="26251"/>
      <dgm:spPr/>
    </dgm:pt>
    <dgm:pt modelId="{CB8BC6BB-22C1-4199-B3D9-EE7164BF7771}" type="pres">
      <dgm:prSet presAssocID="{8F4B57AE-CA51-44D2-A16E-AA44933981AC}" presName="rootConnector" presStyleLbl="node1" presStyleIdx="0" presStyleCnt="1"/>
      <dgm:spPr/>
    </dgm:pt>
    <dgm:pt modelId="{8FC04E1A-79AC-4E26-A629-5B8FAD991C95}" type="pres">
      <dgm:prSet presAssocID="{8F4B57AE-CA51-44D2-A16E-AA44933981AC}" presName="childShape" presStyleCnt="0"/>
      <dgm:spPr/>
    </dgm:pt>
    <dgm:pt modelId="{24FC34B9-2D56-44E0-B792-176C3AE87D80}" type="pres">
      <dgm:prSet presAssocID="{91238F90-3DF9-458D-8E81-64C96D129F20}" presName="Name13" presStyleLbl="parChTrans1D2" presStyleIdx="0" presStyleCnt="3"/>
      <dgm:spPr/>
    </dgm:pt>
    <dgm:pt modelId="{96FEEE75-CB3A-4BB7-82FD-13B41C6575E1}" type="pres">
      <dgm:prSet presAssocID="{2FF1319F-183C-4223-BB7D-8F96745EF64B}" presName="childText" presStyleLbl="bgAcc1" presStyleIdx="0" presStyleCnt="3" custScaleX="316152" custScaleY="42052" custLinFactNeighborX="-42" custLinFactNeighborY="6109">
        <dgm:presLayoutVars>
          <dgm:bulletEnabled val="1"/>
        </dgm:presLayoutVars>
      </dgm:prSet>
      <dgm:spPr/>
    </dgm:pt>
    <dgm:pt modelId="{5A07F450-6B9B-43CB-AB20-3A489A2D263E}" type="pres">
      <dgm:prSet presAssocID="{B913F610-931F-42FA-9EB5-AC0435A1F365}" presName="Name13" presStyleLbl="parChTrans1D2" presStyleIdx="1" presStyleCnt="3"/>
      <dgm:spPr/>
    </dgm:pt>
    <dgm:pt modelId="{377AB791-2964-4D62-AE86-0465A74F0A4C}" type="pres">
      <dgm:prSet presAssocID="{EB924979-18BC-48EF-A55D-F0C4310C4414}" presName="childText" presStyleLbl="bgAcc1" presStyleIdx="1" presStyleCnt="3" custScaleX="355118" custScaleY="212157" custLinFactNeighborX="-42" custLinFactNeighborY="-11496">
        <dgm:presLayoutVars>
          <dgm:bulletEnabled val="1"/>
        </dgm:presLayoutVars>
      </dgm:prSet>
      <dgm:spPr/>
    </dgm:pt>
    <dgm:pt modelId="{AE9CAC32-3036-481E-B5B4-21A6509C7CF0}" type="pres">
      <dgm:prSet presAssocID="{D019BF9A-749C-49A5-B4BC-A144E104AAE0}" presName="Name13" presStyleLbl="parChTrans1D2" presStyleIdx="2" presStyleCnt="3"/>
      <dgm:spPr/>
    </dgm:pt>
    <dgm:pt modelId="{39626943-3D6B-4938-B5B7-D51E23F182E7}" type="pres">
      <dgm:prSet presAssocID="{BB82350A-943F-49C1-88E6-5D6F0A0CEEBB}" presName="childText" presStyleLbl="bgAcc1" presStyleIdx="2" presStyleCnt="3" custScaleX="105867" custScaleY="42373" custLinFactNeighborX="-42" custLinFactNeighborY="-27362">
        <dgm:presLayoutVars>
          <dgm:bulletEnabled val="1"/>
        </dgm:presLayoutVars>
      </dgm:prSet>
      <dgm:spPr/>
    </dgm:pt>
  </dgm:ptLst>
  <dgm:cxnLst>
    <dgm:cxn modelId="{1E967129-162F-42EB-A8BD-CB60D43192B0}" type="presOf" srcId="{B913F610-931F-42FA-9EB5-AC0435A1F365}" destId="{5A07F450-6B9B-43CB-AB20-3A489A2D263E}" srcOrd="0" destOrd="0" presId="urn:microsoft.com/office/officeart/2005/8/layout/hierarchy3"/>
    <dgm:cxn modelId="{715CF85F-3D18-45C2-BF40-22EBBD346BCA}" type="presOf" srcId="{043BA14C-CC6A-4D38-B479-F6701A17BC01}" destId="{377AB791-2964-4D62-AE86-0465A74F0A4C}" srcOrd="0" destOrd="4" presId="urn:microsoft.com/office/officeart/2005/8/layout/hierarchy3"/>
    <dgm:cxn modelId="{9CF30265-9017-4944-8B8B-E1CFF6C2DB03}" srcId="{EB924979-18BC-48EF-A55D-F0C4310C4414}" destId="{043BA14C-CC6A-4D38-B479-F6701A17BC01}" srcOrd="3" destOrd="0" parTransId="{43CC81EA-223C-42C3-AC32-520CFA117254}" sibTransId="{B78D7D50-E642-4B2B-99F3-84038250EFA2}"/>
    <dgm:cxn modelId="{9528BC6A-FCF1-4425-9A16-54E209C8CD17}" type="presOf" srcId="{8F4B57AE-CA51-44D2-A16E-AA44933981AC}" destId="{CB8BC6BB-22C1-4199-B3D9-EE7164BF7771}" srcOrd="1" destOrd="0" presId="urn:microsoft.com/office/officeart/2005/8/layout/hierarchy3"/>
    <dgm:cxn modelId="{9039B06F-E81C-4339-98D3-6257FC7570BB}" type="presOf" srcId="{D019BF9A-749C-49A5-B4BC-A144E104AAE0}" destId="{AE9CAC32-3036-481E-B5B4-21A6509C7CF0}" srcOrd="0" destOrd="0" presId="urn:microsoft.com/office/officeart/2005/8/layout/hierarchy3"/>
    <dgm:cxn modelId="{DFBC8372-8388-4465-9B5A-27A5FDF2F925}" srcId="{EB924979-18BC-48EF-A55D-F0C4310C4414}" destId="{A5072C3C-C482-451B-8AB8-CA57C07622CB}" srcOrd="0" destOrd="0" parTransId="{C70354F5-BDEE-404B-8D46-0F712775C1CC}" sibTransId="{9F4A37F8-C3E2-4E1B-974E-6A1E217E24D6}"/>
    <dgm:cxn modelId="{26326B54-016E-4999-B5BC-250BC4863579}" srcId="{EB924979-18BC-48EF-A55D-F0C4310C4414}" destId="{EE99A0C1-70BF-424A-935D-028FB71F9BA6}" srcOrd="2" destOrd="0" parTransId="{1E098F7D-2D6F-4CD4-B0D2-280B76FD9F6A}" sibTransId="{997F4E2E-BD7C-44C6-ABDC-9C85B84520AA}"/>
    <dgm:cxn modelId="{BE533F75-F341-41DD-AC1E-D5AFF0B8E13D}" type="presOf" srcId="{464E0353-79F0-48F5-9506-013921A8CEA3}" destId="{377AB791-2964-4D62-AE86-0465A74F0A4C}" srcOrd="0" destOrd="2" presId="urn:microsoft.com/office/officeart/2005/8/layout/hierarchy3"/>
    <dgm:cxn modelId="{78185C58-E20E-496E-B9CB-A6784646F95E}" type="presOf" srcId="{91238F90-3DF9-458D-8E81-64C96D129F20}" destId="{24FC34B9-2D56-44E0-B792-176C3AE87D80}" srcOrd="0" destOrd="0" presId="urn:microsoft.com/office/officeart/2005/8/layout/hierarchy3"/>
    <dgm:cxn modelId="{652EC779-C21B-4425-ACE6-20E66A211819}" srcId="{710E0E39-292E-4F6F-AB27-359A25B79376}" destId="{8F4B57AE-CA51-44D2-A16E-AA44933981AC}" srcOrd="0" destOrd="0" parTransId="{7D26423A-BB79-46CF-A5B3-34F91601A278}" sibTransId="{8420BE5D-8FD7-4CAB-AB2E-42C7F846A537}"/>
    <dgm:cxn modelId="{638D347F-B349-4A72-B512-2720CD8F101A}" srcId="{8F4B57AE-CA51-44D2-A16E-AA44933981AC}" destId="{BB82350A-943F-49C1-88E6-5D6F0A0CEEBB}" srcOrd="2" destOrd="0" parTransId="{D019BF9A-749C-49A5-B4BC-A144E104AAE0}" sibTransId="{B7B34C32-D4C2-46E5-BFA4-3DBD376B5624}"/>
    <dgm:cxn modelId="{814B4B8B-EB38-48B9-9E62-495200369E83}" type="presOf" srcId="{EB924979-18BC-48EF-A55D-F0C4310C4414}" destId="{377AB791-2964-4D62-AE86-0465A74F0A4C}" srcOrd="0" destOrd="0" presId="urn:microsoft.com/office/officeart/2005/8/layout/hierarchy3"/>
    <dgm:cxn modelId="{57838E90-97BA-4E42-9FB0-734FA60D0C14}" type="presOf" srcId="{2FF1319F-183C-4223-BB7D-8F96745EF64B}" destId="{96FEEE75-CB3A-4BB7-82FD-13B41C6575E1}" srcOrd="0" destOrd="0" presId="urn:microsoft.com/office/officeart/2005/8/layout/hierarchy3"/>
    <dgm:cxn modelId="{921BC991-BCC3-4F6A-AFEB-873104D289A6}" type="presOf" srcId="{BB82350A-943F-49C1-88E6-5D6F0A0CEEBB}" destId="{39626943-3D6B-4938-B5B7-D51E23F182E7}" srcOrd="0" destOrd="0" presId="urn:microsoft.com/office/officeart/2005/8/layout/hierarchy3"/>
    <dgm:cxn modelId="{80CF3CA6-59DC-47E3-AC3B-7969E56B0E94}" type="presOf" srcId="{A5072C3C-C482-451B-8AB8-CA57C07622CB}" destId="{377AB791-2964-4D62-AE86-0465A74F0A4C}" srcOrd="0" destOrd="1" presId="urn:microsoft.com/office/officeart/2005/8/layout/hierarchy3"/>
    <dgm:cxn modelId="{297A31AC-873E-4580-8CCA-B37978743F68}" srcId="{EB924979-18BC-48EF-A55D-F0C4310C4414}" destId="{464E0353-79F0-48F5-9506-013921A8CEA3}" srcOrd="1" destOrd="0" parTransId="{DBE7BEA2-9A44-40C6-ABA9-DF3730ABE457}" sibTransId="{20C257AB-9AA9-4706-869B-0C77F1CBA212}"/>
    <dgm:cxn modelId="{33A856C7-EB99-4D86-97E0-6306E3C68929}" type="presOf" srcId="{8F4B57AE-CA51-44D2-A16E-AA44933981AC}" destId="{BF88CFF5-AD81-425D-93EC-172A4B8DEBBE}" srcOrd="0" destOrd="0" presId="urn:microsoft.com/office/officeart/2005/8/layout/hierarchy3"/>
    <dgm:cxn modelId="{690A80D8-02E6-4411-B990-2E3C56F7B3EE}" srcId="{8F4B57AE-CA51-44D2-A16E-AA44933981AC}" destId="{2FF1319F-183C-4223-BB7D-8F96745EF64B}" srcOrd="0" destOrd="0" parTransId="{91238F90-3DF9-458D-8E81-64C96D129F20}" sibTransId="{1716905B-3F8B-4497-BB2E-9F884A28448B}"/>
    <dgm:cxn modelId="{035181EE-D461-46EF-A887-DE2FD305880A}" srcId="{8F4B57AE-CA51-44D2-A16E-AA44933981AC}" destId="{EB924979-18BC-48EF-A55D-F0C4310C4414}" srcOrd="1" destOrd="0" parTransId="{B913F610-931F-42FA-9EB5-AC0435A1F365}" sibTransId="{BF65DAD1-9B42-40B8-ACA1-ADBC63AE69A7}"/>
    <dgm:cxn modelId="{0FB895EE-38E5-4451-A6DE-A8D4E7A6E912}" type="presOf" srcId="{710E0E39-292E-4F6F-AB27-359A25B79376}" destId="{A1A33BDB-DD31-41B8-B76B-D66799BD2EA5}" srcOrd="0" destOrd="0" presId="urn:microsoft.com/office/officeart/2005/8/layout/hierarchy3"/>
    <dgm:cxn modelId="{98D3EAF9-4E35-49EC-9542-B02BD8E0C446}" type="presOf" srcId="{EE99A0C1-70BF-424A-935D-028FB71F9BA6}" destId="{377AB791-2964-4D62-AE86-0465A74F0A4C}" srcOrd="0" destOrd="3" presId="urn:microsoft.com/office/officeart/2005/8/layout/hierarchy3"/>
    <dgm:cxn modelId="{CBDB4A66-7394-4BFF-9227-9F269F3B76AA}" type="presParOf" srcId="{A1A33BDB-DD31-41B8-B76B-D66799BD2EA5}" destId="{1837483D-2CBA-4F6A-AEB8-A0FFE17283FE}" srcOrd="0" destOrd="0" presId="urn:microsoft.com/office/officeart/2005/8/layout/hierarchy3"/>
    <dgm:cxn modelId="{9E847736-430D-442A-8FD2-BE16B743AFF0}" type="presParOf" srcId="{1837483D-2CBA-4F6A-AEB8-A0FFE17283FE}" destId="{9C4C9A48-F679-4F2D-96A7-98B624CE6587}" srcOrd="0" destOrd="0" presId="urn:microsoft.com/office/officeart/2005/8/layout/hierarchy3"/>
    <dgm:cxn modelId="{82BBE165-B184-449A-B099-EE3485AA2DBB}" type="presParOf" srcId="{9C4C9A48-F679-4F2D-96A7-98B624CE6587}" destId="{BF88CFF5-AD81-425D-93EC-172A4B8DEBBE}" srcOrd="0" destOrd="0" presId="urn:microsoft.com/office/officeart/2005/8/layout/hierarchy3"/>
    <dgm:cxn modelId="{53A471B2-291A-416F-B58D-DD1C0B9C4C2D}" type="presParOf" srcId="{9C4C9A48-F679-4F2D-96A7-98B624CE6587}" destId="{CB8BC6BB-22C1-4199-B3D9-EE7164BF7771}" srcOrd="1" destOrd="0" presId="urn:microsoft.com/office/officeart/2005/8/layout/hierarchy3"/>
    <dgm:cxn modelId="{40A133A3-7152-4859-85CD-509717BE2333}" type="presParOf" srcId="{1837483D-2CBA-4F6A-AEB8-A0FFE17283FE}" destId="{8FC04E1A-79AC-4E26-A629-5B8FAD991C95}" srcOrd="1" destOrd="0" presId="urn:microsoft.com/office/officeart/2005/8/layout/hierarchy3"/>
    <dgm:cxn modelId="{5E39236E-76C0-4E44-85BF-265E90266F19}" type="presParOf" srcId="{8FC04E1A-79AC-4E26-A629-5B8FAD991C95}" destId="{24FC34B9-2D56-44E0-B792-176C3AE87D80}" srcOrd="0" destOrd="0" presId="urn:microsoft.com/office/officeart/2005/8/layout/hierarchy3"/>
    <dgm:cxn modelId="{F059A92F-9D05-4A92-A315-631A795B9020}" type="presParOf" srcId="{8FC04E1A-79AC-4E26-A629-5B8FAD991C95}" destId="{96FEEE75-CB3A-4BB7-82FD-13B41C6575E1}" srcOrd="1" destOrd="0" presId="urn:microsoft.com/office/officeart/2005/8/layout/hierarchy3"/>
    <dgm:cxn modelId="{27DD2187-CA19-4D22-986C-C5962FA2E07E}" type="presParOf" srcId="{8FC04E1A-79AC-4E26-A629-5B8FAD991C95}" destId="{5A07F450-6B9B-43CB-AB20-3A489A2D263E}" srcOrd="2" destOrd="0" presId="urn:microsoft.com/office/officeart/2005/8/layout/hierarchy3"/>
    <dgm:cxn modelId="{BFB6ADA9-53C7-426A-81FB-0BF23948B466}" type="presParOf" srcId="{8FC04E1A-79AC-4E26-A629-5B8FAD991C95}" destId="{377AB791-2964-4D62-AE86-0465A74F0A4C}" srcOrd="3" destOrd="0" presId="urn:microsoft.com/office/officeart/2005/8/layout/hierarchy3"/>
    <dgm:cxn modelId="{19D0625B-EB74-4775-B1F0-BE591276A247}" type="presParOf" srcId="{8FC04E1A-79AC-4E26-A629-5B8FAD991C95}" destId="{AE9CAC32-3036-481E-B5B4-21A6509C7CF0}" srcOrd="4" destOrd="0" presId="urn:microsoft.com/office/officeart/2005/8/layout/hierarchy3"/>
    <dgm:cxn modelId="{C65A9904-6633-4DE7-82F9-C6E02D1E8997}" type="presParOf" srcId="{8FC04E1A-79AC-4E26-A629-5B8FAD991C95}" destId="{39626943-3D6B-4938-B5B7-D51E23F182E7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0E0E39-292E-4F6F-AB27-359A25B79376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4B57AE-CA51-44D2-A16E-AA44933981AC}">
      <dgm:prSet phldrT="[Text]" custT="1"/>
      <dgm:spPr/>
      <dgm:t>
        <a:bodyPr/>
        <a:lstStyle/>
        <a:p>
          <a:pPr algn="ctr"/>
          <a:r>
            <a: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Finite-Temperature Equations of State for </a:t>
          </a:r>
          <a:r>
            <a:rPr lang="en-US" sz="2400" b="1" dirty="0" err="1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CCSNe</a:t>
          </a:r>
          <a:r>
            <a:rPr lang="en-US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and BNS Mergers</a:t>
          </a:r>
          <a:endParaRPr lang="ru-RU" sz="2400" b="1" i="0" baseline="0" dirty="0"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7D26423A-BB79-46CF-A5B3-34F91601A278}" type="parTrans" cxnId="{652EC779-C21B-4425-ACE6-20E66A211819}">
      <dgm:prSet/>
      <dgm:spPr/>
      <dgm:t>
        <a:bodyPr/>
        <a:lstStyle/>
        <a:p>
          <a:endParaRPr lang="ru-RU"/>
        </a:p>
      </dgm:t>
    </dgm:pt>
    <dgm:pt modelId="{8420BE5D-8FD7-4CAB-AB2E-42C7F846A537}" type="sibTrans" cxnId="{652EC779-C21B-4425-ACE6-20E66A211819}">
      <dgm:prSet/>
      <dgm:spPr/>
      <dgm:t>
        <a:bodyPr/>
        <a:lstStyle/>
        <a:p>
          <a:endParaRPr lang="ru-RU"/>
        </a:p>
      </dgm:t>
    </dgm:pt>
    <dgm:pt modelId="{2FF1319F-183C-4223-BB7D-8F96745EF64B}">
      <dgm:prSet phldrT="[Text]" custT="1"/>
      <dgm:spPr/>
      <dgm:t>
        <a:bodyPr/>
        <a:lstStyle/>
        <a:p>
          <a:pPr algn="l"/>
          <a:r>
            <a:rPr lang="en-US" sz="2400" b="1" dirty="0">
              <a:latin typeface="Times New Roman" pitchFamily="18" charset="0"/>
              <a:cs typeface="Times New Roman" pitchFamily="18" charset="0"/>
            </a:rPr>
            <a:t>Introduction. What neutron stars are.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1238F90-3DF9-458D-8E81-64C96D129F20}" type="parTrans" cxnId="{690A80D8-02E6-4411-B990-2E3C56F7B3EE}">
      <dgm:prSet/>
      <dgm:spPr/>
      <dgm:t>
        <a:bodyPr/>
        <a:lstStyle/>
        <a:p>
          <a:endParaRPr lang="ru-RU"/>
        </a:p>
      </dgm:t>
    </dgm:pt>
    <dgm:pt modelId="{1716905B-3F8B-4497-BB2E-9F884A28448B}" type="sibTrans" cxnId="{690A80D8-02E6-4411-B990-2E3C56F7B3EE}">
      <dgm:prSet/>
      <dgm:spPr/>
      <dgm:t>
        <a:bodyPr/>
        <a:lstStyle/>
        <a:p>
          <a:endParaRPr lang="ru-RU"/>
        </a:p>
      </dgm:t>
    </dgm:pt>
    <dgm:pt modelId="{EB924979-18BC-48EF-A55D-F0C4310C4414}">
      <dgm:prSet phldrT="[Text]" custT="1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913F610-931F-42FA-9EB5-AC0435A1F365}" type="parTrans" cxnId="{035181EE-D461-46EF-A887-DE2FD305880A}">
      <dgm:prSet/>
      <dgm:spPr/>
      <dgm:t>
        <a:bodyPr/>
        <a:lstStyle/>
        <a:p>
          <a:endParaRPr lang="ru-RU"/>
        </a:p>
      </dgm:t>
    </dgm:pt>
    <dgm:pt modelId="{BF65DAD1-9B42-40B8-ACA1-ADBC63AE69A7}" type="sibTrans" cxnId="{035181EE-D461-46EF-A887-DE2FD305880A}">
      <dgm:prSet/>
      <dgm:spPr/>
      <dgm:t>
        <a:bodyPr/>
        <a:lstStyle/>
        <a:p>
          <a:endParaRPr lang="ru-RU"/>
        </a:p>
      </dgm:t>
    </dgm:pt>
    <dgm:pt modelId="{BB82350A-943F-49C1-88E6-5D6F0A0CEEBB}">
      <dgm:prSet phldrT="[Text]" custT="1"/>
      <dgm:spPr/>
      <dgm:t>
        <a:bodyPr/>
        <a:lstStyle/>
        <a:p>
          <a:pPr algn="ctr"/>
          <a:r>
            <a:rPr lang="en-US" sz="2400" b="1" baseline="0" dirty="0">
              <a:effectLst/>
              <a:latin typeface="Times New Roman" pitchFamily="18" charset="0"/>
              <a:cs typeface="Times New Roman" pitchFamily="18" charset="0"/>
            </a:rPr>
            <a:t>Conclusions</a:t>
          </a:r>
          <a:endParaRPr lang="ru-RU" sz="2400" b="1" baseline="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D019BF9A-749C-49A5-B4BC-A144E104AAE0}" type="parTrans" cxnId="{638D347F-B349-4A72-B512-2720CD8F101A}">
      <dgm:prSet/>
      <dgm:spPr/>
      <dgm:t>
        <a:bodyPr/>
        <a:lstStyle/>
        <a:p>
          <a:endParaRPr lang="ru-RU"/>
        </a:p>
      </dgm:t>
    </dgm:pt>
    <dgm:pt modelId="{B7B34C32-D4C2-46E5-BFA4-3DBD376B5624}" type="sibTrans" cxnId="{638D347F-B349-4A72-B512-2720CD8F101A}">
      <dgm:prSet/>
      <dgm:spPr/>
      <dgm:t>
        <a:bodyPr/>
        <a:lstStyle/>
        <a:p>
          <a:endParaRPr lang="ru-RU"/>
        </a:p>
      </dgm:t>
    </dgm:pt>
    <dgm:pt modelId="{A5072C3C-C482-451B-8AB8-CA57C07622CB}">
      <dgm:prSet custT="1"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9F4A37F8-C3E2-4E1B-974E-6A1E217E24D6}" type="sibTrans" cxnId="{DFBC8372-8388-4465-9B5A-27A5FDF2F925}">
      <dgm:prSet/>
      <dgm:spPr/>
      <dgm:t>
        <a:bodyPr/>
        <a:lstStyle/>
        <a:p>
          <a:endParaRPr lang="en-US"/>
        </a:p>
      </dgm:t>
    </dgm:pt>
    <dgm:pt modelId="{C70354F5-BDEE-404B-8D46-0F712775C1CC}" type="parTrans" cxnId="{DFBC8372-8388-4465-9B5A-27A5FDF2F925}">
      <dgm:prSet/>
      <dgm:spPr/>
      <dgm:t>
        <a:bodyPr/>
        <a:lstStyle/>
        <a:p>
          <a:endParaRPr lang="en-US"/>
        </a:p>
      </dgm:t>
    </dgm:pt>
    <dgm:pt modelId="{464E0353-79F0-48F5-9506-013921A8CEA3}">
      <dgm:prSet custT="1"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DBE7BEA2-9A44-40C6-ABA9-DF3730ABE457}" type="parTrans" cxnId="{297A31AC-873E-4580-8CCA-B37978743F68}">
      <dgm:prSet/>
      <dgm:spPr/>
      <dgm:t>
        <a:bodyPr/>
        <a:lstStyle/>
        <a:p>
          <a:endParaRPr lang="en-US"/>
        </a:p>
      </dgm:t>
    </dgm:pt>
    <dgm:pt modelId="{20C257AB-9AA9-4706-869B-0C77F1CBA212}" type="sibTrans" cxnId="{297A31AC-873E-4580-8CCA-B37978743F68}">
      <dgm:prSet/>
      <dgm:spPr/>
      <dgm:t>
        <a:bodyPr/>
        <a:lstStyle/>
        <a:p>
          <a:endParaRPr lang="en-US"/>
        </a:p>
      </dgm:t>
    </dgm:pt>
    <dgm:pt modelId="{EE99A0C1-70BF-424A-935D-028FB71F9BA6}">
      <dgm:prSet custT="1"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1E098F7D-2D6F-4CD4-B0D2-280B76FD9F6A}" type="parTrans" cxnId="{26326B54-016E-4999-B5BC-250BC4863579}">
      <dgm:prSet/>
      <dgm:spPr/>
      <dgm:t>
        <a:bodyPr/>
        <a:lstStyle/>
        <a:p>
          <a:endParaRPr lang="en-US"/>
        </a:p>
      </dgm:t>
    </dgm:pt>
    <dgm:pt modelId="{997F4E2E-BD7C-44C6-ABDC-9C85B84520AA}" type="sibTrans" cxnId="{26326B54-016E-4999-B5BC-250BC4863579}">
      <dgm:prSet/>
      <dgm:spPr/>
      <dgm:t>
        <a:bodyPr/>
        <a:lstStyle/>
        <a:p>
          <a:endParaRPr lang="en-US"/>
        </a:p>
      </dgm:t>
    </dgm:pt>
    <dgm:pt modelId="{043BA14C-CC6A-4D38-B479-F6701A17BC01}">
      <dgm:prSet custT="1"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43CC81EA-223C-42C3-AC32-520CFA117254}" type="parTrans" cxnId="{9CF30265-9017-4944-8B8B-E1CFF6C2DB03}">
      <dgm:prSet/>
      <dgm:spPr/>
      <dgm:t>
        <a:bodyPr/>
        <a:lstStyle/>
        <a:p>
          <a:endParaRPr lang="en-US"/>
        </a:p>
      </dgm:t>
    </dgm:pt>
    <dgm:pt modelId="{B78D7D50-E642-4B2B-99F3-84038250EFA2}" type="sibTrans" cxnId="{9CF30265-9017-4944-8B8B-E1CFF6C2DB03}">
      <dgm:prSet/>
      <dgm:spPr/>
      <dgm:t>
        <a:bodyPr/>
        <a:lstStyle/>
        <a:p>
          <a:endParaRPr lang="en-US"/>
        </a:p>
      </dgm:t>
    </dgm:pt>
    <dgm:pt modelId="{A1A33BDB-DD31-41B8-B76B-D66799BD2EA5}" type="pres">
      <dgm:prSet presAssocID="{710E0E39-292E-4F6F-AB27-359A25B7937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37483D-2CBA-4F6A-AEB8-A0FFE17283FE}" type="pres">
      <dgm:prSet presAssocID="{8F4B57AE-CA51-44D2-A16E-AA44933981AC}" presName="root" presStyleCnt="0"/>
      <dgm:spPr/>
    </dgm:pt>
    <dgm:pt modelId="{9C4C9A48-F679-4F2D-96A7-98B624CE6587}" type="pres">
      <dgm:prSet presAssocID="{8F4B57AE-CA51-44D2-A16E-AA44933981AC}" presName="rootComposite" presStyleCnt="0"/>
      <dgm:spPr/>
    </dgm:pt>
    <dgm:pt modelId="{BF88CFF5-AD81-425D-93EC-172A4B8DEBBE}" type="pres">
      <dgm:prSet presAssocID="{8F4B57AE-CA51-44D2-A16E-AA44933981AC}" presName="rootText" presStyleLbl="node1" presStyleIdx="0" presStyleCnt="1" custScaleX="321354" custScaleY="77135" custLinFactNeighborX="-77" custLinFactNeighborY="26251"/>
      <dgm:spPr/>
    </dgm:pt>
    <dgm:pt modelId="{CB8BC6BB-22C1-4199-B3D9-EE7164BF7771}" type="pres">
      <dgm:prSet presAssocID="{8F4B57AE-CA51-44D2-A16E-AA44933981AC}" presName="rootConnector" presStyleLbl="node1" presStyleIdx="0" presStyleCnt="1"/>
      <dgm:spPr/>
    </dgm:pt>
    <dgm:pt modelId="{8FC04E1A-79AC-4E26-A629-5B8FAD991C95}" type="pres">
      <dgm:prSet presAssocID="{8F4B57AE-CA51-44D2-A16E-AA44933981AC}" presName="childShape" presStyleCnt="0"/>
      <dgm:spPr/>
    </dgm:pt>
    <dgm:pt modelId="{24FC34B9-2D56-44E0-B792-176C3AE87D80}" type="pres">
      <dgm:prSet presAssocID="{91238F90-3DF9-458D-8E81-64C96D129F20}" presName="Name13" presStyleLbl="parChTrans1D2" presStyleIdx="0" presStyleCnt="3"/>
      <dgm:spPr/>
    </dgm:pt>
    <dgm:pt modelId="{96FEEE75-CB3A-4BB7-82FD-13B41C6575E1}" type="pres">
      <dgm:prSet presAssocID="{2FF1319F-183C-4223-BB7D-8F96745EF64B}" presName="childText" presStyleLbl="bgAcc1" presStyleIdx="0" presStyleCnt="3" custScaleX="316152" custScaleY="42052" custLinFactNeighborX="-42" custLinFactNeighborY="6109">
        <dgm:presLayoutVars>
          <dgm:bulletEnabled val="1"/>
        </dgm:presLayoutVars>
      </dgm:prSet>
      <dgm:spPr/>
    </dgm:pt>
    <dgm:pt modelId="{5A07F450-6B9B-43CB-AB20-3A489A2D263E}" type="pres">
      <dgm:prSet presAssocID="{B913F610-931F-42FA-9EB5-AC0435A1F365}" presName="Name13" presStyleLbl="parChTrans1D2" presStyleIdx="1" presStyleCnt="3"/>
      <dgm:spPr/>
    </dgm:pt>
    <dgm:pt modelId="{377AB791-2964-4D62-AE86-0465A74F0A4C}" type="pres">
      <dgm:prSet presAssocID="{EB924979-18BC-48EF-A55D-F0C4310C4414}" presName="childText" presStyleLbl="bgAcc1" presStyleIdx="1" presStyleCnt="3" custScaleX="355118" custScaleY="212157" custLinFactNeighborX="-42" custLinFactNeighborY="-11496">
        <dgm:presLayoutVars>
          <dgm:bulletEnabled val="1"/>
        </dgm:presLayoutVars>
      </dgm:prSet>
      <dgm:spPr/>
    </dgm:pt>
    <dgm:pt modelId="{AE9CAC32-3036-481E-B5B4-21A6509C7CF0}" type="pres">
      <dgm:prSet presAssocID="{D019BF9A-749C-49A5-B4BC-A144E104AAE0}" presName="Name13" presStyleLbl="parChTrans1D2" presStyleIdx="2" presStyleCnt="3"/>
      <dgm:spPr/>
    </dgm:pt>
    <dgm:pt modelId="{39626943-3D6B-4938-B5B7-D51E23F182E7}" type="pres">
      <dgm:prSet presAssocID="{BB82350A-943F-49C1-88E6-5D6F0A0CEEBB}" presName="childText" presStyleLbl="bgAcc1" presStyleIdx="2" presStyleCnt="3" custScaleX="105867" custScaleY="42373" custLinFactNeighborX="-42" custLinFactNeighborY="-27362">
        <dgm:presLayoutVars>
          <dgm:bulletEnabled val="1"/>
        </dgm:presLayoutVars>
      </dgm:prSet>
      <dgm:spPr/>
    </dgm:pt>
  </dgm:ptLst>
  <dgm:cxnLst>
    <dgm:cxn modelId="{1E967129-162F-42EB-A8BD-CB60D43192B0}" type="presOf" srcId="{B913F610-931F-42FA-9EB5-AC0435A1F365}" destId="{5A07F450-6B9B-43CB-AB20-3A489A2D263E}" srcOrd="0" destOrd="0" presId="urn:microsoft.com/office/officeart/2005/8/layout/hierarchy3"/>
    <dgm:cxn modelId="{715CF85F-3D18-45C2-BF40-22EBBD346BCA}" type="presOf" srcId="{043BA14C-CC6A-4D38-B479-F6701A17BC01}" destId="{377AB791-2964-4D62-AE86-0465A74F0A4C}" srcOrd="0" destOrd="4" presId="urn:microsoft.com/office/officeart/2005/8/layout/hierarchy3"/>
    <dgm:cxn modelId="{9CF30265-9017-4944-8B8B-E1CFF6C2DB03}" srcId="{EB924979-18BC-48EF-A55D-F0C4310C4414}" destId="{043BA14C-CC6A-4D38-B479-F6701A17BC01}" srcOrd="3" destOrd="0" parTransId="{43CC81EA-223C-42C3-AC32-520CFA117254}" sibTransId="{B78D7D50-E642-4B2B-99F3-84038250EFA2}"/>
    <dgm:cxn modelId="{9528BC6A-FCF1-4425-9A16-54E209C8CD17}" type="presOf" srcId="{8F4B57AE-CA51-44D2-A16E-AA44933981AC}" destId="{CB8BC6BB-22C1-4199-B3D9-EE7164BF7771}" srcOrd="1" destOrd="0" presId="urn:microsoft.com/office/officeart/2005/8/layout/hierarchy3"/>
    <dgm:cxn modelId="{9039B06F-E81C-4339-98D3-6257FC7570BB}" type="presOf" srcId="{D019BF9A-749C-49A5-B4BC-A144E104AAE0}" destId="{AE9CAC32-3036-481E-B5B4-21A6509C7CF0}" srcOrd="0" destOrd="0" presId="urn:microsoft.com/office/officeart/2005/8/layout/hierarchy3"/>
    <dgm:cxn modelId="{DFBC8372-8388-4465-9B5A-27A5FDF2F925}" srcId="{EB924979-18BC-48EF-A55D-F0C4310C4414}" destId="{A5072C3C-C482-451B-8AB8-CA57C07622CB}" srcOrd="0" destOrd="0" parTransId="{C70354F5-BDEE-404B-8D46-0F712775C1CC}" sibTransId="{9F4A37F8-C3E2-4E1B-974E-6A1E217E24D6}"/>
    <dgm:cxn modelId="{26326B54-016E-4999-B5BC-250BC4863579}" srcId="{EB924979-18BC-48EF-A55D-F0C4310C4414}" destId="{EE99A0C1-70BF-424A-935D-028FB71F9BA6}" srcOrd="2" destOrd="0" parTransId="{1E098F7D-2D6F-4CD4-B0D2-280B76FD9F6A}" sibTransId="{997F4E2E-BD7C-44C6-ABDC-9C85B84520AA}"/>
    <dgm:cxn modelId="{BE533F75-F341-41DD-AC1E-D5AFF0B8E13D}" type="presOf" srcId="{464E0353-79F0-48F5-9506-013921A8CEA3}" destId="{377AB791-2964-4D62-AE86-0465A74F0A4C}" srcOrd="0" destOrd="2" presId="urn:microsoft.com/office/officeart/2005/8/layout/hierarchy3"/>
    <dgm:cxn modelId="{78185C58-E20E-496E-B9CB-A6784646F95E}" type="presOf" srcId="{91238F90-3DF9-458D-8E81-64C96D129F20}" destId="{24FC34B9-2D56-44E0-B792-176C3AE87D80}" srcOrd="0" destOrd="0" presId="urn:microsoft.com/office/officeart/2005/8/layout/hierarchy3"/>
    <dgm:cxn modelId="{652EC779-C21B-4425-ACE6-20E66A211819}" srcId="{710E0E39-292E-4F6F-AB27-359A25B79376}" destId="{8F4B57AE-CA51-44D2-A16E-AA44933981AC}" srcOrd="0" destOrd="0" parTransId="{7D26423A-BB79-46CF-A5B3-34F91601A278}" sibTransId="{8420BE5D-8FD7-4CAB-AB2E-42C7F846A537}"/>
    <dgm:cxn modelId="{638D347F-B349-4A72-B512-2720CD8F101A}" srcId="{8F4B57AE-CA51-44D2-A16E-AA44933981AC}" destId="{BB82350A-943F-49C1-88E6-5D6F0A0CEEBB}" srcOrd="2" destOrd="0" parTransId="{D019BF9A-749C-49A5-B4BC-A144E104AAE0}" sibTransId="{B7B34C32-D4C2-46E5-BFA4-3DBD376B5624}"/>
    <dgm:cxn modelId="{814B4B8B-EB38-48B9-9E62-495200369E83}" type="presOf" srcId="{EB924979-18BC-48EF-A55D-F0C4310C4414}" destId="{377AB791-2964-4D62-AE86-0465A74F0A4C}" srcOrd="0" destOrd="0" presId="urn:microsoft.com/office/officeart/2005/8/layout/hierarchy3"/>
    <dgm:cxn modelId="{57838E90-97BA-4E42-9FB0-734FA60D0C14}" type="presOf" srcId="{2FF1319F-183C-4223-BB7D-8F96745EF64B}" destId="{96FEEE75-CB3A-4BB7-82FD-13B41C6575E1}" srcOrd="0" destOrd="0" presId="urn:microsoft.com/office/officeart/2005/8/layout/hierarchy3"/>
    <dgm:cxn modelId="{921BC991-BCC3-4F6A-AFEB-873104D289A6}" type="presOf" srcId="{BB82350A-943F-49C1-88E6-5D6F0A0CEEBB}" destId="{39626943-3D6B-4938-B5B7-D51E23F182E7}" srcOrd="0" destOrd="0" presId="urn:microsoft.com/office/officeart/2005/8/layout/hierarchy3"/>
    <dgm:cxn modelId="{80CF3CA6-59DC-47E3-AC3B-7969E56B0E94}" type="presOf" srcId="{A5072C3C-C482-451B-8AB8-CA57C07622CB}" destId="{377AB791-2964-4D62-AE86-0465A74F0A4C}" srcOrd="0" destOrd="1" presId="urn:microsoft.com/office/officeart/2005/8/layout/hierarchy3"/>
    <dgm:cxn modelId="{297A31AC-873E-4580-8CCA-B37978743F68}" srcId="{EB924979-18BC-48EF-A55D-F0C4310C4414}" destId="{464E0353-79F0-48F5-9506-013921A8CEA3}" srcOrd="1" destOrd="0" parTransId="{DBE7BEA2-9A44-40C6-ABA9-DF3730ABE457}" sibTransId="{20C257AB-9AA9-4706-869B-0C77F1CBA212}"/>
    <dgm:cxn modelId="{33A856C7-EB99-4D86-97E0-6306E3C68929}" type="presOf" srcId="{8F4B57AE-CA51-44D2-A16E-AA44933981AC}" destId="{BF88CFF5-AD81-425D-93EC-172A4B8DEBBE}" srcOrd="0" destOrd="0" presId="urn:microsoft.com/office/officeart/2005/8/layout/hierarchy3"/>
    <dgm:cxn modelId="{690A80D8-02E6-4411-B990-2E3C56F7B3EE}" srcId="{8F4B57AE-CA51-44D2-A16E-AA44933981AC}" destId="{2FF1319F-183C-4223-BB7D-8F96745EF64B}" srcOrd="0" destOrd="0" parTransId="{91238F90-3DF9-458D-8E81-64C96D129F20}" sibTransId="{1716905B-3F8B-4497-BB2E-9F884A28448B}"/>
    <dgm:cxn modelId="{035181EE-D461-46EF-A887-DE2FD305880A}" srcId="{8F4B57AE-CA51-44D2-A16E-AA44933981AC}" destId="{EB924979-18BC-48EF-A55D-F0C4310C4414}" srcOrd="1" destOrd="0" parTransId="{B913F610-931F-42FA-9EB5-AC0435A1F365}" sibTransId="{BF65DAD1-9B42-40B8-ACA1-ADBC63AE69A7}"/>
    <dgm:cxn modelId="{0FB895EE-38E5-4451-A6DE-A8D4E7A6E912}" type="presOf" srcId="{710E0E39-292E-4F6F-AB27-359A25B79376}" destId="{A1A33BDB-DD31-41B8-B76B-D66799BD2EA5}" srcOrd="0" destOrd="0" presId="urn:microsoft.com/office/officeart/2005/8/layout/hierarchy3"/>
    <dgm:cxn modelId="{98D3EAF9-4E35-49EC-9542-B02BD8E0C446}" type="presOf" srcId="{EE99A0C1-70BF-424A-935D-028FB71F9BA6}" destId="{377AB791-2964-4D62-AE86-0465A74F0A4C}" srcOrd="0" destOrd="3" presId="urn:microsoft.com/office/officeart/2005/8/layout/hierarchy3"/>
    <dgm:cxn modelId="{CBDB4A66-7394-4BFF-9227-9F269F3B76AA}" type="presParOf" srcId="{A1A33BDB-DD31-41B8-B76B-D66799BD2EA5}" destId="{1837483D-2CBA-4F6A-AEB8-A0FFE17283FE}" srcOrd="0" destOrd="0" presId="urn:microsoft.com/office/officeart/2005/8/layout/hierarchy3"/>
    <dgm:cxn modelId="{9E847736-430D-442A-8FD2-BE16B743AFF0}" type="presParOf" srcId="{1837483D-2CBA-4F6A-AEB8-A0FFE17283FE}" destId="{9C4C9A48-F679-4F2D-96A7-98B624CE6587}" srcOrd="0" destOrd="0" presId="urn:microsoft.com/office/officeart/2005/8/layout/hierarchy3"/>
    <dgm:cxn modelId="{82BBE165-B184-449A-B099-EE3485AA2DBB}" type="presParOf" srcId="{9C4C9A48-F679-4F2D-96A7-98B624CE6587}" destId="{BF88CFF5-AD81-425D-93EC-172A4B8DEBBE}" srcOrd="0" destOrd="0" presId="urn:microsoft.com/office/officeart/2005/8/layout/hierarchy3"/>
    <dgm:cxn modelId="{53A471B2-291A-416F-B58D-DD1C0B9C4C2D}" type="presParOf" srcId="{9C4C9A48-F679-4F2D-96A7-98B624CE6587}" destId="{CB8BC6BB-22C1-4199-B3D9-EE7164BF7771}" srcOrd="1" destOrd="0" presId="urn:microsoft.com/office/officeart/2005/8/layout/hierarchy3"/>
    <dgm:cxn modelId="{40A133A3-7152-4859-85CD-509717BE2333}" type="presParOf" srcId="{1837483D-2CBA-4F6A-AEB8-A0FFE17283FE}" destId="{8FC04E1A-79AC-4E26-A629-5B8FAD991C95}" srcOrd="1" destOrd="0" presId="urn:microsoft.com/office/officeart/2005/8/layout/hierarchy3"/>
    <dgm:cxn modelId="{5E39236E-76C0-4E44-85BF-265E90266F19}" type="presParOf" srcId="{8FC04E1A-79AC-4E26-A629-5B8FAD991C95}" destId="{24FC34B9-2D56-44E0-B792-176C3AE87D80}" srcOrd="0" destOrd="0" presId="urn:microsoft.com/office/officeart/2005/8/layout/hierarchy3"/>
    <dgm:cxn modelId="{F059A92F-9D05-4A92-A315-631A795B9020}" type="presParOf" srcId="{8FC04E1A-79AC-4E26-A629-5B8FAD991C95}" destId="{96FEEE75-CB3A-4BB7-82FD-13B41C6575E1}" srcOrd="1" destOrd="0" presId="urn:microsoft.com/office/officeart/2005/8/layout/hierarchy3"/>
    <dgm:cxn modelId="{27DD2187-CA19-4D22-986C-C5962FA2E07E}" type="presParOf" srcId="{8FC04E1A-79AC-4E26-A629-5B8FAD991C95}" destId="{5A07F450-6B9B-43CB-AB20-3A489A2D263E}" srcOrd="2" destOrd="0" presId="urn:microsoft.com/office/officeart/2005/8/layout/hierarchy3"/>
    <dgm:cxn modelId="{BFB6ADA9-53C7-426A-81FB-0BF23948B466}" type="presParOf" srcId="{8FC04E1A-79AC-4E26-A629-5B8FAD991C95}" destId="{377AB791-2964-4D62-AE86-0465A74F0A4C}" srcOrd="3" destOrd="0" presId="urn:microsoft.com/office/officeart/2005/8/layout/hierarchy3"/>
    <dgm:cxn modelId="{19D0625B-EB74-4775-B1F0-BE591276A247}" type="presParOf" srcId="{8FC04E1A-79AC-4E26-A629-5B8FAD991C95}" destId="{AE9CAC32-3036-481E-B5B4-21A6509C7CF0}" srcOrd="4" destOrd="0" presId="urn:microsoft.com/office/officeart/2005/8/layout/hierarchy3"/>
    <dgm:cxn modelId="{C65A9904-6633-4DE7-82F9-C6E02D1E8997}" type="presParOf" srcId="{8FC04E1A-79AC-4E26-A629-5B8FAD991C95}" destId="{39626943-3D6B-4938-B5B7-D51E23F182E7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8CFF5-AD81-425D-93EC-172A4B8DEBBE}">
      <dsp:nvSpPr>
        <dsp:cNvPr id="0" name=""/>
        <dsp:cNvSpPr/>
      </dsp:nvSpPr>
      <dsp:spPr>
        <a:xfrm>
          <a:off x="4586" y="330101"/>
          <a:ext cx="7892590" cy="947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Finite-Temperature Equations of State for </a:t>
          </a:r>
          <a:r>
            <a:rPr lang="en-US" sz="2400" b="1" kern="1200" dirty="0" err="1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CCSNe</a:t>
          </a:r>
          <a:r>
            <a:rPr lang="en-US" sz="24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and BNS Mergers</a:t>
          </a:r>
          <a:endParaRPr lang="ru-RU" sz="2400" b="1" i="0" kern="1200" baseline="0" dirty="0">
            <a:solidFill>
              <a:schemeClr val="bg1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32330" y="357845"/>
        <a:ext cx="7837102" cy="891746"/>
      </dsp:txXfrm>
    </dsp:sp>
    <dsp:sp modelId="{24FC34B9-2D56-44E0-B792-176C3AE87D80}">
      <dsp:nvSpPr>
        <dsp:cNvPr id="0" name=""/>
        <dsp:cNvSpPr/>
      </dsp:nvSpPr>
      <dsp:spPr>
        <a:xfrm>
          <a:off x="793845" y="1277335"/>
          <a:ext cx="790324" cy="317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861"/>
              </a:lnTo>
              <a:lnTo>
                <a:pt x="790324" y="317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FEEE75-CB3A-4BB7-82FD-13B41C6575E1}">
      <dsp:nvSpPr>
        <dsp:cNvPr id="0" name=""/>
        <dsp:cNvSpPr/>
      </dsp:nvSpPr>
      <dsp:spPr>
        <a:xfrm>
          <a:off x="1584170" y="1336992"/>
          <a:ext cx="6211861" cy="516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itchFamily="18" charset="0"/>
              <a:cs typeface="Times New Roman" pitchFamily="18" charset="0"/>
            </a:rPr>
            <a:t>Introduction. What neutron stars are.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99295" y="1352117"/>
        <a:ext cx="6181611" cy="486157"/>
      </dsp:txXfrm>
    </dsp:sp>
    <dsp:sp modelId="{5A07F450-6B9B-43CB-AB20-3A489A2D263E}">
      <dsp:nvSpPr>
        <dsp:cNvPr id="0" name=""/>
        <dsp:cNvSpPr/>
      </dsp:nvSpPr>
      <dsp:spPr>
        <a:xfrm>
          <a:off x="793845" y="1277335"/>
          <a:ext cx="790324" cy="19695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9543"/>
              </a:lnTo>
              <a:lnTo>
                <a:pt x="790324" y="19695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7AB791-2964-4D62-AE86-0465A74F0A4C}">
      <dsp:nvSpPr>
        <dsp:cNvPr id="0" name=""/>
        <dsp:cNvSpPr/>
      </dsp:nvSpPr>
      <dsp:spPr>
        <a:xfrm>
          <a:off x="1584170" y="1944212"/>
          <a:ext cx="6977478" cy="2605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400" b="1" kern="1200" baseline="0" dirty="0">
              <a:latin typeface="Times New Roman" pitchFamily="18" charset="0"/>
              <a:cs typeface="Times New Roman" pitchFamily="18" charset="0"/>
            </a:rPr>
            <a:t>Main part</a:t>
          </a:r>
          <a:endParaRPr lang="ru-RU" sz="2400" b="1" kern="1200" baseline="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b="0" i="0" kern="1200" baseline="0" dirty="0">
              <a:latin typeface="Times New Roman" pitchFamily="18" charset="0"/>
              <a:cs typeface="Times New Roman" pitchFamily="18" charset="0"/>
            </a:rPr>
            <a:t>Effective masses &amp; Finite-</a:t>
          </a:r>
          <a:r>
            <a:rPr lang="en-US" sz="2400" b="0" i="1" kern="1200" baseline="0" dirty="0">
              <a:latin typeface="Times New Roman" pitchFamily="18" charset="0"/>
              <a:cs typeface="Times New Roman" pitchFamily="18" charset="0"/>
            </a:rPr>
            <a:t>T</a:t>
          </a:r>
          <a:r>
            <a:rPr lang="en-US" sz="2400" b="0" i="0" kern="1200" baseline="0" dirty="0">
              <a:latin typeface="Times New Roman" pitchFamily="18" charset="0"/>
              <a:cs typeface="Times New Roman" pitchFamily="18" charset="0"/>
            </a:rPr>
            <a:t> effects</a:t>
          </a:r>
          <a:endParaRPr lang="ru-RU" sz="2400" b="0" i="0" kern="1200" baseline="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b="0" i="0" kern="1200" baseline="0" dirty="0">
              <a:latin typeface="Times New Roman" pitchFamily="18" charset="0"/>
              <a:cs typeface="Times New Roman" pitchFamily="18" charset="0"/>
            </a:rPr>
            <a:t>Bayesian setup</a:t>
          </a:r>
          <a:endParaRPr lang="ru-RU" sz="2400" b="0" i="0" kern="1200" baseline="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b="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Properties of NS matter at </a:t>
          </a:r>
          <a14:m xmlns:a14="http://schemas.microsoft.com/office/drawing/2010/main">
            <m:oMath xmlns:m="http://schemas.openxmlformats.org/officeDocument/2006/math">
              <m:r>
                <a:rPr lang="en-US" sz="2400" b="0" i="1" kern="1200" baseline="0" smtClean="0">
                  <a:latin typeface="Cambria Math" panose="02040503050406030204" pitchFamily="18" charset="0"/>
                  <a:cs typeface="Times New Roman" pitchFamily="18" charset="0"/>
                </a:rPr>
                <m:t>𝑇</m:t>
              </m:r>
              <m:r>
                <a:rPr lang="en-US" sz="2400" b="0" i="1" kern="1200" baseline="0" smtClean="0">
                  <a:latin typeface="Cambria Math" panose="02040503050406030204" pitchFamily="18" charset="0"/>
                  <a:cs typeface="Times New Roman" pitchFamily="18" charset="0"/>
                </a:rPr>
                <m:t>=0</m:t>
              </m:r>
            </m:oMath>
          </a14:m>
          <a:endParaRPr lang="ru-RU" sz="2400" b="0" i="0" kern="1200" baseline="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400" b="0" i="0" kern="1200" baseline="0" dirty="0">
              <a:latin typeface="Times New Roman" pitchFamily="18" charset="0"/>
              <a:cs typeface="Times New Roman" pitchFamily="18" charset="0"/>
            </a:rPr>
            <a:t>Properties of Finite-</a:t>
          </a:r>
          <a:r>
            <a:rPr lang="en-US" sz="2400" b="0" i="1" kern="1200" baseline="0" dirty="0">
              <a:latin typeface="Times New Roman" pitchFamily="18" charset="0"/>
              <a:cs typeface="Times New Roman" pitchFamily="18" charset="0"/>
            </a:rPr>
            <a:t>T</a:t>
          </a:r>
          <a:r>
            <a:rPr lang="en-US" sz="2400" b="0" i="0" kern="1200" baseline="0" dirty="0">
              <a:latin typeface="Times New Roman" pitchFamily="18" charset="0"/>
              <a:cs typeface="Times New Roman" pitchFamily="18" charset="0"/>
            </a:rPr>
            <a:t> matter</a:t>
          </a:r>
          <a:endParaRPr lang="ru-RU" sz="2400" b="0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1660478" y="2020520"/>
        <a:ext cx="6824862" cy="2452716"/>
      </dsp:txXfrm>
    </dsp:sp>
    <dsp:sp modelId="{AE9CAC32-3036-481E-B5B4-21A6509C7CF0}">
      <dsp:nvSpPr>
        <dsp:cNvPr id="0" name=""/>
        <dsp:cNvSpPr/>
      </dsp:nvSpPr>
      <dsp:spPr>
        <a:xfrm>
          <a:off x="793845" y="1277335"/>
          <a:ext cx="790324" cy="3644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44552"/>
              </a:lnTo>
              <a:lnTo>
                <a:pt x="790324" y="36445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26943-3D6B-4938-B5B7-D51E23F182E7}">
      <dsp:nvSpPr>
        <dsp:cNvPr id="0" name=""/>
        <dsp:cNvSpPr/>
      </dsp:nvSpPr>
      <dsp:spPr>
        <a:xfrm>
          <a:off x="1584170" y="4661712"/>
          <a:ext cx="2080110" cy="5203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baseline="0" dirty="0">
              <a:effectLst/>
              <a:latin typeface="Times New Roman" pitchFamily="18" charset="0"/>
              <a:cs typeface="Times New Roman" pitchFamily="18" charset="0"/>
            </a:rPr>
            <a:t>Conclusions</a:t>
          </a:r>
          <a:endParaRPr lang="ru-RU" sz="2400" b="1" kern="1200" baseline="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1599411" y="4676953"/>
        <a:ext cx="2049628" cy="489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0652A30-B525-4798-A455-064608075C0B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BA47FAC-E8BA-4FC6-9471-A64D295EA6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381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90E78A0-2463-44AA-8C48-C4670320B571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750888"/>
            <a:ext cx="60118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E4335D4-AC00-4003-AF2D-4207697A0E7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00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1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6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56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1" algn="l" defTabSz="91433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750888"/>
            <a:ext cx="60118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335D4-AC00-4003-AF2D-4207697A0E7C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927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750888"/>
            <a:ext cx="60118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335D4-AC00-4003-AF2D-4207697A0E7C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335D4-AC00-4003-AF2D-4207697A0E7C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86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63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5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5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4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5" indent="0">
              <a:buNone/>
              <a:defRPr sz="1600" b="1"/>
            </a:lvl6pPr>
            <a:lvl7pPr marL="2742881" indent="0">
              <a:buNone/>
              <a:defRPr sz="1600" b="1"/>
            </a:lvl7pPr>
            <a:lvl8pPr marL="3200028" indent="0">
              <a:buNone/>
              <a:defRPr sz="1600" b="1"/>
            </a:lvl8pPr>
            <a:lvl9pPr marL="365717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279264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5" indent="0">
              <a:buNone/>
              <a:defRPr sz="1600" b="1"/>
            </a:lvl6pPr>
            <a:lvl7pPr marL="2742881" indent="0">
              <a:buNone/>
              <a:defRPr sz="1600" b="1"/>
            </a:lvl7pPr>
            <a:lvl8pPr marL="3200028" indent="0">
              <a:buNone/>
              <a:defRPr sz="1600" b="1"/>
            </a:lvl8pPr>
            <a:lvl9pPr marL="365717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27544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27550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195920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4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5" indent="0">
              <a:buNone/>
              <a:defRPr sz="900"/>
            </a:lvl6pPr>
            <a:lvl7pPr marL="2742881" indent="0">
              <a:buNone/>
              <a:defRPr sz="900"/>
            </a:lvl7pPr>
            <a:lvl8pPr marL="3200028" indent="0">
              <a:buNone/>
              <a:defRPr sz="900"/>
            </a:lvl8pPr>
            <a:lvl9pPr marL="365717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4"/>
            <a:ext cx="54864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4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5" indent="0">
              <a:buNone/>
              <a:defRPr sz="2000"/>
            </a:lvl6pPr>
            <a:lvl7pPr marL="2742881" indent="0">
              <a:buNone/>
              <a:defRPr sz="2000"/>
            </a:lvl7pPr>
            <a:lvl8pPr marL="3200028" indent="0">
              <a:buNone/>
              <a:defRPr sz="2000"/>
            </a:lvl8pPr>
            <a:lvl9pPr marL="3657175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90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4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5" indent="0">
              <a:buNone/>
              <a:defRPr sz="900"/>
            </a:lvl6pPr>
            <a:lvl7pPr marL="2742881" indent="0">
              <a:buNone/>
              <a:defRPr sz="900"/>
            </a:lvl7pPr>
            <a:lvl8pPr marL="3200028" indent="0">
              <a:buNone/>
              <a:defRPr sz="900"/>
            </a:lvl8pPr>
            <a:lvl9pPr marL="365717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71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71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33" tIns="45717" rIns="91433" bIns="4571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5"/>
            <a:ext cx="8229600" cy="3771636"/>
          </a:xfrm>
          <a:prstGeom prst="rect">
            <a:avLst/>
          </a:prstGeom>
        </p:spPr>
        <p:txBody>
          <a:bodyPr vert="horz" lIns="91433" tIns="45717" rIns="91433" bIns="457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7"/>
            <a:ext cx="2133600" cy="304271"/>
          </a:xfrm>
          <a:prstGeom prst="rect">
            <a:avLst/>
          </a:prstGeom>
        </p:spPr>
        <p:txBody>
          <a:bodyPr vert="horz" lIns="91433" tIns="45717" rIns="91433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6D07-CF04-44A6-ADDB-B03B7D72116D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7"/>
            <a:ext cx="2895600" cy="304271"/>
          </a:xfrm>
          <a:prstGeom prst="rect">
            <a:avLst/>
          </a:prstGeom>
        </p:spPr>
        <p:txBody>
          <a:bodyPr vert="horz" lIns="91433" tIns="45717" rIns="91433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7"/>
            <a:ext cx="2133600" cy="304271"/>
          </a:xfrm>
          <a:prstGeom prst="rect">
            <a:avLst/>
          </a:prstGeom>
        </p:spPr>
        <p:txBody>
          <a:bodyPr vert="horz" lIns="91433" tIns="45717" rIns="91433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D7452-E20E-4045-AA76-4970C34F8AB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edge/>
  </p:transition>
  <p:txStyles>
    <p:titleStyle>
      <a:lvl1pPr algn="ctr" defTabSz="9142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91429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6" algn="l" defTabSz="91429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2" algn="l" defTabSz="91429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4" indent="-228572" algn="l" defTabSz="91429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1" indent="-228572" algn="l" defTabSz="91429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7" indent="-228572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4" indent="-228572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2" indent="-228572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8" indent="-228572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4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5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1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8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5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580" y="1388025"/>
            <a:ext cx="7560840" cy="1944216"/>
          </a:xfrm>
        </p:spPr>
        <p:style>
          <a:lnRef idx="0">
            <a:schemeClr val="accent4"/>
          </a:lnRef>
          <a:fillRef idx="1001">
            <a:schemeClr val="lt2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Finite-Temperature Equations of State for Core-Collapse Supernovae and Binary Neutron Star Mergers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5" y="3619975"/>
            <a:ext cx="7488832" cy="461661"/>
          </a:xfrm>
          <a:prstGeom prst="rect">
            <a:avLst/>
          </a:prstGeom>
          <a:noFill/>
        </p:spPr>
        <p:txBody>
          <a:bodyPr wrap="square" lIns="91433" tIns="45718" rIns="91433" bIns="45718" rtlCol="0" anchor="ctr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A. R. Raduta, </a:t>
            </a:r>
            <a:r>
              <a:rPr lang="es-MX" sz="2400" u="sng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en-US" sz="2400" u="sng" dirty="0" err="1">
                <a:latin typeface="Times New Roman" pitchFamily="18" charset="0"/>
                <a:cs typeface="Times New Roman" pitchFamily="18" charset="0"/>
              </a:rPr>
              <a:t>Beznogov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4439646"/>
            <a:ext cx="8712968" cy="1154158"/>
          </a:xfrm>
          <a:prstGeom prst="rect">
            <a:avLst/>
          </a:prstGeom>
          <a:noFill/>
        </p:spPr>
        <p:txBody>
          <a:bodyPr wrap="square" lIns="91433" tIns="45718" rIns="91433" bIns="45718" rtlCol="0">
            <a:spAutoFit/>
          </a:bodyPr>
          <a:lstStyle/>
          <a:p>
            <a:pPr algn="ctr"/>
            <a:endParaRPr lang="en-US" alt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Physics in Astrophysics XII</a:t>
            </a:r>
            <a:r>
              <a:rPr lang="en-US" altLang="ru-RU" sz="2200" dirty="0">
                <a:latin typeface="Times New Roman" panose="02020603050405020304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en-US" altLang="ru-RU" sz="2200" dirty="0">
                <a:latin typeface="Times New Roman" panose="02020603050405020304" pitchFamily="18" charset="0"/>
                <a:cs typeface="Times New Roman" pitchFamily="18" charset="0"/>
              </a:rPr>
              <a:t>10</a:t>
            </a:r>
            <a:r>
              <a:rPr lang="en-US" altLang="ru-RU" sz="2200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altLang="ru-RU" sz="2200" dirty="0">
                <a:latin typeface="Times New Roman" pitchFamily="18" charset="0"/>
                <a:cs typeface="Times New Roman" pitchFamily="18" charset="0"/>
              </a:rPr>
              <a:t>  September, 2026</a:t>
            </a:r>
            <a:endParaRPr lang="ru-RU" alt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763688" y="49188"/>
            <a:ext cx="5544616" cy="791790"/>
          </a:xfrm>
          <a:prstGeom prst="rect">
            <a:avLst/>
          </a:prstGeom>
        </p:spPr>
        <p:txBody>
          <a:bodyPr vert="horz" lIns="91433" tIns="45718" rIns="91433" bIns="45718" rtlCol="0" anchor="ctr">
            <a:noAutofit/>
          </a:bodyPr>
          <a:lstStyle>
            <a:lvl1pPr algn="ctr" defTabSz="914331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Horia Hulubei National Institute for R&amp;D in Physics and Nuclear Engineering (Bucharest, Romania)</a:t>
            </a:r>
            <a:endParaRPr lang="ru-RU" altLang="ru-RU" sz="4800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60" t="5150" r="54473" b="-5150"/>
          <a:stretch/>
        </p:blipFill>
        <p:spPr>
          <a:xfrm>
            <a:off x="6156177" y="49188"/>
            <a:ext cx="2880320" cy="935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50011-68F1-4750-91DE-9F87436793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504" y="90970"/>
            <a:ext cx="1584176" cy="60629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2DF82815-B9AE-4482-8D10-979225073A2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30845532"/>
                  </p:ext>
                </p:extLst>
              </p:nvPr>
            </p:nvGraphicFramePr>
            <p:xfrm>
              <a:off x="395536" y="140005"/>
              <a:ext cx="8568952" cy="552580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2DF82815-B9AE-4482-8D10-979225073A2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30845532"/>
                  </p:ext>
                </p:extLst>
              </p:nvPr>
            </p:nvGraphicFramePr>
            <p:xfrm>
              <a:off x="395536" y="140005"/>
              <a:ext cx="8568952" cy="552580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99438164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FA5EFCD-0D3C-425B-8258-8F26BACD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72000"/>
            <a:ext cx="8280000" cy="68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>
            <a:no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Introduction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03 (20)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0BEB9A1-DBAB-4ECB-B594-F557DCAEA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237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What is a neutron star (NS)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B9A1-DBAB-4ECB-B594-F557DCAEA02A}"/>
              </a:ext>
            </a:extLst>
          </p:cNvPr>
          <p:cNvSpPr>
            <a:spLocks noGrp="1"/>
          </p:cNvSpPr>
          <p:nvPr/>
        </p:nvSpPr>
        <p:spPr>
          <a:xfrm>
            <a:off x="432000" y="1404056"/>
            <a:ext cx="8280000" cy="8053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 is a stellar remnant, a final stage of evolution of ordinary stars of certain mass range.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DCD6DB-D155-405D-A166-951544DA97F3}"/>
              </a:ext>
            </a:extLst>
          </p:cNvPr>
          <p:cNvGrpSpPr/>
          <p:nvPr/>
        </p:nvGrpSpPr>
        <p:grpSpPr>
          <a:xfrm>
            <a:off x="1286197" y="2315076"/>
            <a:ext cx="6555416" cy="3278728"/>
            <a:chOff x="629036" y="2504520"/>
            <a:chExt cx="7866499" cy="3934473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113F9B3F-4E36-42EB-B5E2-6CBFB4A87B3F}"/>
                </a:ext>
              </a:extLst>
            </p:cNvPr>
            <p:cNvSpPr/>
            <p:nvPr/>
          </p:nvSpPr>
          <p:spPr>
            <a:xfrm>
              <a:off x="629036" y="4048292"/>
              <a:ext cx="1529246" cy="868070"/>
            </a:xfrm>
            <a:custGeom>
              <a:avLst/>
              <a:gdLst>
                <a:gd name="connsiteX0" fmla="*/ 0 w 1529246"/>
                <a:gd name="connsiteY0" fmla="*/ 86807 h 868070"/>
                <a:gd name="connsiteX1" fmla="*/ 86807 w 1529246"/>
                <a:gd name="connsiteY1" fmla="*/ 0 h 868070"/>
                <a:gd name="connsiteX2" fmla="*/ 1442439 w 1529246"/>
                <a:gd name="connsiteY2" fmla="*/ 0 h 868070"/>
                <a:gd name="connsiteX3" fmla="*/ 1529246 w 1529246"/>
                <a:gd name="connsiteY3" fmla="*/ 86807 h 868070"/>
                <a:gd name="connsiteX4" fmla="*/ 1529246 w 1529246"/>
                <a:gd name="connsiteY4" fmla="*/ 781263 h 868070"/>
                <a:gd name="connsiteX5" fmla="*/ 1442439 w 1529246"/>
                <a:gd name="connsiteY5" fmla="*/ 868070 h 868070"/>
                <a:gd name="connsiteX6" fmla="*/ 86807 w 1529246"/>
                <a:gd name="connsiteY6" fmla="*/ 868070 h 868070"/>
                <a:gd name="connsiteX7" fmla="*/ 0 w 1529246"/>
                <a:gd name="connsiteY7" fmla="*/ 781263 h 868070"/>
                <a:gd name="connsiteX8" fmla="*/ 0 w 1529246"/>
                <a:gd name="connsiteY8" fmla="*/ 86807 h 86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9246" h="868070">
                  <a:moveTo>
                    <a:pt x="0" y="86807"/>
                  </a:moveTo>
                  <a:cubicBezTo>
                    <a:pt x="0" y="38865"/>
                    <a:pt x="38865" y="0"/>
                    <a:pt x="86807" y="0"/>
                  </a:cubicBezTo>
                  <a:lnTo>
                    <a:pt x="1442439" y="0"/>
                  </a:lnTo>
                  <a:cubicBezTo>
                    <a:pt x="1490381" y="0"/>
                    <a:pt x="1529246" y="38865"/>
                    <a:pt x="1529246" y="86807"/>
                  </a:cubicBezTo>
                  <a:lnTo>
                    <a:pt x="1529246" y="781263"/>
                  </a:lnTo>
                  <a:cubicBezTo>
                    <a:pt x="1529246" y="829205"/>
                    <a:pt x="1490381" y="868070"/>
                    <a:pt x="1442439" y="868070"/>
                  </a:cubicBezTo>
                  <a:lnTo>
                    <a:pt x="86807" y="868070"/>
                  </a:lnTo>
                  <a:cubicBezTo>
                    <a:pt x="38865" y="868070"/>
                    <a:pt x="0" y="829205"/>
                    <a:pt x="0" y="781263"/>
                  </a:cubicBezTo>
                  <a:lnTo>
                    <a:pt x="0" y="86807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888" tIns="33888" rIns="33888" bIns="33888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Ordinary</a:t>
              </a:r>
              <a:r>
                <a: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star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59CC210-5462-485B-AED9-E67D20E1A846}"/>
                </a:ext>
              </a:extLst>
            </p:cNvPr>
            <p:cNvSpPr/>
            <p:nvPr/>
          </p:nvSpPr>
          <p:spPr>
            <a:xfrm rot="17277806">
              <a:off x="1632129" y="3732345"/>
              <a:ext cx="1521578" cy="52558"/>
            </a:xfrm>
            <a:custGeom>
              <a:avLst/>
              <a:gdLst>
                <a:gd name="connsiteX0" fmla="*/ 0 w 1521578"/>
                <a:gd name="connsiteY0" fmla="*/ 26279 h 52558"/>
                <a:gd name="connsiteX1" fmla="*/ 1521578 w 1521578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1578" h="52558">
                  <a:moveTo>
                    <a:pt x="0" y="26279"/>
                  </a:moveTo>
                  <a:lnTo>
                    <a:pt x="1521578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2874" tIns="-9801" rIns="612875" bIns="-9800" numCol="1" spcCol="1270" anchor="ctr" anchorCtr="0">
              <a:noAutofit/>
            </a:bodyPr>
            <a:lstStyle/>
            <a:p>
              <a:pPr algn="ctr" defTabSz="1852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17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297F7AC-CAD1-44CC-97F1-6DD3D1616EAE}"/>
                </a:ext>
              </a:extLst>
            </p:cNvPr>
            <p:cNvSpPr/>
            <p:nvPr/>
          </p:nvSpPr>
          <p:spPr>
            <a:xfrm>
              <a:off x="2627553" y="2600885"/>
              <a:ext cx="1527783" cy="868070"/>
            </a:xfrm>
            <a:custGeom>
              <a:avLst/>
              <a:gdLst>
                <a:gd name="connsiteX0" fmla="*/ 0 w 1527783"/>
                <a:gd name="connsiteY0" fmla="*/ 86807 h 868070"/>
                <a:gd name="connsiteX1" fmla="*/ 86807 w 1527783"/>
                <a:gd name="connsiteY1" fmla="*/ 0 h 868070"/>
                <a:gd name="connsiteX2" fmla="*/ 1440976 w 1527783"/>
                <a:gd name="connsiteY2" fmla="*/ 0 h 868070"/>
                <a:gd name="connsiteX3" fmla="*/ 1527783 w 1527783"/>
                <a:gd name="connsiteY3" fmla="*/ 86807 h 868070"/>
                <a:gd name="connsiteX4" fmla="*/ 1527783 w 1527783"/>
                <a:gd name="connsiteY4" fmla="*/ 781263 h 868070"/>
                <a:gd name="connsiteX5" fmla="*/ 1440976 w 1527783"/>
                <a:gd name="connsiteY5" fmla="*/ 868070 h 868070"/>
                <a:gd name="connsiteX6" fmla="*/ 86807 w 1527783"/>
                <a:gd name="connsiteY6" fmla="*/ 868070 h 868070"/>
                <a:gd name="connsiteX7" fmla="*/ 0 w 1527783"/>
                <a:gd name="connsiteY7" fmla="*/ 781263 h 868070"/>
                <a:gd name="connsiteX8" fmla="*/ 0 w 1527783"/>
                <a:gd name="connsiteY8" fmla="*/ 86807 h 86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7783" h="868070">
                  <a:moveTo>
                    <a:pt x="0" y="86807"/>
                  </a:moveTo>
                  <a:cubicBezTo>
                    <a:pt x="0" y="38865"/>
                    <a:pt x="38865" y="0"/>
                    <a:pt x="86807" y="0"/>
                  </a:cubicBezTo>
                  <a:lnTo>
                    <a:pt x="1440976" y="0"/>
                  </a:lnTo>
                  <a:cubicBezTo>
                    <a:pt x="1488918" y="0"/>
                    <a:pt x="1527783" y="38865"/>
                    <a:pt x="1527783" y="86807"/>
                  </a:cubicBezTo>
                  <a:lnTo>
                    <a:pt x="1527783" y="781263"/>
                  </a:lnTo>
                  <a:cubicBezTo>
                    <a:pt x="1527783" y="829205"/>
                    <a:pt x="1488918" y="868070"/>
                    <a:pt x="1440976" y="868070"/>
                  </a:cubicBezTo>
                  <a:lnTo>
                    <a:pt x="86807" y="868070"/>
                  </a:lnTo>
                  <a:cubicBezTo>
                    <a:pt x="38865" y="868070"/>
                    <a:pt x="0" y="829205"/>
                    <a:pt x="0" y="781263"/>
                  </a:cubicBezTo>
                  <a:lnTo>
                    <a:pt x="0" y="86807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888" tIns="33888" rIns="33888" bIns="33888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&lt; 8 M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ʘ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DFA11C3-A6C2-47B0-9D7E-BDB9B3FE56B6}"/>
                </a:ext>
              </a:extLst>
            </p:cNvPr>
            <p:cNvSpPr/>
            <p:nvPr/>
          </p:nvSpPr>
          <p:spPr>
            <a:xfrm rot="2305">
              <a:off x="4155336" y="3009215"/>
              <a:ext cx="1712196" cy="52558"/>
            </a:xfrm>
            <a:custGeom>
              <a:avLst/>
              <a:gdLst>
                <a:gd name="connsiteX0" fmla="*/ 0 w 1712196"/>
                <a:gd name="connsiteY0" fmla="*/ 26279 h 52558"/>
                <a:gd name="connsiteX1" fmla="*/ 1712196 w 1712196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2196" h="52558">
                  <a:moveTo>
                    <a:pt x="0" y="26279"/>
                  </a:moveTo>
                  <a:lnTo>
                    <a:pt x="1712196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328" tIns="-13771" rIns="688328" bIns="-13773" numCol="1" spcCol="1270" anchor="ctr" anchorCtr="0">
              <a:noAutofit/>
            </a:bodyPr>
            <a:lstStyle/>
            <a:p>
              <a:pPr algn="ctr" defTabSz="2222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0281F61F-06B5-416C-BCC3-E96135BC49AE}"/>
                </a:ext>
              </a:extLst>
            </p:cNvPr>
            <p:cNvSpPr/>
            <p:nvPr/>
          </p:nvSpPr>
          <p:spPr>
            <a:xfrm>
              <a:off x="5856006" y="2504520"/>
              <a:ext cx="2555363" cy="1170516"/>
            </a:xfrm>
            <a:custGeom>
              <a:avLst/>
              <a:gdLst>
                <a:gd name="connsiteX0" fmla="*/ 0 w 2555363"/>
                <a:gd name="connsiteY0" fmla="*/ 129518 h 1295179"/>
                <a:gd name="connsiteX1" fmla="*/ 129518 w 2555363"/>
                <a:gd name="connsiteY1" fmla="*/ 0 h 1295179"/>
                <a:gd name="connsiteX2" fmla="*/ 2425845 w 2555363"/>
                <a:gd name="connsiteY2" fmla="*/ 0 h 1295179"/>
                <a:gd name="connsiteX3" fmla="*/ 2555363 w 2555363"/>
                <a:gd name="connsiteY3" fmla="*/ 129518 h 1295179"/>
                <a:gd name="connsiteX4" fmla="*/ 2555363 w 2555363"/>
                <a:gd name="connsiteY4" fmla="*/ 1165661 h 1295179"/>
                <a:gd name="connsiteX5" fmla="*/ 2425845 w 2555363"/>
                <a:gd name="connsiteY5" fmla="*/ 1295179 h 1295179"/>
                <a:gd name="connsiteX6" fmla="*/ 129518 w 2555363"/>
                <a:gd name="connsiteY6" fmla="*/ 1295179 h 1295179"/>
                <a:gd name="connsiteX7" fmla="*/ 0 w 2555363"/>
                <a:gd name="connsiteY7" fmla="*/ 1165661 h 1295179"/>
                <a:gd name="connsiteX8" fmla="*/ 0 w 2555363"/>
                <a:gd name="connsiteY8" fmla="*/ 129518 h 129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5363" h="1295179">
                  <a:moveTo>
                    <a:pt x="0" y="129518"/>
                  </a:moveTo>
                  <a:cubicBezTo>
                    <a:pt x="0" y="57987"/>
                    <a:pt x="57987" y="0"/>
                    <a:pt x="129518" y="0"/>
                  </a:cubicBezTo>
                  <a:lnTo>
                    <a:pt x="2425845" y="0"/>
                  </a:lnTo>
                  <a:cubicBezTo>
                    <a:pt x="2497376" y="0"/>
                    <a:pt x="2555363" y="57987"/>
                    <a:pt x="2555363" y="129518"/>
                  </a:cubicBezTo>
                  <a:lnTo>
                    <a:pt x="2555363" y="1165661"/>
                  </a:lnTo>
                  <a:cubicBezTo>
                    <a:pt x="2555363" y="1237192"/>
                    <a:pt x="2497376" y="1295179"/>
                    <a:pt x="2425845" y="1295179"/>
                  </a:cubicBezTo>
                  <a:lnTo>
                    <a:pt x="129518" y="1295179"/>
                  </a:lnTo>
                  <a:cubicBezTo>
                    <a:pt x="57987" y="1295179"/>
                    <a:pt x="0" y="1237192"/>
                    <a:pt x="0" y="1165661"/>
                  </a:cubicBezTo>
                  <a:lnTo>
                    <a:pt x="0" y="129518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312" tIns="44312" rIns="44312" bIns="44312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White dwarf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8110E901-9A31-4EA2-8038-70F6F4FB6CBA}"/>
                </a:ext>
              </a:extLst>
            </p:cNvPr>
            <p:cNvSpPr/>
            <p:nvPr/>
          </p:nvSpPr>
          <p:spPr>
            <a:xfrm rot="21545686">
              <a:off x="2158253" y="4452341"/>
              <a:ext cx="469328" cy="52558"/>
            </a:xfrm>
            <a:custGeom>
              <a:avLst/>
              <a:gdLst>
                <a:gd name="connsiteX0" fmla="*/ 0 w 469328"/>
                <a:gd name="connsiteY0" fmla="*/ 26279 h 52558"/>
                <a:gd name="connsiteX1" fmla="*/ 469328 w 469328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9328" h="52558">
                  <a:moveTo>
                    <a:pt x="0" y="26279"/>
                  </a:moveTo>
                  <a:lnTo>
                    <a:pt x="469328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359" tIns="12122" rIns="196358" bIns="12121" numCol="1" spcCol="1270" anchor="ctr" anchorCtr="0">
              <a:noAutofit/>
            </a:bodyPr>
            <a:lstStyle/>
            <a:p>
              <a:pPr algn="ctr" defTabSz="1852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17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AA1DB31-8E08-4AAD-99F8-AB73F1949888}"/>
                </a:ext>
              </a:extLst>
            </p:cNvPr>
            <p:cNvSpPr/>
            <p:nvPr/>
          </p:nvSpPr>
          <p:spPr>
            <a:xfrm>
              <a:off x="2627553" y="4040878"/>
              <a:ext cx="1527783" cy="868070"/>
            </a:xfrm>
            <a:custGeom>
              <a:avLst/>
              <a:gdLst>
                <a:gd name="connsiteX0" fmla="*/ 0 w 1527783"/>
                <a:gd name="connsiteY0" fmla="*/ 86807 h 868070"/>
                <a:gd name="connsiteX1" fmla="*/ 86807 w 1527783"/>
                <a:gd name="connsiteY1" fmla="*/ 0 h 868070"/>
                <a:gd name="connsiteX2" fmla="*/ 1440976 w 1527783"/>
                <a:gd name="connsiteY2" fmla="*/ 0 h 868070"/>
                <a:gd name="connsiteX3" fmla="*/ 1527783 w 1527783"/>
                <a:gd name="connsiteY3" fmla="*/ 86807 h 868070"/>
                <a:gd name="connsiteX4" fmla="*/ 1527783 w 1527783"/>
                <a:gd name="connsiteY4" fmla="*/ 781263 h 868070"/>
                <a:gd name="connsiteX5" fmla="*/ 1440976 w 1527783"/>
                <a:gd name="connsiteY5" fmla="*/ 868070 h 868070"/>
                <a:gd name="connsiteX6" fmla="*/ 86807 w 1527783"/>
                <a:gd name="connsiteY6" fmla="*/ 868070 h 868070"/>
                <a:gd name="connsiteX7" fmla="*/ 0 w 1527783"/>
                <a:gd name="connsiteY7" fmla="*/ 781263 h 868070"/>
                <a:gd name="connsiteX8" fmla="*/ 0 w 1527783"/>
                <a:gd name="connsiteY8" fmla="*/ 86807 h 86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7783" h="868070">
                  <a:moveTo>
                    <a:pt x="0" y="86807"/>
                  </a:moveTo>
                  <a:cubicBezTo>
                    <a:pt x="0" y="38865"/>
                    <a:pt x="38865" y="0"/>
                    <a:pt x="86807" y="0"/>
                  </a:cubicBezTo>
                  <a:lnTo>
                    <a:pt x="1440976" y="0"/>
                  </a:lnTo>
                  <a:cubicBezTo>
                    <a:pt x="1488918" y="0"/>
                    <a:pt x="1527783" y="38865"/>
                    <a:pt x="1527783" y="86807"/>
                  </a:cubicBezTo>
                  <a:lnTo>
                    <a:pt x="1527783" y="781263"/>
                  </a:lnTo>
                  <a:cubicBezTo>
                    <a:pt x="1527783" y="829205"/>
                    <a:pt x="1488918" y="868070"/>
                    <a:pt x="1440976" y="868070"/>
                  </a:cubicBezTo>
                  <a:lnTo>
                    <a:pt x="86807" y="868070"/>
                  </a:lnTo>
                  <a:cubicBezTo>
                    <a:pt x="38865" y="868070"/>
                    <a:pt x="0" y="829205"/>
                    <a:pt x="0" y="781263"/>
                  </a:cubicBezTo>
                  <a:lnTo>
                    <a:pt x="0" y="86807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888" tIns="33888" rIns="33888" bIns="33888" numCol="1" spcCol="1270" anchor="ctr" anchorCtr="0">
              <a:noAutofit/>
            </a:bodyPr>
            <a:lstStyle/>
            <a:p>
              <a:pPr algn="just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&gt; 8 M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ʘ</a:t>
              </a:r>
            </a:p>
            <a:p>
              <a:pPr algn="just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&lt; 30 M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ʘ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8BD79AD4-9592-456A-AA1E-FF8194766A7E}"/>
                </a:ext>
              </a:extLst>
            </p:cNvPr>
            <p:cNvSpPr/>
            <p:nvPr/>
          </p:nvSpPr>
          <p:spPr>
            <a:xfrm rot="17300">
              <a:off x="4155325" y="4452942"/>
              <a:ext cx="1712217" cy="52558"/>
            </a:xfrm>
            <a:custGeom>
              <a:avLst/>
              <a:gdLst>
                <a:gd name="connsiteX0" fmla="*/ 0 w 1712217"/>
                <a:gd name="connsiteY0" fmla="*/ 26279 h 52558"/>
                <a:gd name="connsiteX1" fmla="*/ 1712217 w 1712217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2217" h="52558">
                  <a:moveTo>
                    <a:pt x="0" y="26279"/>
                  </a:moveTo>
                  <a:lnTo>
                    <a:pt x="1712217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336" tIns="-13773" rIns="688336" bIns="-13771" numCol="1" spcCol="1270" anchor="ctr" anchorCtr="0">
              <a:noAutofit/>
            </a:bodyPr>
            <a:lstStyle/>
            <a:p>
              <a:pPr algn="ctr" defTabSz="2222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F6DE8E1E-5D26-47F1-A1EC-3A625C173536}"/>
                </a:ext>
              </a:extLst>
            </p:cNvPr>
            <p:cNvSpPr/>
            <p:nvPr/>
          </p:nvSpPr>
          <p:spPr>
            <a:xfrm>
              <a:off x="5867532" y="3828484"/>
              <a:ext cx="2584782" cy="1170517"/>
            </a:xfrm>
            <a:custGeom>
              <a:avLst/>
              <a:gdLst>
                <a:gd name="connsiteX0" fmla="*/ 0 w 2584782"/>
                <a:gd name="connsiteY0" fmla="*/ 131009 h 1310090"/>
                <a:gd name="connsiteX1" fmla="*/ 131009 w 2584782"/>
                <a:gd name="connsiteY1" fmla="*/ 0 h 1310090"/>
                <a:gd name="connsiteX2" fmla="*/ 2453773 w 2584782"/>
                <a:gd name="connsiteY2" fmla="*/ 0 h 1310090"/>
                <a:gd name="connsiteX3" fmla="*/ 2584782 w 2584782"/>
                <a:gd name="connsiteY3" fmla="*/ 131009 h 1310090"/>
                <a:gd name="connsiteX4" fmla="*/ 2584782 w 2584782"/>
                <a:gd name="connsiteY4" fmla="*/ 1179081 h 1310090"/>
                <a:gd name="connsiteX5" fmla="*/ 2453773 w 2584782"/>
                <a:gd name="connsiteY5" fmla="*/ 1310090 h 1310090"/>
                <a:gd name="connsiteX6" fmla="*/ 131009 w 2584782"/>
                <a:gd name="connsiteY6" fmla="*/ 1310090 h 1310090"/>
                <a:gd name="connsiteX7" fmla="*/ 0 w 2584782"/>
                <a:gd name="connsiteY7" fmla="*/ 1179081 h 1310090"/>
                <a:gd name="connsiteX8" fmla="*/ 0 w 2584782"/>
                <a:gd name="connsiteY8" fmla="*/ 131009 h 131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4782" h="1310090">
                  <a:moveTo>
                    <a:pt x="0" y="131009"/>
                  </a:moveTo>
                  <a:cubicBezTo>
                    <a:pt x="0" y="58655"/>
                    <a:pt x="58655" y="0"/>
                    <a:pt x="131009" y="0"/>
                  </a:cubicBezTo>
                  <a:lnTo>
                    <a:pt x="2453773" y="0"/>
                  </a:lnTo>
                  <a:cubicBezTo>
                    <a:pt x="2526127" y="0"/>
                    <a:pt x="2584782" y="58655"/>
                    <a:pt x="2584782" y="131009"/>
                  </a:cubicBezTo>
                  <a:lnTo>
                    <a:pt x="2584782" y="1179081"/>
                  </a:lnTo>
                  <a:cubicBezTo>
                    <a:pt x="2584782" y="1251435"/>
                    <a:pt x="2526127" y="1310090"/>
                    <a:pt x="2453773" y="1310090"/>
                  </a:cubicBezTo>
                  <a:lnTo>
                    <a:pt x="131009" y="1310090"/>
                  </a:lnTo>
                  <a:cubicBezTo>
                    <a:pt x="58655" y="1310090"/>
                    <a:pt x="0" y="1251435"/>
                    <a:pt x="0" y="1179081"/>
                  </a:cubicBezTo>
                  <a:lnTo>
                    <a:pt x="0" y="13100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676" tIns="44676" rIns="44676" bIns="44676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Neutron star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2CADAAD3-515E-44A3-839A-E2A6410CDA13}"/>
                </a:ext>
              </a:extLst>
            </p:cNvPr>
            <p:cNvSpPr/>
            <p:nvPr/>
          </p:nvSpPr>
          <p:spPr>
            <a:xfrm rot="4311768">
              <a:off x="1639175" y="5172340"/>
              <a:ext cx="1507484" cy="52558"/>
            </a:xfrm>
            <a:custGeom>
              <a:avLst/>
              <a:gdLst>
                <a:gd name="connsiteX0" fmla="*/ 0 w 1507484"/>
                <a:gd name="connsiteY0" fmla="*/ 26279 h 52558"/>
                <a:gd name="connsiteX1" fmla="*/ 1507484 w 1507484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7484" h="52558">
                  <a:moveTo>
                    <a:pt x="0" y="26279"/>
                  </a:moveTo>
                  <a:lnTo>
                    <a:pt x="1507484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7296" tIns="-9508" rIns="607295" bIns="-9507" numCol="1" spcCol="1270" anchor="ctr" anchorCtr="0">
              <a:noAutofit/>
            </a:bodyPr>
            <a:lstStyle/>
            <a:p>
              <a:pPr algn="ctr" defTabSz="1852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17" dirty="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BD8DFE9E-E62B-4E41-9868-1B58B00EDD6C}"/>
                </a:ext>
              </a:extLst>
            </p:cNvPr>
            <p:cNvSpPr/>
            <p:nvPr/>
          </p:nvSpPr>
          <p:spPr>
            <a:xfrm>
              <a:off x="2627553" y="5480876"/>
              <a:ext cx="1527783" cy="868070"/>
            </a:xfrm>
            <a:custGeom>
              <a:avLst/>
              <a:gdLst>
                <a:gd name="connsiteX0" fmla="*/ 0 w 1527783"/>
                <a:gd name="connsiteY0" fmla="*/ 86807 h 868070"/>
                <a:gd name="connsiteX1" fmla="*/ 86807 w 1527783"/>
                <a:gd name="connsiteY1" fmla="*/ 0 h 868070"/>
                <a:gd name="connsiteX2" fmla="*/ 1440976 w 1527783"/>
                <a:gd name="connsiteY2" fmla="*/ 0 h 868070"/>
                <a:gd name="connsiteX3" fmla="*/ 1527783 w 1527783"/>
                <a:gd name="connsiteY3" fmla="*/ 86807 h 868070"/>
                <a:gd name="connsiteX4" fmla="*/ 1527783 w 1527783"/>
                <a:gd name="connsiteY4" fmla="*/ 781263 h 868070"/>
                <a:gd name="connsiteX5" fmla="*/ 1440976 w 1527783"/>
                <a:gd name="connsiteY5" fmla="*/ 868070 h 868070"/>
                <a:gd name="connsiteX6" fmla="*/ 86807 w 1527783"/>
                <a:gd name="connsiteY6" fmla="*/ 868070 h 868070"/>
                <a:gd name="connsiteX7" fmla="*/ 0 w 1527783"/>
                <a:gd name="connsiteY7" fmla="*/ 781263 h 868070"/>
                <a:gd name="connsiteX8" fmla="*/ 0 w 1527783"/>
                <a:gd name="connsiteY8" fmla="*/ 86807 h 86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7783" h="868070">
                  <a:moveTo>
                    <a:pt x="0" y="86807"/>
                  </a:moveTo>
                  <a:cubicBezTo>
                    <a:pt x="0" y="38865"/>
                    <a:pt x="38865" y="0"/>
                    <a:pt x="86807" y="0"/>
                  </a:cubicBezTo>
                  <a:lnTo>
                    <a:pt x="1440976" y="0"/>
                  </a:lnTo>
                  <a:cubicBezTo>
                    <a:pt x="1488918" y="0"/>
                    <a:pt x="1527783" y="38865"/>
                    <a:pt x="1527783" y="86807"/>
                  </a:cubicBezTo>
                  <a:lnTo>
                    <a:pt x="1527783" y="781263"/>
                  </a:lnTo>
                  <a:cubicBezTo>
                    <a:pt x="1527783" y="829205"/>
                    <a:pt x="1488918" y="868070"/>
                    <a:pt x="1440976" y="868070"/>
                  </a:cubicBezTo>
                  <a:lnTo>
                    <a:pt x="86807" y="868070"/>
                  </a:lnTo>
                  <a:cubicBezTo>
                    <a:pt x="38865" y="868070"/>
                    <a:pt x="0" y="829205"/>
                    <a:pt x="0" y="781263"/>
                  </a:cubicBezTo>
                  <a:lnTo>
                    <a:pt x="0" y="86807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888" tIns="33888" rIns="33888" bIns="33888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i="1" dirty="0"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&gt; 30 M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ʘ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23B7FE7-23D7-4222-A431-327648BF0D2F}"/>
                </a:ext>
              </a:extLst>
            </p:cNvPr>
            <p:cNvSpPr/>
            <p:nvPr/>
          </p:nvSpPr>
          <p:spPr>
            <a:xfrm rot="39284">
              <a:off x="4155280" y="5898415"/>
              <a:ext cx="1712307" cy="52558"/>
            </a:xfrm>
            <a:custGeom>
              <a:avLst/>
              <a:gdLst>
                <a:gd name="connsiteX0" fmla="*/ 0 w 1712307"/>
                <a:gd name="connsiteY0" fmla="*/ 26279 h 52558"/>
                <a:gd name="connsiteX1" fmla="*/ 1712307 w 1712307"/>
                <a:gd name="connsiteY1" fmla="*/ 26279 h 5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2307" h="52558">
                  <a:moveTo>
                    <a:pt x="0" y="26279"/>
                  </a:moveTo>
                  <a:lnTo>
                    <a:pt x="1712307" y="26279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8372" tIns="-13774" rIns="688371" bIns="-13774" numCol="1" spcCol="1270" anchor="ctr" anchorCtr="0">
              <a:noAutofit/>
            </a:bodyPr>
            <a:lstStyle/>
            <a:p>
              <a:pPr algn="ctr" defTabSz="2222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dirty="0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35E4A16C-99AF-432F-BD89-631B03EBA869}"/>
                </a:ext>
              </a:extLst>
            </p:cNvPr>
            <p:cNvSpPr/>
            <p:nvPr/>
          </p:nvSpPr>
          <p:spPr>
            <a:xfrm>
              <a:off x="5867532" y="5268476"/>
              <a:ext cx="2628003" cy="1170517"/>
            </a:xfrm>
            <a:custGeom>
              <a:avLst/>
              <a:gdLst>
                <a:gd name="connsiteX0" fmla="*/ 0 w 2628003"/>
                <a:gd name="connsiteY0" fmla="*/ 133200 h 1332003"/>
                <a:gd name="connsiteX1" fmla="*/ 133200 w 2628003"/>
                <a:gd name="connsiteY1" fmla="*/ 0 h 1332003"/>
                <a:gd name="connsiteX2" fmla="*/ 2494803 w 2628003"/>
                <a:gd name="connsiteY2" fmla="*/ 0 h 1332003"/>
                <a:gd name="connsiteX3" fmla="*/ 2628003 w 2628003"/>
                <a:gd name="connsiteY3" fmla="*/ 133200 h 1332003"/>
                <a:gd name="connsiteX4" fmla="*/ 2628003 w 2628003"/>
                <a:gd name="connsiteY4" fmla="*/ 1198803 h 1332003"/>
                <a:gd name="connsiteX5" fmla="*/ 2494803 w 2628003"/>
                <a:gd name="connsiteY5" fmla="*/ 1332003 h 1332003"/>
                <a:gd name="connsiteX6" fmla="*/ 133200 w 2628003"/>
                <a:gd name="connsiteY6" fmla="*/ 1332003 h 1332003"/>
                <a:gd name="connsiteX7" fmla="*/ 0 w 2628003"/>
                <a:gd name="connsiteY7" fmla="*/ 1198803 h 1332003"/>
                <a:gd name="connsiteX8" fmla="*/ 0 w 2628003"/>
                <a:gd name="connsiteY8" fmla="*/ 133200 h 13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8003" h="1332003">
                  <a:moveTo>
                    <a:pt x="0" y="133200"/>
                  </a:moveTo>
                  <a:cubicBezTo>
                    <a:pt x="0" y="59636"/>
                    <a:pt x="59636" y="0"/>
                    <a:pt x="133200" y="0"/>
                  </a:cubicBezTo>
                  <a:lnTo>
                    <a:pt x="2494803" y="0"/>
                  </a:lnTo>
                  <a:cubicBezTo>
                    <a:pt x="2568367" y="0"/>
                    <a:pt x="2628003" y="59636"/>
                    <a:pt x="2628003" y="133200"/>
                  </a:cubicBezTo>
                  <a:lnTo>
                    <a:pt x="2628003" y="1198803"/>
                  </a:lnTo>
                  <a:cubicBezTo>
                    <a:pt x="2628003" y="1272367"/>
                    <a:pt x="2568367" y="1332003"/>
                    <a:pt x="2494803" y="1332003"/>
                  </a:cubicBezTo>
                  <a:lnTo>
                    <a:pt x="133200" y="1332003"/>
                  </a:lnTo>
                  <a:cubicBezTo>
                    <a:pt x="59636" y="1332003"/>
                    <a:pt x="0" y="1272367"/>
                    <a:pt x="0" y="1198803"/>
                  </a:cubicBezTo>
                  <a:lnTo>
                    <a:pt x="0" y="13320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211" tIns="45211" rIns="45211" bIns="45211" numCol="1" spcCol="1270" anchor="ctr" anchorCtr="0">
              <a:noAutofit/>
            </a:bodyPr>
            <a:lstStyle/>
            <a:p>
              <a:pPr algn="ctr" defTabSz="8889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Black hole</a:t>
              </a:r>
              <a:endPara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4B9939B-B744-4DAD-9C91-17F49C72984D}"/>
              </a:ext>
            </a:extLst>
          </p:cNvPr>
          <p:cNvSpPr txBox="1">
            <a:spLocks/>
          </p:cNvSpPr>
          <p:nvPr/>
        </p:nvSpPr>
        <p:spPr>
          <a:xfrm>
            <a:off x="3131840" y="2443858"/>
            <a:ext cx="4560507" cy="13801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76200" tIns="38100" rIns="76200" bIns="3810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u="sng" spc="-8" dirty="0">
                <a:latin typeface="Times New Roman" pitchFamily="18" charset="0"/>
                <a:cs typeface="Times New Roman" pitchFamily="18" charset="0"/>
              </a:rPr>
              <a:t>White dwarf</a:t>
            </a: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i="1" spc="-8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WD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~ </a:t>
            </a:r>
            <a:r>
              <a:rPr lang="en-US" sz="1833" i="1" spc="-8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E</a:t>
            </a:r>
            <a:endParaRPr lang="ru-RU" sz="1833" spc="-8" baseline="-25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i="1" spc="-8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WD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= 0.</a:t>
            </a:r>
            <a:r>
              <a:rPr lang="ru-RU" sz="1833" spc="-8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– 1.4 M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ʘ</a:t>
            </a:r>
          </a:p>
          <a:p>
            <a:pPr marL="0" indent="0" algn="just">
              <a:buNone/>
            </a:pPr>
            <a:r>
              <a:rPr lang="el-GR" sz="1833" i="1" spc="-8" dirty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33" spc="-8" baseline="-25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WD 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= 10</a:t>
            </a:r>
            <a:r>
              <a:rPr lang="en-US" sz="1833" spc="-8" baseline="30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– 10</a:t>
            </a:r>
            <a:r>
              <a:rPr lang="en-US" sz="1833" spc="-8" baseline="30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g</a:t>
            </a:r>
            <a:r>
              <a:rPr lang="ru-RU" sz="1833" spc="-8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ru-RU" sz="1833" spc="-8" baseline="30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1833" spc="-8" baseline="30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833" baseline="-25000" dirty="0">
                <a:latin typeface="Times New Roman" pitchFamily="18" charset="0"/>
                <a:cs typeface="Times New Roman" pitchFamily="18" charset="0"/>
              </a:rPr>
              <a:t>WD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833" baseline="30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33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0" indent="0" algn="just">
              <a:buNone/>
            </a:pPr>
            <a:endParaRPr lang="ru-RU" sz="1833" spc="-8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75BCF6B-04E9-497E-8F9F-E7097DFEC531}"/>
              </a:ext>
            </a:extLst>
          </p:cNvPr>
          <p:cNvSpPr txBox="1">
            <a:spLocks/>
          </p:cNvSpPr>
          <p:nvPr/>
        </p:nvSpPr>
        <p:spPr>
          <a:xfrm>
            <a:off x="3131840" y="3909277"/>
            <a:ext cx="4560507" cy="13801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76200" tIns="38100" rIns="76200" bIns="3810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u="sng" spc="-8" dirty="0">
                <a:latin typeface="Times New Roman" pitchFamily="18" charset="0"/>
                <a:cs typeface="Times New Roman" pitchFamily="18" charset="0"/>
              </a:rPr>
              <a:t>Neutron star</a:t>
            </a: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33" u="sng" spc="-8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i="1" spc="-8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≈ 12 km</a:t>
            </a:r>
            <a:endParaRPr lang="ru-RU" sz="1833" spc="-8" baseline="-25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i="1" spc="-8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≈ 1.4 M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ʘ</a:t>
            </a:r>
          </a:p>
          <a:p>
            <a:pPr marL="0" indent="0" algn="just">
              <a:buNone/>
            </a:pPr>
            <a:r>
              <a:rPr lang="el-GR" sz="1833" i="1" spc="-8" dirty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33" spc="-8" baseline="-25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833" spc="-8" baseline="-25000" dirty="0">
                <a:latin typeface="Times New Roman" pitchFamily="18" charset="0"/>
                <a:cs typeface="Times New Roman" pitchFamily="18" charset="0"/>
              </a:rPr>
              <a:t>NS 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~ 10</a:t>
            </a:r>
            <a:r>
              <a:rPr lang="en-US" sz="1833" spc="-8" baseline="30000" dirty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g</a:t>
            </a:r>
            <a:r>
              <a:rPr lang="ru-RU" sz="1833" spc="-8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ru-RU" sz="1833" spc="-8" baseline="30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1833" spc="-8" baseline="30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833" baseline="-25000" dirty="0"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833" baseline="30000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ru-RU" sz="1833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833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33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0" indent="0" algn="just">
              <a:buNone/>
            </a:pPr>
            <a:r>
              <a:rPr lang="en-US" sz="1833" spc="-8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33" spc="-8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5457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A840B-7717-4C38-8B34-C427535D5C5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04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6B8F69-89CE-4D9C-BC53-6621C9339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Why neutron stars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F2EB9C-5BC5-44C9-A691-6837B21086D4}"/>
              </a:ext>
            </a:extLst>
          </p:cNvPr>
          <p:cNvSpPr txBox="1">
            <a:spLocks/>
          </p:cNvSpPr>
          <p:nvPr/>
        </p:nvSpPr>
        <p:spPr>
          <a:xfrm>
            <a:off x="432000" y="1417340"/>
            <a:ext cx="8280000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Because neutron stars are “superstars” (the Pines “theorem” by David Pines, 1990)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158A8D-47B6-409D-BF9D-08362677EEFB}"/>
              </a:ext>
            </a:extLst>
          </p:cNvPr>
          <p:cNvSpPr txBox="1">
            <a:spLocks/>
          </p:cNvSpPr>
          <p:nvPr/>
        </p:nvSpPr>
        <p:spPr>
          <a:xfrm>
            <a:off x="432000" y="2281436"/>
            <a:ext cx="8280000" cy="33615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“Proof”. Neutron stars are:</a:t>
            </a:r>
          </a:p>
          <a:p>
            <a:pPr algn="just"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Superdense objects</a:t>
            </a:r>
          </a:p>
          <a:p>
            <a:pPr algn="just"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Superfast rotators</a:t>
            </a:r>
          </a:p>
          <a:p>
            <a:pPr algn="just"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Superfluid and superconducting inside at  high temperature</a:t>
            </a:r>
          </a:p>
          <a:p>
            <a:pPr algn="just">
              <a:defRPr/>
            </a:pP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Superaccelerators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of  high energy particles</a:t>
            </a:r>
          </a:p>
          <a:p>
            <a:pPr algn="just"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Sources of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superstrong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magnetic fields</a:t>
            </a:r>
          </a:p>
          <a:p>
            <a:pPr algn="just">
              <a:defRPr/>
            </a:pP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Superprecise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timers</a:t>
            </a:r>
          </a:p>
          <a:p>
            <a:pPr algn="just"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Enormous variety of observational manifestations, etc.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71651364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A840B-7717-4C38-8B34-C427535D5C5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05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18EC96-D217-4665-92FD-2E0C4B54A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76" y="769268"/>
            <a:ext cx="5303849" cy="465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785783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A840B-7717-4C38-8B34-C427535D5C5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06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6B8F69-89CE-4D9C-BC53-6621C9339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231754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Rotational frequency:</a:t>
            </a:r>
          </a:p>
          <a:p>
            <a:pPr marL="0" indent="0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fastest known millisecond pulsar rotates at a frequency of 716 Hz (PSR J1748-2446ad).</a:t>
            </a:r>
          </a:p>
          <a:p>
            <a:pPr marL="0" indent="0" algn="just">
              <a:buNone/>
            </a:pPr>
            <a:r>
              <a:rPr lang="en-US" sz="2200" u="sng" dirty="0">
                <a:latin typeface="Times New Roman" pitchFamily="18" charset="0"/>
                <a:cs typeface="Times New Roman" pitchFamily="18" charset="0"/>
              </a:rPr>
              <a:t>Just for fun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: with this rotational frequency of the wheels (17 inch) a motorcycle will make almost 1 km/s. And typical washing machine can make no more than 27 Hz (</a:t>
            </a:r>
            <a:r>
              <a:rPr lang="en-US" sz="2200" spc="-8" dirty="0">
                <a:latin typeface="Times New Roman" pitchFamily="18" charset="0"/>
                <a:cs typeface="Times New Roman" pitchFamily="18" charset="0"/>
              </a:rPr>
              <a:t>≈ 1600 rpm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F2EB9C-5BC5-44C9-A691-6837B21086D4}"/>
              </a:ext>
            </a:extLst>
          </p:cNvPr>
          <p:cNvSpPr txBox="1">
            <a:spLocks/>
          </p:cNvSpPr>
          <p:nvPr/>
        </p:nvSpPr>
        <p:spPr>
          <a:xfrm>
            <a:off x="432000" y="3433564"/>
            <a:ext cx="8280000" cy="15841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Magnetic fields:</a:t>
            </a:r>
          </a:p>
          <a:p>
            <a:pPr marL="0" indent="0" algn="just">
              <a:buNone/>
            </a:pP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Magnetic fields in magnetars can reach ~ 10</a:t>
            </a:r>
            <a:r>
              <a:rPr lang="en-US" sz="2200" spc="-10" baseline="30000" dirty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 G.</a:t>
            </a:r>
          </a:p>
          <a:p>
            <a:pPr marL="0" indent="0" algn="just">
              <a:buNone/>
            </a:pPr>
            <a:r>
              <a:rPr lang="en-US" sz="2200" u="sng" spc="-10" dirty="0">
                <a:latin typeface="Times New Roman" pitchFamily="18" charset="0"/>
                <a:cs typeface="Times New Roman" pitchFamily="18" charset="0"/>
              </a:rPr>
              <a:t>For comparison</a:t>
            </a: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: the strongest </a:t>
            </a:r>
            <a:r>
              <a:rPr lang="en-US" sz="2200" u="sng" spc="-10" dirty="0">
                <a:latin typeface="Times New Roman" pitchFamily="18" charset="0"/>
                <a:cs typeface="Times New Roman" pitchFamily="18" charset="0"/>
              </a:rPr>
              <a:t>impulse</a:t>
            </a: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 magnetic field ever obtained in the laboratory is ~ 2.8</a:t>
            </a:r>
            <a:r>
              <a:rPr lang="ru-RU" sz="2200" spc="-10" dirty="0"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200" spc="-10" baseline="30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200" spc="-10" dirty="0">
                <a:latin typeface="Times New Roman" pitchFamily="18" charset="0"/>
                <a:cs typeface="Times New Roman" pitchFamily="18" charset="0"/>
              </a:rPr>
              <a:t> G (obtained in magnetic explosion generator).</a:t>
            </a:r>
          </a:p>
        </p:txBody>
      </p:sp>
    </p:spTree>
    <p:extLst>
      <p:ext uri="{BB962C8B-B14F-4D97-AF65-F5344CB8AC3E}">
        <p14:creationId xmlns:p14="http://schemas.microsoft.com/office/powerpoint/2010/main" val="598133065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A840B-7717-4C38-8B34-C427535D5C5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07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6B8F69-89CE-4D9C-BC53-6621C9339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Neutron stars are (general) relativistic (GR) objects.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F2EB9C-5BC5-44C9-A691-6837B21086D4}"/>
              </a:ext>
            </a:extLst>
          </p:cNvPr>
          <p:cNvSpPr txBox="1">
            <a:spLocks/>
          </p:cNvSpPr>
          <p:nvPr/>
        </p:nvSpPr>
        <p:spPr>
          <a:xfrm>
            <a:off x="432000" y="1368000"/>
            <a:ext cx="8280000" cy="7596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extent of GR effects on a star can be described in terms of the compactness parameter: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5158A8D-47B6-409D-BF9D-08362677E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2000" y="3001516"/>
                <a:ext cx="8280000" cy="864096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numCol="3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200" u="sng" dirty="0">
                    <a:latin typeface="Times New Roman" pitchFamily="18" charset="0"/>
                    <a:cs typeface="Times New Roman" pitchFamily="18" charset="0"/>
                  </a:rPr>
                  <a:t>Sun</a:t>
                </a:r>
                <a:endParaRPr lang="ru-RU" sz="2200" u="sng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200" baseline="-25000" dirty="0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ru-RU" sz="2200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≈ 4 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en-US" sz="2200" u="sng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sz="2200" u="sng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2200" u="sng" dirty="0">
                    <a:latin typeface="Times New Roman" pitchFamily="18" charset="0"/>
                    <a:cs typeface="Times New Roman" pitchFamily="18" charset="0"/>
                  </a:rPr>
                  <a:t>White dwarf</a:t>
                </a:r>
              </a:p>
              <a:p>
                <a:pPr marL="0" indent="0" algn="ctr">
                  <a:buNone/>
                </a:pPr>
                <a:r>
                  <a:rPr lang="en-US" sz="2200" i="1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200" baseline="-25000" dirty="0" err="1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ru-RU" sz="2200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~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5 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ru-RU" sz="2200" baseline="30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sz="2200" u="sng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2200" u="sng" dirty="0">
                    <a:latin typeface="Times New Roman" pitchFamily="18" charset="0"/>
                    <a:cs typeface="Times New Roman" pitchFamily="18" charset="0"/>
                  </a:rPr>
                  <a:t>Neutron star</a:t>
                </a:r>
              </a:p>
              <a:p>
                <a:pPr marL="0" indent="0" algn="ctr">
                  <a:buNone/>
                </a:pPr>
                <a:r>
                  <a:rPr lang="en-US" sz="2200" i="1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200" baseline="-25000" dirty="0" err="1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ru-RU" sz="2200" baseline="-250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~</a:t>
                </a:r>
                <a:r>
                  <a:rPr lang="ru-RU" sz="2200" dirty="0">
                    <a:latin typeface="Times New Roman" pitchFamily="18" charset="0"/>
                    <a:cs typeface="Times New Roman" pitchFamily="18" charset="0"/>
                  </a:rPr>
                  <a:t> 0.3</a:t>
                </a:r>
                <a:endParaRPr lang="ru-RU" sz="2200" u="sng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5158A8D-47B6-409D-BF9D-08362677E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00" y="3001516"/>
                <a:ext cx="8280000" cy="8640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1063DC1-9B17-4DA8-8E0A-417DBC0111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443724"/>
              </p:ext>
            </p:extLst>
          </p:nvPr>
        </p:nvGraphicFramePr>
        <p:xfrm>
          <a:off x="1553104" y="2155910"/>
          <a:ext cx="6039115" cy="820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Equation" r:id="rId4" imgW="7246683" imgH="984570" progId="Equation.DSMT4">
                  <p:embed/>
                </p:oleObj>
              </mc:Choice>
              <mc:Fallback>
                <p:oleObj name="Equation" r:id="rId4" imgW="7246683" imgH="98457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3D0A6F0-C81C-4B63-B9E5-54CF88AFD4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3104" y="2155910"/>
                        <a:ext cx="6039115" cy="820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C82F667-960C-4DBC-9B33-6275883CBF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2000" y="3888424"/>
                <a:ext cx="8280000" cy="17773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200" spc="-20" dirty="0">
                    <a:latin typeface="Times New Roman" pitchFamily="18" charset="0"/>
                    <a:cs typeface="Times New Roman" pitchFamily="18" charset="0"/>
                  </a:rPr>
                  <a:t>Thus, NSs are the only type of stars for which the GR effects are important and have to be taken into account. For example, the mass of an NS is ~ 20% less than the mass of its constituent particles. The difference is the gravitational binding energy </a:t>
                </a:r>
                <a14:m>
                  <m:oMath xmlns:m="http://schemas.openxmlformats.org/officeDocument/2006/math">
                    <m:r>
                      <a:rPr lang="en-US" sz="2200" i="1" spc="-2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~</m:t>
                    </m:r>
                    <m:f>
                      <m:fPr>
                        <m:type m:val="lin"/>
                        <m:ctrlPr>
                          <a:rPr lang="en-US" sz="220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b="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𝐺</m:t>
                        </m:r>
                        <m:sSup>
                          <m:sSupPr>
                            <m:ctrlPr>
                              <a:rPr lang="en-US" sz="2200" b="0" i="1" spc="-2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pc="-2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sz="2200" b="0" i="1" spc="-2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200" b="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𝑅</m:t>
                        </m:r>
                      </m:den>
                    </m:f>
                    <m:r>
                      <a:rPr lang="en-US" sz="2200" i="1" spc="-2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~</m:t>
                    </m:r>
                    <m:r>
                      <a:rPr lang="en-US" sz="2200" b="0" i="1" spc="-2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0.2 </m:t>
                    </m:r>
                    <m:r>
                      <a:rPr lang="en-US" sz="2200" b="0" i="1" spc="-2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𝑀</m:t>
                    </m:r>
                    <m:sSup>
                      <m:sSupPr>
                        <m:ctrlPr>
                          <a:rPr lang="en-US" sz="2200" b="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b="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200" b="0" i="1" spc="-2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 spc="-2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~</m:t>
                    </m:r>
                    <m:r>
                      <a:rPr lang="en-US" sz="2200" b="0" i="1" spc="-2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en-US" sz="2200" i="1" spc="-2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5∙</m:t>
                    </m:r>
                    <m:sSup>
                      <m:sSupPr>
                        <m:ctrlPr>
                          <a:rPr lang="en-US" sz="2200" i="1" spc="-2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200" i="1" spc="-2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 spc="-2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53</m:t>
                        </m:r>
                      </m:sup>
                    </m:sSup>
                  </m:oMath>
                </a14:m>
                <a:r>
                  <a:rPr lang="en-US" sz="2200" spc="-20" dirty="0">
                    <a:latin typeface="Times New Roman" pitchFamily="18" charset="0"/>
                    <a:cs typeface="Times New Roman" pitchFamily="18" charset="0"/>
                  </a:rPr>
                  <a:t> ergs. For comparison, the nuclear binding energy of </a:t>
                </a:r>
                <a:r>
                  <a:rPr lang="en-US" sz="2200" spc="-20" baseline="30000" dirty="0">
                    <a:latin typeface="Times New Roman" pitchFamily="18" charset="0"/>
                    <a:cs typeface="Times New Roman" pitchFamily="18" charset="0"/>
                  </a:rPr>
                  <a:t>62</a:t>
                </a:r>
                <a:r>
                  <a:rPr lang="en-US" sz="2200" spc="-20" dirty="0">
                    <a:latin typeface="Times New Roman" pitchFamily="18" charset="0"/>
                    <a:cs typeface="Times New Roman" pitchFamily="18" charset="0"/>
                  </a:rPr>
                  <a:t>Ni is ~ 0.5%. </a:t>
                </a:r>
                <a:endParaRPr lang="ru-RU" sz="2200" spc="-2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C82F667-960C-4DBC-9B33-6275883CB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00" y="3888424"/>
                <a:ext cx="8280000" cy="1777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333308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A840B-7717-4C38-8B34-C427535D5C5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16B8F69-89CE-4D9C-BC53-6621C9339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Thus, neutron stars are interesting to study as they are.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F2EB9C-5BC5-44C9-A691-6837B21086D4}"/>
              </a:ext>
            </a:extLst>
          </p:cNvPr>
          <p:cNvSpPr txBox="1">
            <a:spLocks/>
          </p:cNvSpPr>
          <p:nvPr/>
        </p:nvSpPr>
        <p:spPr>
          <a:xfrm>
            <a:off x="432000" y="1404056"/>
            <a:ext cx="8280000" cy="445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But there is another important reason.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5158A8D-47B6-409D-BF9D-08362677E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2000" y="1921396"/>
                <a:ext cx="8280000" cy="115212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Neutron stars are unique natural laboratories of </a:t>
                </a:r>
                <a:r>
                  <a:rPr lang="en-US" sz="2200" u="sng" dirty="0">
                    <a:latin typeface="Times New Roman" pitchFamily="18" charset="0"/>
                    <a:cs typeface="Times New Roman" pitchFamily="18" charset="0"/>
                  </a:rPr>
                  <a:t>superdense matter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. The central density of massive neutron stars can reach up to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~</m:t>
                    </m:r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5−8</m:t>
                        </m:r>
                      </m:e>
                    </m:d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sat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. Exactly the range which we are interested most.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5158A8D-47B6-409D-BF9D-08362677E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00" y="1921396"/>
                <a:ext cx="8280000" cy="11521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6A0FD6-EFF8-4B9D-A513-EC21C8792684}"/>
              </a:ext>
            </a:extLst>
          </p:cNvPr>
          <p:cNvSpPr txBox="1">
            <a:spLocks/>
          </p:cNvSpPr>
          <p:nvPr/>
        </p:nvSpPr>
        <p:spPr>
          <a:xfrm>
            <a:off x="432000" y="3361556"/>
            <a:ext cx="8280000" cy="11521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The equation of state (EOS) is one of the most sought-after properties of dense matter that scientists are trying to determine by studying neutron stars.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622A8A-6005-46FF-85B9-5B81FAB48438}"/>
              </a:ext>
            </a:extLst>
          </p:cNvPr>
          <p:cNvSpPr txBox="1">
            <a:spLocks/>
          </p:cNvSpPr>
          <p:nvPr/>
        </p:nvSpPr>
        <p:spPr>
          <a:xfrm>
            <a:off x="432000" y="4585692"/>
            <a:ext cx="8280000" cy="10573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ordinary NSs, zero-temperature EOSs are sufficient. However, with advances in multi-messenger astronomy, there is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a growing demand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finite-temperature EOSs. </a:t>
            </a:r>
          </a:p>
        </p:txBody>
      </p:sp>
    </p:spTree>
    <p:extLst>
      <p:ext uri="{BB962C8B-B14F-4D97-AF65-F5344CB8AC3E}">
        <p14:creationId xmlns:p14="http://schemas.microsoft.com/office/powerpoint/2010/main" val="383218559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B24D07-0B8B-4A64-97FB-ADD2F2D3C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4860080" cy="246155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 is well-known (e.g., [1, 2]) that cataclysmic astrophysical phenomena, such as core-collapse supernovae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CCSNe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and binary neutron star (BNS) mergers, strongly depend on the equation of state (EOS) of dense matter and, </a:t>
            </a:r>
            <a:r>
              <a:rPr lang="en-US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particular, on the effective masses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488C77-3176-4583-AE60-3FD3B08C5B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6" b="1"/>
          <a:stretch/>
        </p:blipFill>
        <p:spPr>
          <a:xfrm>
            <a:off x="5508104" y="900000"/>
            <a:ext cx="3481955" cy="4716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8BF909-E0FF-481E-8E18-A9162B89A69D}"/>
              </a:ext>
            </a:extLst>
          </p:cNvPr>
          <p:cNvSpPr txBox="1">
            <a:spLocks/>
          </p:cNvSpPr>
          <p:nvPr/>
        </p:nvSpPr>
        <p:spPr>
          <a:xfrm>
            <a:off x="431780" y="4909804"/>
            <a:ext cx="4860299" cy="68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[1,Fig] Yasin et al., PRL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124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092701 (2020); </a:t>
            </a:r>
          </a:p>
          <a:p>
            <a:pPr marL="0" indent="0" algn="just">
              <a:buFont typeface="Arial" pitchFamily="34" charset="0"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[2] 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Schneider et al., PRC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055802 (2019).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306A67B-5D14-442E-8FFD-E4409EF69B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1999" y="3573628"/>
                <a:ext cx="4860080" cy="1124103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None/>
                  <a:defRPr/>
                </a:pPr>
                <a:r>
                  <a:rPr lang="en-US" sz="2200" u="sng" dirty="0">
                    <a:latin typeface="Times New Roman" pitchFamily="18" charset="0"/>
                    <a:cs typeface="Times New Roman" pitchFamily="18" charset="0"/>
                  </a:rPr>
                  <a:t>From simulations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: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eff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 →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faster explosion,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shock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, faster proto-NS contraction. 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306A67B-5D14-442E-8FFD-E4409EF69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9" y="3573628"/>
                <a:ext cx="4860080" cy="11241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1933C9EE-3E4A-4274-9E5C-BA450499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72000"/>
            <a:ext cx="8280000" cy="68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>
            <a:no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Main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en-US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09 (20)</a:t>
            </a:r>
          </a:p>
        </p:txBody>
      </p:sp>
    </p:spTree>
    <p:extLst>
      <p:ext uri="{BB962C8B-B14F-4D97-AF65-F5344CB8AC3E}">
        <p14:creationId xmlns:p14="http://schemas.microsoft.com/office/powerpoint/2010/main" val="2497268349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1C29B66-BD32-4E64-A1FD-20BF4119C3DD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Effective mass &amp; finite-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ED2EBF-18C1-470B-BC70-6C6324C12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" b="-389"/>
          <a:stretch/>
        </p:blipFill>
        <p:spPr>
          <a:xfrm>
            <a:off x="5724128" y="625252"/>
            <a:ext cx="3240000" cy="4968552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26654B-4F20-4269-8BE5-B6C537481745}"/>
              </a:ext>
            </a:extLst>
          </p:cNvPr>
          <p:cNvSpPr txBox="1">
            <a:spLocks/>
          </p:cNvSpPr>
          <p:nvPr/>
        </p:nvSpPr>
        <p:spPr>
          <a:xfrm>
            <a:off x="431780" y="4950434"/>
            <a:ext cx="4860299" cy="6925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[1, right] Yasin et al., PRL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124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092701 (2020);</a:t>
            </a:r>
          </a:p>
          <a:p>
            <a:pPr marL="0" indent="0" algn="just"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[2, top] Schneider et al.,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ApJ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894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4 (2020);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9138D9B0-1229-4250-9350-68F3E31E89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1780" y="4081636"/>
                <a:ext cx="4860080" cy="792088"/>
              </a:xfr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>
                <a:noAutofit/>
              </a:bodyPr>
              <a:lstStyle/>
              <a:p>
                <a:pPr marL="0" indent="0" algn="just">
                  <a:buNone/>
                  <a:defRPr/>
                </a:pP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eff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 →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,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[1]; earlier collapse [2].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9138D9B0-1229-4250-9350-68F3E31E89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780" y="4081636"/>
                <a:ext cx="4860080" cy="79208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EB700292-4158-4BA2-9736-F43B21239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79" y="602924"/>
            <a:ext cx="4860000" cy="340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01255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743011-F6A8-46A9-9EFA-E9ACBBFC9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116541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numerical simulations in the literature employ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Skyrme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EOSs that have a very simple monotonic dependence of the effective mass on density (or non at all).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5EA206F-7EB5-43B8-9208-A2963B1D69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1780" y="2124136"/>
                <a:ext cx="8280000" cy="116541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Font typeface="Arial" pitchFamily="34" charset="0"/>
                  <a:buNone/>
                  <a:defRPr/>
                </a:pP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However, modern BHF [1,2] and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𝜒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EFT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[3] calculations with 3-body forces predict that the Landau effective mass should have an U-shaped behavior. More flexible EOSs are required.</a:t>
                </a:r>
                <a:endParaRPr lang="ru-RU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5EA206F-7EB5-43B8-9208-A2963B1D6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80" y="2124136"/>
                <a:ext cx="8280000" cy="11654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C8099AB-7EC0-491E-9302-2373D2A2A381}"/>
              </a:ext>
            </a:extLst>
          </p:cNvPr>
          <p:cNvSpPr txBox="1">
            <a:spLocks/>
          </p:cNvSpPr>
          <p:nvPr/>
        </p:nvSpPr>
        <p:spPr>
          <a:xfrm>
            <a:off x="431780" y="4981812"/>
            <a:ext cx="8280000" cy="68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itchFamily="18" charset="0"/>
              </a:rPr>
              <a:t>[1]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Baldo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fr-FR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048801 (2014); </a:t>
            </a:r>
            <a:r>
              <a:rPr lang="en-US" sz="1800" dirty="0">
                <a:latin typeface="Times New Roman" panose="02020603050405020304" pitchFamily="18" charset="0"/>
                <a:cs typeface="Times New Roman" pitchFamily="18" charset="0"/>
              </a:rPr>
              <a:t>[2] 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Shang et al., PRC </a:t>
            </a:r>
            <a:r>
              <a:rPr lang="da-DK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065801 (2020);</a:t>
            </a:r>
          </a:p>
          <a:p>
            <a:pPr marL="0" indent="0" algn="just">
              <a:buFont typeface="Arial" pitchFamily="34" charset="0"/>
              <a:buNone/>
              <a:defRPr/>
            </a:pPr>
            <a:r>
              <a:rPr lang="da-D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[3] 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Somasundaram et al., PRC </a:t>
            </a:r>
            <a:r>
              <a:rPr lang="da-DK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045803 (2021).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49CE2B-4BE2-4995-81DC-B9D7C9C3CFF2}"/>
              </a:ext>
            </a:extLst>
          </p:cNvPr>
          <p:cNvSpPr txBox="1">
            <a:spLocks/>
          </p:cNvSpPr>
          <p:nvPr/>
        </p:nvSpPr>
        <p:spPr>
          <a:xfrm>
            <a:off x="431780" y="3348272"/>
            <a:ext cx="8280000" cy="14534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Consequently, we performed a massive Bayesian investigation of EOSs built upon Brussels-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Skyrme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interactions, investigated finite-temperature properties of such EOSs, computed and uploaded on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CompOSE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general purpose EOSs suitable for simulations.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2D850E-F22C-45B9-93CD-AC77C6BDC128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Effective mass &amp; finite-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48942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848D413-AE09-4895-9766-CF8A58B83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899999"/>
            <a:ext cx="8280000" cy="44533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en-US" sz="2200" spc="-40" dirty="0">
                <a:latin typeface="Times New Roman" panose="02020603050405020304" pitchFamily="18" charset="0"/>
                <a:cs typeface="Times New Roman" pitchFamily="18" charset="0"/>
              </a:rPr>
              <a:t>Analytic expressions &amp; low temperature approximation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708BEE-3EDA-40AC-BF09-580E8C32094E}"/>
              </a:ext>
            </a:extLst>
          </p:cNvPr>
          <p:cNvSpPr txBox="1">
            <a:spLocks/>
          </p:cNvSpPr>
          <p:nvPr/>
        </p:nvSpPr>
        <p:spPr>
          <a:xfrm>
            <a:off x="431780" y="5305772"/>
            <a:ext cx="8280000" cy="360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Constantinou et al., PRC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065802 (2014); PRC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025801 (2015)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E032772-3E5E-4659-9DE8-76553A7FA5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872168"/>
              </p:ext>
            </p:extLst>
          </p:nvPr>
        </p:nvGraphicFramePr>
        <p:xfrm>
          <a:off x="556700" y="2662269"/>
          <a:ext cx="8030160" cy="2393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Equation" r:id="rId3" imgW="5283000" imgH="1574640" progId="Equation.DSMT4">
                  <p:embed/>
                </p:oleObj>
              </mc:Choice>
              <mc:Fallback>
                <p:oleObj name="Equation" r:id="rId3" imgW="5283000" imgH="1574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6700" y="2662269"/>
                        <a:ext cx="8030160" cy="239345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6B32C51-FA80-4D4F-BDA6-9FA4D45902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339901"/>
              </p:ext>
            </p:extLst>
          </p:nvPr>
        </p:nvGraphicFramePr>
        <p:xfrm>
          <a:off x="1331640" y="1620220"/>
          <a:ext cx="6761747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Equation" r:id="rId5" imgW="4444920" imgH="520560" progId="Equation.DSMT4">
                  <p:embed/>
                </p:oleObj>
              </mc:Choice>
              <mc:Fallback>
                <p:oleObj name="Equation" r:id="rId5" imgW="4444920" imgH="5205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1B93D35-AA26-4332-B62C-0B70075190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640" y="1620220"/>
                        <a:ext cx="6761747" cy="792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105A588-A0D6-45EA-8719-750D86968A67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Effective mass &amp; finite-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en-US" sz="1800" b="1" spc="-20" dirty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0809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E11CA0-CDC3-4320-A6B0-5651FE2A9E9B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Bayesian setup  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5B93141-E6CA-4A9D-A466-40768DBA05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2000" y="985292"/>
                <a:ext cx="8280000" cy="3685693"/>
              </a:xfr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>
                <a:noAutofit/>
              </a:bodyPr>
              <a:lstStyle/>
              <a:p>
                <a:pPr marL="0" indent="0" algn="just">
                  <a:buNone/>
                  <a:defRPr/>
                </a:pP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Effective interaction: Brussels-</a:t>
                </a:r>
                <a:r>
                  <a:rPr lang="en-US" sz="2200" spc="-40" dirty="0" err="1">
                    <a:latin typeface="Times New Roman" pitchFamily="18" charset="0"/>
                    <a:cs typeface="Times New Roman" pitchFamily="18" charset="0"/>
                  </a:rPr>
                  <a:t>Skyrme</a:t>
                </a: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 (</a:t>
                </a:r>
                <a:r>
                  <a:rPr lang="en-US" sz="2200" spc="-40" dirty="0" err="1">
                    <a:latin typeface="Times New Roman" pitchFamily="18" charset="0"/>
                    <a:cs typeface="Times New Roman" pitchFamily="18" charset="0"/>
                  </a:rPr>
                  <a:t>BSk</a:t>
                </a: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) [1].</a:t>
                </a:r>
              </a:p>
              <a:p>
                <a:pPr marL="0" indent="0" algn="just">
                  <a:buNone/>
                  <a:defRPr/>
                </a:pP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Constraints for Bayesian analysis (all at </a:t>
                </a:r>
                <a14:m>
                  <m:oMath xmlns:m="http://schemas.openxmlformats.org/officeDocument/2006/math"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𝑇</m:t>
                    </m:r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𝑖</m:t>
                    </m:r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𝑛</m:t>
                    </m:r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):</a:t>
                </a:r>
              </a:p>
              <a:p>
                <a:pPr algn="just">
                  <a:spcBef>
                    <a:spcPts val="100"/>
                  </a:spcBef>
                </a:pP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The best-know nuclear matter (NM) parameters: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sat</m:t>
                        </m:r>
                      </m:sub>
                    </m:sSub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sat</m:t>
                        </m:r>
                      </m:sub>
                    </m:sSub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sat</m:t>
                        </m:r>
                      </m:sub>
                    </m:sSub>
                    <m:r>
                      <a:rPr lang="en-US" sz="2200" b="0" i="1" spc="-4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𝐽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sym</m:t>
                        </m:r>
                      </m:sub>
                    </m:sSub>
                  </m:oMath>
                </a14:m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;</a:t>
                </a:r>
              </a:p>
              <a:p>
                <a:pPr algn="just">
                  <a:spcBef>
                    <a:spcPts val="100"/>
                  </a:spcBef>
                </a:pP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20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𝐸</m:t>
                        </m:r>
                      </m:num>
                      <m:den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 in PNM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B</m:t>
                        </m:r>
                      </m:sub>
                    </m:sSub>
                    <m:r>
                      <a:rPr lang="en-US" sz="2200" b="0" i="1" spc="-4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≤0.16 </m:t>
                    </m:r>
                    <m:sSup>
                      <m:sSupPr>
                        <m:ctrlPr>
                          <a:rPr lang="en-US" sz="2200" b="0" i="1" spc="-4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pc="-4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fm</m:t>
                        </m:r>
                      </m:e>
                      <m:sup>
                        <m:r>
                          <a:rPr lang="en-US" sz="2200" b="0" i="1" spc="-4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 as computed by means of </a:t>
                </a:r>
                <a:r>
                  <a:rPr lang="el-GR" sz="2200" spc="-40" dirty="0">
                    <a:latin typeface="Times New Roman" panose="02020603050405020304" pitchFamily="18" charset="0"/>
                    <a:cs typeface="Times New Roman" pitchFamily="18" charset="0"/>
                  </a:rPr>
                  <a:t>χ</a:t>
                </a: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EFT [2];</a:t>
                </a:r>
              </a:p>
              <a:p>
                <a:pPr algn="just">
                  <a:spcBef>
                    <a:spcPts val="100"/>
                  </a:spcBef>
                </a:pPr>
                <a:r>
                  <a:rPr lang="en-US" sz="2200" spc="-4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For SNM and PNM,</a:t>
                </a:r>
                <a:r>
                  <a:rPr lang="en-US" sz="2200" spc="-40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spc="-40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&lt;</m:t>
                        </m:r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eff</m:t>
                        </m:r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/</m:t>
                    </m:r>
                    <m:sSub>
                      <m:sSubPr>
                        <m:ctrlP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0;</m:t>
                        </m:r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 spc="-4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&lt;</m:t>
                    </m:r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</m:t>
                    </m:r>
                  </m:oMath>
                </a14:m>
                <a:r>
                  <a:rPr lang="en-US" sz="2200" spc="-40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𝑛</m:t>
                    </m:r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≤</m:t>
                    </m:r>
                    <m:sSub>
                      <m:sSubPr>
                        <m:ctrlP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</m:oMath>
                </a14:m>
                <a:r>
                  <a:rPr lang="en-US" sz="2200" spc="-40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; </a:t>
                </a:r>
                <a:r>
                  <a:rPr lang="en-US" sz="2200" i="1" spc="-40" dirty="0">
                    <a:latin typeface="Times New Roman" pitchFamily="18" charset="0"/>
                    <a:cs typeface="Times New Roman" pitchFamily="18" charset="0"/>
                  </a:rPr>
                  <a:t>optionally</a:t>
                </a: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 with </a:t>
                </a:r>
                <a:r>
                  <a:rPr lang="el-GR" sz="2200" spc="-40" dirty="0">
                    <a:latin typeface="Times New Roman" panose="02020603050405020304" pitchFamily="18" charset="0"/>
                    <a:cs typeface="Times New Roman" pitchFamily="18" charset="0"/>
                  </a:rPr>
                  <a:t>χ</a:t>
                </a: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EFT constraints [2];</a:t>
                </a:r>
                <a:endParaRPr lang="en-US" sz="2200" b="0" spc="-4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algn="just">
                  <a:spcBef>
                    <a:spcPts val="100"/>
                  </a:spcBef>
                </a:pPr>
                <a:r>
                  <a:rPr lang="en-US" sz="2200" spc="-40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NS EOSs should be thermodynamically stable &amp; causal up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spc="-40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; </a:t>
                </a:r>
                <a:endParaRPr lang="en-US" sz="2200" i="1" spc="-40" dirty="0">
                  <a:solidFill>
                    <a:srgbClr val="0070C0"/>
                  </a:solidFill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 algn="just">
                  <a:spcBef>
                    <a:spcPts val="100"/>
                  </a:spcBef>
                </a:pPr>
                <a:r>
                  <a:rPr lang="en-US" sz="2200" spc="-4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SNM and PNM,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F</m:t>
                        </m:r>
                        <m:r>
                          <a:rPr lang="en-US" sz="2200" b="0" i="0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;</m:t>
                        </m:r>
                        <m:r>
                          <a:rPr lang="en-US" sz="2200" b="0" i="1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b="0" i="1" spc="-4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200" b="0" i="1" spc="-4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 spc="-4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ℏ</m:t>
                        </m:r>
                        <m:sSub>
                          <m:sSubPr>
                            <m:ctrlPr>
                              <a:rPr lang="en-US" sz="2200" i="1" spc="-4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spc="-4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spc="-4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F</m:t>
                            </m:r>
                            <m:r>
                              <a:rPr lang="en-US" sz="2200" b="0" i="0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;</m:t>
                            </m:r>
                            <m:r>
                              <a:rPr lang="en-US" sz="2200" b="0" i="1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b="0" i="1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eff</m:t>
                            </m:r>
                            <m:r>
                              <a:rPr lang="en-US" sz="2200" b="0" i="0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;</m:t>
                            </m:r>
                            <m:r>
                              <a:rPr lang="en-US" sz="2200" b="0" i="1" spc="-4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200" i="1" spc="-4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&lt;</m:t>
                    </m:r>
                    <m:r>
                      <a:rPr lang="en-US" sz="2200" b="0" i="1" spc="-4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𝑐</m:t>
                    </m:r>
                  </m:oMath>
                </a14:m>
                <a:r>
                  <a:rPr lang="en-US" sz="2200" spc="-40" dirty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 [3] for </a:t>
                </a:r>
                <a14:m>
                  <m:oMath xmlns:m="http://schemas.openxmlformats.org/officeDocument/2006/math">
                    <m:r>
                      <a:rPr lang="en-US" sz="2200" i="1" spc="-4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𝑛</m:t>
                    </m:r>
                    <m:r>
                      <a:rPr lang="en-US" sz="2200" i="1" spc="-4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≤</m:t>
                    </m:r>
                    <m:sSub>
                      <m:sSubPr>
                        <m:ctrlPr>
                          <a:rPr lang="en-US" sz="2200" i="1" spc="-4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spc="-4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spc="-4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</m:oMath>
                </a14:m>
                <a:r>
                  <a:rPr lang="en-US" sz="2200" b="0" spc="-4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;</a:t>
                </a:r>
              </a:p>
              <a:p>
                <a:pPr algn="just">
                  <a:spcBef>
                    <a:spcPts val="1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200" i="1" spc="-4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0.</m:t>
                    </m:r>
                    <m:r>
                      <a:rPr lang="en-US" sz="2200" b="0" i="1" spc="-4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8</m:t>
                    </m:r>
                    <m:r>
                      <a:rPr lang="en-US" sz="2200" i="1" spc="-4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200" i="1" spc="-4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spc="-4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fm</m:t>
                        </m:r>
                      </m:e>
                      <m:sup>
                        <m:r>
                          <a:rPr lang="en-US" sz="2200" i="1" spc="-4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200" b="0" spc="-4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[4] </a:t>
                </a:r>
                <a:r>
                  <a:rPr lang="en-US" sz="2200" b="0" spc="-4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or</a:t>
                </a:r>
                <a:r>
                  <a:rPr lang="en-US" sz="2200" b="0" spc="-4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pc="-4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  <m:r>
                      <a:rPr lang="en-US" sz="2200" i="1" spc="-4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200" b="0" i="1" spc="-4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b="0" i="1" spc="-4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b="0" i="1" spc="-4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b="0" i="1" spc="-4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b="0" spc="-40" dirty="0">
                    <a:solidFill>
                      <a:schemeClr val="accent4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and PNM is causal up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i="1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i="1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i="1" spc="-4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b="0" spc="-40" dirty="0">
                    <a:solidFill>
                      <a:schemeClr val="accent4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[5];</a:t>
                </a:r>
              </a:p>
              <a:p>
                <a:pPr algn="just">
                  <a:spcBef>
                    <a:spcPts val="100"/>
                  </a:spcBef>
                </a:pPr>
                <a:r>
                  <a:rPr lang="en-US" sz="2200" spc="-40" dirty="0">
                    <a:latin typeface="Times New Roman" pitchFamily="18" charset="0"/>
                    <a:cs typeface="Times New Roman" pitchFamily="18" charset="0"/>
                  </a:rPr>
                  <a:t>Maximum NS mass: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G</m:t>
                        </m:r>
                      </m:sub>
                      <m:sup>
                        <m: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  <m:r>
                      <a:rPr lang="en-US" sz="2200" b="0" i="1" spc="-4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&gt;2.0 </m:t>
                    </m:r>
                    <m:sSub>
                      <m:sSubPr>
                        <m:ctrlP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M</m:t>
                        </m:r>
                      </m:e>
                      <m:sub>
                        <m: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200" b="0" spc="-40" dirty="0">
                    <a:latin typeface="Times New Roman" panose="02020603050405020304" pitchFamily="18" charset="0"/>
                    <a:cs typeface="Times New Roman" pitchFamily="18" charset="0"/>
                  </a:rPr>
                  <a:t>; </a:t>
                </a:r>
                <a:r>
                  <a:rPr lang="en-US" sz="2200" b="0" i="1" spc="-40" dirty="0">
                    <a:latin typeface="Times New Roman" panose="02020603050405020304" pitchFamily="18" charset="0"/>
                    <a:cs typeface="Times New Roman" pitchFamily="18" charset="0"/>
                  </a:rPr>
                  <a:t>optionally</a:t>
                </a:r>
                <a:r>
                  <a:rPr lang="en-US" sz="2200" b="0" spc="-40" dirty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DU</m:t>
                        </m:r>
                      </m:sub>
                    </m:sSub>
                    <m:r>
                      <a:rPr lang="en-US" sz="2200" i="1" spc="-4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≥</m:t>
                    </m:r>
                    <m:r>
                      <a:rPr lang="en-US" sz="2200" b="0" i="1" spc="-4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1.5 </m:t>
                    </m:r>
                    <m:sSub>
                      <m:sSubPr>
                        <m:ctrlP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M</m:t>
                        </m:r>
                      </m:e>
                      <m:sub>
                        <m:r>
                          <a:rPr lang="en-US" sz="2200" b="0" i="1" spc="-4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⨀</m:t>
                        </m:r>
                      </m:sub>
                    </m:sSub>
                  </m:oMath>
                </a14:m>
                <a:r>
                  <a:rPr lang="en-US" sz="2200" b="0" spc="-40" dirty="0">
                    <a:latin typeface="Times New Roman" panose="02020603050405020304" pitchFamily="18" charset="0"/>
                    <a:cs typeface="Times New Roman" pitchFamily="18" charset="0"/>
                  </a:rPr>
                  <a:t> [6].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5B93141-E6CA-4A9D-A466-40768DBA05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2000" y="985292"/>
                <a:ext cx="8280000" cy="368569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E58853-B0D6-4284-8A66-3922679FE925}"/>
              </a:ext>
            </a:extLst>
          </p:cNvPr>
          <p:cNvSpPr txBox="1">
            <a:spLocks/>
          </p:cNvSpPr>
          <p:nvPr/>
        </p:nvSpPr>
        <p:spPr>
          <a:xfrm>
            <a:off x="431780" y="4729708"/>
            <a:ext cx="8280000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itchFamily="18" charset="0"/>
              </a:rPr>
              <a:t>[1]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Chamel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PRC </a:t>
            </a:r>
            <a:r>
              <a:rPr lang="fr-FR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065804 (2009); [2</a:t>
            </a:r>
            <a:r>
              <a:rPr lang="da-D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Somasundaram et al., PRC </a:t>
            </a:r>
            <a:r>
              <a:rPr lang="da-DK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</a:t>
            </a:r>
            <a:r>
              <a:rPr lang="da-DK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045803 (2021); [3]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Duan &amp; Urban, PRC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025813 (2023); [4] MB &amp; AR, PRC </a:t>
            </a:r>
            <a:r>
              <a:rPr lang="en-US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035805 (2024); [5] AR &amp; MB, A&amp;A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705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A151 (2026); [6] 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 &amp; AR,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2607.09369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340C83-7908-48DA-88D0-2A255B1CF54E}"/>
              </a:ext>
            </a:extLst>
          </p:cNvPr>
          <p:cNvSpPr txBox="1">
            <a:spLocks/>
          </p:cNvSpPr>
          <p:nvPr/>
        </p:nvSpPr>
        <p:spPr>
          <a:xfrm>
            <a:off x="432000" y="481236"/>
            <a:ext cx="8280000" cy="4453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2200" b="1" u="sng" spc="-40" dirty="0">
                <a:latin typeface="Times New Roman" panose="02020603050405020304" pitchFamily="18" charset="0"/>
                <a:cs typeface="Times New Roman" pitchFamily="18" charset="0"/>
              </a:rPr>
              <a:t>Bayesian setup</a:t>
            </a:r>
          </a:p>
        </p:txBody>
      </p:sp>
    </p:spTree>
    <p:extLst>
      <p:ext uri="{BB962C8B-B14F-4D97-AF65-F5344CB8AC3E}">
        <p14:creationId xmlns:p14="http://schemas.microsoft.com/office/powerpoint/2010/main" val="1467070331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0B59D4A-18AF-4057-953E-286BB1A37F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2000" y="900000"/>
                <a:ext cx="8280000" cy="445332"/>
              </a:xfr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>
                <a:noAutofit/>
              </a:bodyPr>
              <a:lstStyle/>
              <a:p>
                <a:pPr marL="0" indent="0" algn="just">
                  <a:buNone/>
                </a:pPr>
                <a:r>
                  <a:rPr lang="en-US" sz="2200" kern="1200" spc="-3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Beta-equilibrium proton fraction at </a:t>
                </a:r>
                <a14:m>
                  <m:oMath xmlns:m="http://schemas.openxmlformats.org/officeDocument/2006/math">
                    <m:r>
                      <a:rPr lang="en-US" sz="2200" b="0" i="1" kern="1200" spc="-3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2200" b="0" i="1" kern="1200" spc="-3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200" kern="1200" spc="-3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&amp; direct </a:t>
                </a:r>
                <a:r>
                  <a:rPr lang="en-US" sz="2200" kern="1200" spc="-3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Urca</a:t>
                </a:r>
                <a:r>
                  <a:rPr lang="en-US" sz="2200" kern="1200" spc="-3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constraint</a:t>
                </a:r>
                <a:endParaRPr lang="en-US" sz="2200" dirty="0">
                  <a:effectLst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0B59D4A-18AF-4057-953E-286BB1A37F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2000" y="900000"/>
                <a:ext cx="8280000" cy="44533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63771D20-CC67-45EB-93D0-7787733ADE19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555C9D-0816-4D77-925A-E561774CFE7E}"/>
              </a:ext>
            </a:extLst>
          </p:cNvPr>
          <p:cNvSpPr txBox="1">
            <a:spLocks/>
          </p:cNvSpPr>
          <p:nvPr/>
        </p:nvSpPr>
        <p:spPr>
          <a:xfrm>
            <a:off x="4572000" y="5089748"/>
            <a:ext cx="4140000" cy="3591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[Fig]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AR,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2607.09369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0BAF930-7F8A-4BAA-8790-4D0D61762C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0" y="1489348"/>
                <a:ext cx="4140000" cy="345638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algn="just">
                  <a:spcBef>
                    <a:spcPts val="0"/>
                  </a:spcBef>
                  <a:defRPr/>
                </a:pPr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“11 NF” (“not filtered”, green): 11 </a:t>
                </a:r>
                <a:r>
                  <a:rPr lang="en-US" sz="2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BSk</a:t>
                </a:r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parameters, 2 fixed,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0.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8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sSup>
                      <m:sSup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fm</m:t>
                        </m:r>
                      </m:e>
                      <m:sup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;</a:t>
                </a:r>
              </a:p>
              <a:p>
                <a:pPr marL="0" algn="just">
                  <a:spcBef>
                    <a:spcPts val="0"/>
                  </a:spcBef>
                  <a:defRPr/>
                </a:pPr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“11 F” (“filtered”, blue): 11 BSk parameters, 2 fixed,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and PNM is causal up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;</a:t>
                </a:r>
              </a:p>
              <a:p>
                <a:pPr marL="0" algn="just">
                  <a:spcBef>
                    <a:spcPts val="0"/>
                  </a:spcBef>
                  <a:defRPr/>
                </a:pPr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“13” (magenta): all 13 </a:t>
                </a:r>
                <a:r>
                  <a:rPr lang="en-US" sz="2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BSk</a:t>
                </a:r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 parameters,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lim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, PNM is causal up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DU</m:t>
                        </m:r>
                      </m:sub>
                    </m:sSub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≥1.5 </m:t>
                    </m:r>
                    <m:sSub>
                      <m:sSub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M</m:t>
                        </m:r>
                      </m:e>
                      <m:sub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⨀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.</a:t>
                </a:r>
                <a:endParaRPr lang="ru-RU" sz="2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0BAF930-7F8A-4BAA-8790-4D0D61762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89348"/>
                <a:ext cx="4140000" cy="3456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32A6AA8-EEEA-4D8C-91AD-206FC8344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00" y="1489348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4485"/>
      </p:ext>
    </p:extLst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181EC2-6B20-47AC-A3FF-DF6786D58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en-US" sz="2200" spc="-30" dirty="0">
                <a:latin typeface="Times New Roman" panose="02020603050405020304" pitchFamily="18" charset="0"/>
                <a:cs typeface="Times New Roman" pitchFamily="18" charset="0"/>
              </a:rPr>
              <a:t>Effective masses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7B433D-29C7-47FB-8945-C405A95D1F63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6A95D4-46B1-4FD7-B47D-B1AC787B177D}"/>
              </a:ext>
            </a:extLst>
          </p:cNvPr>
          <p:cNvSpPr txBox="1">
            <a:spLocks/>
          </p:cNvSpPr>
          <p:nvPr/>
        </p:nvSpPr>
        <p:spPr>
          <a:xfrm>
            <a:off x="432000" y="5240214"/>
            <a:ext cx="8280000" cy="3535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[Fig] MB &amp;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2607.09369</a:t>
            </a:r>
            <a:endParaRPr lang="ru-RU" sz="18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7F774-D13A-4403-AA6C-D1796DB7D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05" y="1402773"/>
            <a:ext cx="7561390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74362"/>
      </p:ext>
    </p:extLst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49BBF0-9D56-4347-894F-14EC11D5A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en-US" sz="2200" u="sng" spc="-30" dirty="0">
                <a:latin typeface="Times New Roman" panose="02020603050405020304" pitchFamily="18" charset="0"/>
                <a:cs typeface="Times New Roman" pitchFamily="18" charset="0"/>
              </a:rPr>
              <a:t>Thermal pressure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B5300E-DF7B-46F7-8C79-4320C978CE4B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Finite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-T</a:t>
            </a:r>
            <a:endParaRPr lang="en-US" sz="1800" b="1" u="sng" spc="-2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A3AB6A-C568-44DC-A826-5067D4738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417340"/>
            <a:ext cx="3960000" cy="396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213F1-8075-4016-B443-6F36C340C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000" y="1417340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51254"/>
      </p:ext>
    </p:extLst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85E96-D31F-40BE-A9D5-6559E49E24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28" b="-1"/>
          <a:stretch/>
        </p:blipFill>
        <p:spPr>
          <a:xfrm>
            <a:off x="2026266" y="1831557"/>
            <a:ext cx="5091468" cy="3060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D85E3C-BCE7-4EEB-B2E6-3B9FE5358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87738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en-US" sz="2200" spc="-30" dirty="0">
                <a:latin typeface="Times New Roman" panose="02020603050405020304" pitchFamily="18" charset="0"/>
                <a:cs typeface="Times New Roman" pitchFamily="18" charset="0"/>
              </a:rPr>
              <a:t>A quick comparison.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200" spc="-30" dirty="0">
                <a:latin typeface="Times New Roman" panose="02020603050405020304" pitchFamily="18" charset="0"/>
                <a:cs typeface="Times New Roman" pitchFamily="18" charset="0"/>
              </a:rPr>
              <a:t>Thermal pressure for a DD-RMF model [1, 2, 3].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0ADC8D2-1DF3-42D7-B4A3-384BF78509D6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Finite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-T</a:t>
            </a:r>
            <a:endParaRPr lang="en-US" sz="1800" b="1" u="sng" spc="-2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2F98D6-25D5-432D-9C94-8B136CEAD6CA}"/>
              </a:ext>
            </a:extLst>
          </p:cNvPr>
          <p:cNvSpPr txBox="1">
            <a:spLocks/>
          </p:cNvSpPr>
          <p:nvPr/>
        </p:nvSpPr>
        <p:spPr>
          <a:xfrm>
            <a:off x="432000" y="4945735"/>
            <a:ext cx="8280000" cy="7200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Malik et al., </a:t>
            </a:r>
            <a:r>
              <a:rPr lang="en-US" sz="1800" b="0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 (2022); [2] MB &amp; AR, PRC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045803 (2023); </a:t>
            </a:r>
          </a:p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 AR et al., PLB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853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138696 (2024). </a:t>
            </a:r>
          </a:p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7352440"/>
      </p:ext>
    </p:extLst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96AE-312B-48CD-B227-36EE10D1BCB5}"/>
              </a:ext>
            </a:extLst>
          </p:cNvPr>
          <p:cNvSpPr txBox="1">
            <a:spLocks/>
          </p:cNvSpPr>
          <p:nvPr/>
        </p:nvSpPr>
        <p:spPr>
          <a:xfrm>
            <a:off x="432000" y="72000"/>
            <a:ext cx="8280000" cy="360000"/>
          </a:xfrm>
          <a:prstGeom prst="rect">
            <a:avLst/>
          </a:prstGeom>
        </p:spPr>
        <p:txBody>
          <a:bodyPr vert="horz" lIns="91433" tIns="45718" rIns="91433" bIns="45718" numCol="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spc="-2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spc="-2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Finite</a:t>
            </a:r>
            <a:r>
              <a:rPr lang="en-US" sz="1800" b="1" i="1" u="sng" spc="-20" dirty="0">
                <a:latin typeface="Times New Roman" pitchFamily="18" charset="0"/>
                <a:cs typeface="Times New Roman" pitchFamily="18" charset="0"/>
              </a:rPr>
              <a:t>-T</a:t>
            </a:r>
            <a:endParaRPr lang="en-US" sz="1800" b="1" u="sng" spc="-2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800" i="1" spc="-20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1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spc="-2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i="1" spc="-2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i="1" u="sng" spc="-2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28913-CC33-4436-8CA4-6BD059F83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900000"/>
            <a:ext cx="8280000" cy="4453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>
              <a:buFont typeface="Arial" pitchFamily="34" charset="0"/>
              <a:buNone/>
            </a:pPr>
            <a:r>
              <a:rPr lang="en-US" sz="2200" u="sng" spc="-30" dirty="0">
                <a:latin typeface="Times New Roman" panose="02020603050405020304" pitchFamily="18" charset="0"/>
                <a:cs typeface="Times New Roman" pitchFamily="18" charset="0"/>
              </a:rPr>
              <a:t>Stability of finite-</a:t>
            </a:r>
            <a:r>
              <a:rPr lang="en-US" sz="2200" i="1" u="sng" spc="-30" dirty="0">
                <a:latin typeface="Times New Roman" panose="02020603050405020304" pitchFamily="18" charset="0"/>
                <a:cs typeface="Times New Roman" pitchFamily="18" charset="0"/>
              </a:rPr>
              <a:t>T</a:t>
            </a:r>
            <a:r>
              <a:rPr lang="en-US" sz="2200" u="sng" spc="-30" dirty="0">
                <a:latin typeface="Times New Roman" panose="02020603050405020304" pitchFamily="18" charset="0"/>
                <a:cs typeface="Times New Roman" pitchFamily="18" charset="0"/>
              </a:rPr>
              <a:t> (proto-)NSs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F358AE-86A7-47F6-A299-3F78B1CE26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2000" y="1396800"/>
            <a:ext cx="3456000" cy="41329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7D74973-6FB6-434F-A4FE-873FD1ED6D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95936" y="1396801"/>
                <a:ext cx="4716064" cy="179167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spcBef>
                    <a:spcPts val="0"/>
                  </a:spcBef>
                  <a:buNone/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Isentropic PNSs with constant profiles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0.06</m:t>
                        </m:r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≤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0.3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</a:t>
                </a:r>
                <a:r>
                  <a:rPr lang="en-US" sz="22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BBSk1 (black), BBSk2 (cyan), BBSk5 (</a:t>
                </a:r>
                <a:r>
                  <a:rPr lang="en-US" sz="2200" b="0" i="0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magen</a:t>
                </a:r>
                <a:r>
                  <a:rPr lang="en-US" sz="2200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-ta) EOSs; horizontal lines correspond to zero-temperature beta-equilibrium NSs.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7D74973-6FB6-434F-A4FE-873FD1ED6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396801"/>
                <a:ext cx="4716064" cy="1791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21F34D9-0503-41C5-B5A2-886F8D5F71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95936" y="3154060"/>
                <a:ext cx="4716064" cy="179167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vert="horz" lIns="91433" tIns="45717" rIns="91433" bIns="45717" rtlCol="0">
                <a:noAutofit/>
              </a:bodyPr>
              <a:lstStyle>
                <a:lvl1pPr marL="342860" indent="-342860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865" indent="-285716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286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01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161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307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454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8602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5748" indent="-228572" algn="l" defTabSz="914294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spcBef>
                    <a:spcPts val="0"/>
                  </a:spcBef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BBSk1 has strong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-dependence;</a:t>
                </a:r>
              </a:p>
              <a:p>
                <a:pPr algn="just">
                  <a:spcBef>
                    <a:spcPts val="0"/>
                  </a:spcBef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BBSk5: thermal pressure stabilizes the PNS for any value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algn="just">
                  <a:spcBef>
                    <a:spcPts val="0"/>
                  </a:spcBef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BBSk2: thermal pressure </a:t>
                </a:r>
                <a:r>
                  <a:rPr lang="en-US" sz="2200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destabilizes 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PNS [1] for any value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en-US" sz="2200" b="0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21F34D9-0503-41C5-B5A2-886F8D5F7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154060"/>
                <a:ext cx="4716064" cy="17916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4FE54D-44F1-4F57-9501-4CEA90760B6B}"/>
              </a:ext>
            </a:extLst>
          </p:cNvPr>
          <p:cNvSpPr txBox="1">
            <a:spLocks/>
          </p:cNvSpPr>
          <p:nvPr/>
        </p:nvSpPr>
        <p:spPr>
          <a:xfrm>
            <a:off x="3995936" y="4945732"/>
            <a:ext cx="4716064" cy="6972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33" tIns="45717" rIns="91433" bIns="45717" rtlCol="0">
            <a:noAutofit/>
          </a:bodyPr>
          <a:lstStyle>
            <a:lvl1pPr marL="342860" indent="-342860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865" indent="-285716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286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01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161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307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454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8602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5748" indent="-228572" algn="l" defTabSz="91429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[Fig] AR &amp; MB, A&amp;A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705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A151 (2026);</a:t>
            </a:r>
          </a:p>
          <a:p>
            <a:pPr marL="0" indent="0" algn="just">
              <a:buFont typeface="Arial" pitchFamily="34" charset="0"/>
              <a:buNone/>
              <a:defRPr/>
            </a:pP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 et al., PRC </a:t>
            </a:r>
            <a:r>
              <a:rPr lang="fr-FR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fr-FR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054335 (2019).</a:t>
            </a:r>
            <a:endParaRPr lang="en-US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21001"/>
      </p:ext>
    </p:extLst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4E09E0-3DD1-4055-B872-B3DD12EAE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72000"/>
            <a:ext cx="8280000" cy="68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 anchorCtr="0">
            <a:no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Conclusions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en-US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 (20)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3B626CE-2C6A-4B6B-A5C2-F00146A8AD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2000" y="900000"/>
                <a:ext cx="8280000" cy="4743000"/>
              </a:xfr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>
                <a:noAutofit/>
              </a:bodyPr>
              <a:lstStyle/>
              <a:p>
                <a:pPr algn="just"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have performed several Bayesian investigations of dense matter EOSs based on Brussels extended </a:t>
                </a:r>
                <a:r>
                  <a:rPr lang="en-US" sz="2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Skyrme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effective interactions;</a:t>
                </a:r>
              </a:p>
              <a:p>
                <a:pPr algn="just"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Many resulting EOSs feature U-shaped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dependence and, consequently,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algn="just"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Evolution of </a:t>
                </a:r>
                <a:r>
                  <a:rPr lang="en-US" sz="2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CCSNe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BNS mergers depend on finite-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properties and, thus,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(more) realistic EOSs have a complex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</m:sSub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behavior that makes the mapping between thermal properties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sat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difficult; various parts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eff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curve play role during various moments of evolution.</a:t>
                </a:r>
              </a:p>
              <a:p>
                <a:pPr algn="just">
                  <a:defRPr/>
                </a:pP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general purpose EOS tables covering wide range of densities, proton fractions, and temperatures are available on </a:t>
                </a:r>
                <a:r>
                  <a:rPr lang="en-US" sz="2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CompOSE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RB(BBSk1) … RB(BBSk8).</a:t>
                </a: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3B626CE-2C6A-4B6B-A5C2-F00146A8AD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2000" y="900000"/>
                <a:ext cx="8280000" cy="4743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8725268"/>
      </p:ext>
    </p:extLst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90B763-2D63-4286-953E-C479BA4D2F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77" b="27394"/>
          <a:stretch/>
        </p:blipFill>
        <p:spPr>
          <a:xfrm>
            <a:off x="0" y="0"/>
            <a:ext cx="9137491" cy="57142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DE3E65-ABB2-43ED-85D6-952921EA5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373" y="157199"/>
            <a:ext cx="6858000" cy="1500168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500" dirty="0">
                <a:solidFill>
                  <a:srgbClr val="FFFF00"/>
                </a:solidFill>
                <a:latin typeface="Segoe Print" panose="02000600000000000000" pitchFamily="2" charset="0"/>
                <a:cs typeface="Times New Roman" pitchFamily="18" charset="0"/>
              </a:rPr>
              <a:t>Thank you</a:t>
            </a:r>
            <a:r>
              <a:rPr lang="ru-RU" sz="4500" dirty="0">
                <a:solidFill>
                  <a:srgbClr val="FFFF00"/>
                </a:solidFill>
                <a:latin typeface="Segoe Print" panose="02000600000000000000" pitchFamily="2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B0E25F-D975-48EF-B8A9-62E123635246}"/>
              </a:ext>
            </a:extLst>
          </p:cNvPr>
          <p:cNvSpPr txBox="1"/>
          <p:nvPr/>
        </p:nvSpPr>
        <p:spPr>
          <a:xfrm>
            <a:off x="539552" y="5186299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Acknowledgments: CNCS/CCCDI–UEFISCDI, Project No. PN-IV-P1-PCE-2023-0324</a:t>
            </a:r>
          </a:p>
        </p:txBody>
      </p:sp>
    </p:spTree>
  </p:cSld>
  <p:clrMapOvr>
    <a:masterClrMapping/>
  </p:clrMapOvr>
  <p:transition>
    <p:wedg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VIDEO_FILES_RECORD" val="&lt;Videos&gt;&lt;Video Name=&quot;YouTube- Carbon Nanotube Muscle 4.flv&quot; Position=&quot;1&quot; SlideID=&quot;259&quot;/&gt;&lt;/Videos&gt;&#10;"/>
  <p:tag name="MMPROD_UIDATA" val="&lt;database version=&quot;7.0&quot;&gt;&lt;object type=&quot;1&quot; unique_id=&quot;10001&quot;&gt;&lt;property id=&quot;20193&quot; value=&quot;-1&quot;/&gt;&lt;property id=&quot;20226&quot; value=&quot;D:\Academical University\PhysWork\Conf\Conf_spbstu_2010\Presentation_Beznogov.pptx&quot;/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Учреждение Российской академии наук Санкт-Петербургский Академический Университет – научно-образовательный центр на&quot;/&gt;&lt;property id=&quot;20307&quot; value=&quot;256&quot;/&gt;&lt;/object&gt;&lt;object type=&quot;3&quot; unique_id=&quot;10032&quot;&gt;&lt;property id=&quot;20148&quot; value=&quot;5&quot;/&gt;&lt;property id=&quot;20300&quot; value=&quot;Slide 2 - &amp;quot;               Структура доклада                  2 (20)&amp;quot;&quot;/&gt;&lt;property id=&quot;20307&quot; value=&quot;257&quot;/&gt;&lt;/object&gt;&lt;object type=&quot;3&quot; unique_id=&quot;10068&quot;&gt;&lt;property id=&quot;20148&quot; value=&quot;5&quot;/&gt;&lt;property id=&quot;20300&quot; value=&quot;Slide 3 - &amp;quot;                            Введение                                                 3 (20)&amp;quot;&quot;/&gt;&lt;property id=&quot;20307&quot; value=&quot;258&quot;/&gt;&lt;/object&gt;&lt;object type=&quot;3&quot; unique_id=&quot;10111&quot;&gt;&lt;property id=&quot;20148&quot; value=&quot;5&quot;/&gt;&lt;property id=&quot;20300&quot; value=&quot;Slide 4 - &amp;quot;                                                                        Введение                                   &quot;/&gt;&lt;property id=&quot;20307&quot; value=&quot;259&quot;/&gt;&lt;/object&gt;&lt;object type=&quot;3&quot; unique_id=&quot;10127&quot;&gt;&lt;property id=&quot;20148&quot; value=&quot;5&quot;/&gt;&lt;property id=&quot;20300&quot; value=&quot;Slide 5 - &amp;quot;                                                                        Введение                                   &quot;/&gt;&lt;property id=&quot;20307&quot; value=&quot;260&quot;/&gt;&lt;/object&gt;&lt;object type=&quot;3&quot; unique_id=&quot;10128&quot;&gt;&lt;property id=&quot;20148&quot; value=&quot;5&quot;/&gt;&lt;property id=&quot;20300&quot; value=&quot;Slide 6 - &amp;quot;                       Основная часть                6 (20)&amp;quot;&quot;/&gt;&lt;property id=&quot;20307&quot; value=&quot;261&quot;/&gt;&lt;/object&gt;&lt;object type=&quot;3&quot; unique_id=&quot;10219&quot;&gt;&lt;property id=&quot;20148&quot; value=&quot;5&quot;/&gt;&lt;property id=&quot;20300&quot; value=&quot;Slide 7 - &amp;quot;                                        Основная часть 1 (аналитическое решение)                             7 (20)&quot;/&gt;&lt;property id=&quot;20307&quot; value=&quot;262&quot;/&gt;&lt;/object&gt;&lt;object type=&quot;3&quot; unique_id=&quot;10310&quot;&gt;&lt;property id=&quot;20148&quot; value=&quot;5&quot;/&gt;&lt;property id=&quot;20300&quot; value=&quot;Slide 8 - &amp;quot;                                        Основная часть 1 (аналитическое решение)                             8 (20)&quot;/&gt;&lt;property id=&quot;20307&quot; value=&quot;263&quot;/&gt;&lt;/object&gt;&lt;object type=&quot;3&quot; unique_id=&quot;10344&quot;&gt;&lt;property id=&quot;20148&quot; value=&quot;5&quot;/&gt;&lt;property id=&quot;20300&quot; value=&quot;Slide 9 - &amp;quot;                                        Основная часть 1 (аналитическое решение)                             9 (20)&quot;/&gt;&lt;property id=&quot;20307&quot; value=&quot;264&quot;/&gt;&lt;/object&gt;&lt;object type=&quot;3&quot; unique_id=&quot;10418&quot;&gt;&lt;property id=&quot;20148&quot; value=&quot;5&quot;/&gt;&lt;property id=&quot;20300&quot; value=&quot;Slide 10 - &amp;quot;                          Основная часть 2 (дрейфово-диффузионная модель ТООЗ)              10 (19)&amp;quot;&quot;/&gt;&lt;property id=&quot;20307&quot; value=&quot;265&quot;/&gt;&lt;/object&gt;&lt;object type=&quot;3&quot; unique_id=&quot;10523&quot;&gt;&lt;property id=&quot;20148&quot; value=&quot;5&quot;/&gt;&lt;property id=&quot;20300&quot; value=&quot;Slide 12 - &amp;quot;                          Основная часть 2 (дрейфово-диффузионная модель ТООЗ)              12 (20)&amp;quot;&quot;/&gt;&lt;property id=&quot;20307&quot; value=&quot;266&quot;/&gt;&lt;/object&gt;&lt;object type=&quot;3&quot; unique_id=&quot;10524&quot;&gt;&lt;property id=&quot;20148&quot; value=&quot;5&quot;/&gt;&lt;property id=&quot;20300&quot; value=&quot;Slide 13 - &amp;quot;                          Основная часть 2 (дрейфово-диффузионная модель ТООЗ)              13 (20)&amp;quot;&quot;/&gt;&lt;property id=&quot;20307&quot; value=&quot;267&quot;/&gt;&lt;/object&gt;&lt;object type=&quot;3&quot; unique_id=&quot;10600&quot;&gt;&lt;property id=&quot;20148&quot; value=&quot;5&quot;/&gt;&lt;property id=&quot;20300&quot; value=&quot;Slide 14 - &amp;quot;                          Основная часть 2 (дрейфово-диффузионная модель ТООЗ)              14 (20)&amp;quot;&quot;/&gt;&lt;property id=&quot;20307&quot; value=&quot;268&quot;/&gt;&lt;/object&gt;&lt;object type=&quot;3&quot; unique_id=&quot;10649&quot;&gt;&lt;property id=&quot;20148&quot; value=&quot;5&quot;/&gt;&lt;property id=&quot;20300&quot; value=&quot;Slide 15 - &amp;quot;                          Основная часть 2 (дрейфово-диффузионная модель ТООЗ)              15 (20)&amp;quot;&quot;/&gt;&lt;property id=&quot;20307&quot; value=&quot;269&quot;/&gt;&lt;/object&gt;&lt;object type=&quot;3&quot; unique_id=&quot;10701&quot;&gt;&lt;property id=&quot;20148&quot; value=&quot;5&quot;/&gt;&lt;property id=&quot;20300&quot; value=&quot;Slide 16 - &amp;quot;                          Основная часть 2 (дрейфово-диффузионная модель ТООЗ)              16 (20)&amp;quot;&quot;/&gt;&lt;property id=&quot;20307&quot; value=&quot;270&quot;/&gt;&lt;/object&gt;&lt;object type=&quot;3&quot; unique_id=&quot;10882&quot;&gt;&lt;property id=&quot;20148&quot; value=&quot;5&quot;/&gt;&lt;property id=&quot;20300&quot; value=&quot;Slide 17 - &amp;quot;                          Основная часть 2 (дрейфово-диффузионная модель ТООЗ)              17 (20)&amp;quot;&quot;/&gt;&lt;property id=&quot;20307&quot; value=&quot;271&quot;/&gt;&lt;/object&gt;&lt;object type=&quot;3&quot; unique_id=&quot;10883&quot;&gt;&lt;property id=&quot;20148&quot; value=&quot;5&quot;/&gt;&lt;property id=&quot;20300&quot; value=&quot;Slide 18 - &amp;quot;                          Основная часть 2 (дрейфово-диффузионная модель ТООЗ)              18 (20)&amp;quot;&quot;/&gt;&lt;property id=&quot;20307&quot; value=&quot;272&quot;/&gt;&lt;/object&gt;&lt;object type=&quot;3&quot; unique_id=&quot;11085&quot;&gt;&lt;property id=&quot;20148&quot; value=&quot;5&quot;/&gt;&lt;property id=&quot;20300&quot; value=&quot;Slide 19 - &amp;quot;                           Заключение                                        19 (20)&amp;quot;&quot;/&gt;&lt;property id=&quot;20307&quot; value=&quot;273&quot;/&gt;&lt;/object&gt;&lt;object type=&quot;3&quot; unique_id=&quot;11275&quot;&gt;&lt;property id=&quot;20148&quot; value=&quot;5&quot;/&gt;&lt;property id=&quot;20300&quot; value=&quot;Slide 20 - &amp;quot;Спасибо за внимание!&amp;quot;&quot;/&gt;&lt;property id=&quot;20307&quot; value=&quot;274&quot;/&gt;&lt;/object&gt;&lt;object type=&quot;3&quot; unique_id=&quot;11497&quot;&gt;&lt;property id=&quot;20148&quot; value=&quot;5&quot;/&gt;&lt;property id=&quot;20300&quot; value=&quot;Slide 11 - &amp;quot;                          Основная часть 2 (дрейфово-диффузионная модель ТООЗ)              11 (20)&amp;quot;&quot;/&gt;&lt;property id=&quot;20307&quot; value=&quot;275&quot;/&gt;&lt;/object&gt;&lt;/object&gt;&lt;object type=&quot;4&quot; unique_id=&quot;10023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22703</TotalTime>
  <Words>1685</Words>
  <Application>Microsoft Office PowerPoint</Application>
  <PresentationFormat>On-screen Show (16:10)</PresentationFormat>
  <Paragraphs>170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Times New Roman</vt:lpstr>
      <vt:lpstr>Segoe Print</vt:lpstr>
      <vt:lpstr>Calibri</vt:lpstr>
      <vt:lpstr>Arial</vt:lpstr>
      <vt:lpstr>Cambria Math</vt:lpstr>
      <vt:lpstr>Office Theme</vt:lpstr>
      <vt:lpstr>Equation</vt:lpstr>
      <vt:lpstr>PowerPoint Presentation</vt:lpstr>
      <vt:lpstr>PowerPoint Presentation</vt:lpstr>
      <vt:lpstr>                             Introduction                                       03 (20)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Main                                                   09 (20)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Conclusions                                         19 (20)</vt:lpstr>
      <vt:lpstr>Thank you!</vt:lpstr>
    </vt:vector>
  </TitlesOfParts>
  <Company>My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Mika</dc:creator>
  <cp:lastModifiedBy>Mika</cp:lastModifiedBy>
  <cp:revision>1948</cp:revision>
  <cp:lastPrinted>2012-05-23T18:20:12Z</cp:lastPrinted>
  <dcterms:created xsi:type="dcterms:W3CDTF">2010-06-05T17:50:21Z</dcterms:created>
  <dcterms:modified xsi:type="dcterms:W3CDTF">2026-09-05T20:18:09Z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