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2"/>
  </p:notesMasterIdLst>
  <p:sldIdLst>
    <p:sldId id="299" r:id="rId2"/>
    <p:sldId id="300" r:id="rId3"/>
    <p:sldId id="313" r:id="rId4"/>
    <p:sldId id="298" r:id="rId5"/>
    <p:sldId id="449" r:id="rId6"/>
    <p:sldId id="441" r:id="rId7"/>
    <p:sldId id="445" r:id="rId8"/>
    <p:sldId id="448" r:id="rId9"/>
    <p:sldId id="442" r:id="rId10"/>
    <p:sldId id="443" r:id="rId11"/>
    <p:sldId id="286" r:id="rId12"/>
    <p:sldId id="289" r:id="rId13"/>
    <p:sldId id="427" r:id="rId14"/>
    <p:sldId id="426" r:id="rId15"/>
    <p:sldId id="290" r:id="rId16"/>
    <p:sldId id="450" r:id="rId17"/>
    <p:sldId id="451" r:id="rId18"/>
    <p:sldId id="273" r:id="rId19"/>
    <p:sldId id="444" r:id="rId20"/>
    <p:sldId id="434"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0066"/>
    <a:srgbClr val="1B4A63"/>
    <a:srgbClr val="00B050"/>
    <a:srgbClr val="000000"/>
    <a:srgbClr val="CC00FF"/>
    <a:srgbClr val="00CC66"/>
    <a:srgbClr val="80B080"/>
    <a:srgbClr val="00CC00"/>
    <a:srgbClr val="CC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172" autoAdjust="0"/>
    <p:restoredTop sz="79178" autoAdjust="0"/>
  </p:normalViewPr>
  <p:slideViewPr>
    <p:cSldViewPr snapToGrid="0">
      <p:cViewPr varScale="1">
        <p:scale>
          <a:sx n="83" d="100"/>
          <a:sy n="83" d="100"/>
        </p:scale>
        <p:origin x="224" y="54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D672CC-93DA-49C5-B816-E1AB2AD26CF9}" type="datetimeFigureOut">
              <a:rPr lang="zh-CN" altLang="en-US" smtClean="0"/>
              <a:t>2026/9/8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3D56B0-ABB7-47AA-A0A2-6CE57119E5E8}" type="slidenum">
              <a:rPr lang="zh-CN" altLang="en-US" smtClean="0"/>
              <a:t>‹#›</a:t>
            </a:fld>
            <a:endParaRPr lang="zh-CN" altLang="en-US"/>
          </a:p>
        </p:txBody>
      </p:sp>
    </p:spTree>
    <p:extLst>
      <p:ext uri="{BB962C8B-B14F-4D97-AF65-F5344CB8AC3E}">
        <p14:creationId xmlns:p14="http://schemas.microsoft.com/office/powerpoint/2010/main" val="3168088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HU" dirty="0"/>
          </a:p>
        </p:txBody>
      </p:sp>
      <p:sp>
        <p:nvSpPr>
          <p:cNvPr id="4" name="Slide Number Placeholder 3"/>
          <p:cNvSpPr>
            <a:spLocks noGrp="1"/>
          </p:cNvSpPr>
          <p:nvPr>
            <p:ph type="sldNum" sz="quarter" idx="5"/>
          </p:nvPr>
        </p:nvSpPr>
        <p:spPr/>
        <p:txBody>
          <a:bodyPr/>
          <a:lstStyle/>
          <a:p>
            <a:fld id="{F73D56B0-ABB7-47AA-A0A2-6CE57119E5E8}" type="slidenum">
              <a:rPr lang="zh-CN" altLang="en-US" smtClean="0"/>
              <a:t>1</a:t>
            </a:fld>
            <a:endParaRPr lang="zh-CN" altLang="en-US"/>
          </a:p>
        </p:txBody>
      </p:sp>
    </p:spTree>
    <p:extLst>
      <p:ext uri="{BB962C8B-B14F-4D97-AF65-F5344CB8AC3E}">
        <p14:creationId xmlns:p14="http://schemas.microsoft.com/office/powerpoint/2010/main" val="495086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dirty="0">
                <a:latin typeface="+mn-lt"/>
              </a:rPr>
              <a:t>We already knew the importance of s-process from the previous speakers. So I'll just skip it. And it's also mentioned that 13C(</a:t>
            </a:r>
            <a:r>
              <a:rPr lang="en-GB" sz="1600" dirty="0" err="1">
                <a:latin typeface="+mn-lt"/>
              </a:rPr>
              <a:t>a,n</a:t>
            </a:r>
            <a:r>
              <a:rPr lang="en-GB" sz="1600" dirty="0">
                <a:latin typeface="+mn-lt"/>
              </a:rPr>
              <a:t>)16O is one of the dominant neutron-source reactions. </a:t>
            </a:r>
          </a:p>
          <a:p>
            <a:endParaRPr lang="en-GB" sz="16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mn-lt"/>
              </a:rPr>
              <a:t>I want to introduce some </a:t>
            </a:r>
            <a:r>
              <a:rPr lang="en-GB" sz="1600" b="0" i="0" kern="1200" dirty="0">
                <a:solidFill>
                  <a:schemeClr val="tx1"/>
                </a:solidFill>
                <a:effectLst/>
                <a:latin typeface="+mn-lt"/>
                <a:ea typeface="+mn-ea"/>
                <a:cs typeface="+mn-cs"/>
              </a:rPr>
              <a:t>pioneer</a:t>
            </a:r>
            <a:r>
              <a:rPr lang="zh-CN" altLang="en-US" sz="1600" b="0" i="0" kern="1200" dirty="0">
                <a:solidFill>
                  <a:schemeClr val="tx1"/>
                </a:solidFill>
                <a:effectLst/>
                <a:latin typeface="+mn-lt"/>
                <a:ea typeface="+mn-ea"/>
                <a:cs typeface="+mn-cs"/>
              </a:rPr>
              <a:t> </a:t>
            </a:r>
            <a:r>
              <a:rPr lang="en-US" altLang="zh-CN" sz="1600" b="0" i="0" kern="1200" dirty="0">
                <a:solidFill>
                  <a:schemeClr val="tx1"/>
                </a:solidFill>
                <a:effectLst/>
                <a:latin typeface="+mn-lt"/>
                <a:ea typeface="+mn-ea"/>
                <a:cs typeface="+mn-cs"/>
              </a:rPr>
              <a:t>work.</a:t>
            </a:r>
            <a:r>
              <a:rPr lang="en-GB" sz="1600" dirty="0">
                <a:latin typeface="+mn-lt"/>
              </a:rPr>
              <a:t> The importance of 13C(</a:t>
            </a:r>
            <a:r>
              <a:rPr lang="en-GB" sz="1600" dirty="0" err="1">
                <a:latin typeface="+mn-lt"/>
              </a:rPr>
              <a:t>a,n</a:t>
            </a:r>
            <a:r>
              <a:rPr lang="en-GB" sz="1600" dirty="0">
                <a:latin typeface="+mn-lt"/>
              </a:rPr>
              <a:t>)16O  was first recognized by Cameron in 1954, although the estimated astrophysical S-factor at that time was about three orders of magnitude smaller than what we know today. The reaction was also highlighted in the famous B2FH paper</a:t>
            </a:r>
            <a:endParaRPr lang="en-HU" dirty="0"/>
          </a:p>
        </p:txBody>
      </p:sp>
      <p:sp>
        <p:nvSpPr>
          <p:cNvPr id="4" name="Slide Number Placeholder 3"/>
          <p:cNvSpPr>
            <a:spLocks noGrp="1"/>
          </p:cNvSpPr>
          <p:nvPr>
            <p:ph type="sldNum" sz="quarter" idx="5"/>
          </p:nvPr>
        </p:nvSpPr>
        <p:spPr/>
        <p:txBody>
          <a:bodyPr/>
          <a:lstStyle/>
          <a:p>
            <a:fld id="{F73D56B0-ABB7-47AA-A0A2-6CE57119E5E8}" type="slidenum">
              <a:rPr lang="zh-CN" altLang="en-US" smtClean="0"/>
              <a:t>2</a:t>
            </a:fld>
            <a:endParaRPr lang="zh-CN" altLang="en-US"/>
          </a:p>
        </p:txBody>
      </p:sp>
    </p:spTree>
    <p:extLst>
      <p:ext uri="{BB962C8B-B14F-4D97-AF65-F5344CB8AC3E}">
        <p14:creationId xmlns:p14="http://schemas.microsoft.com/office/powerpoint/2010/main" val="2491444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main site of the s-process is low- and intermediate-mass AGB stars. At this stage, the star contains a degenerate carbon-oxygen core surrounded by helium- and hydrogen-rich layers, with recurrent thermal pulses occurring in the helium shell. </a:t>
            </a:r>
          </a:p>
          <a:p>
            <a:endParaRPr lang="en-GB" dirty="0"/>
          </a:p>
          <a:p>
            <a:r>
              <a:rPr lang="en-GB" dirty="0"/>
              <a:t>After a thermal pulse, a small amount of protons can mix into the helium shell. These protons are captured by 12C, eventually producing 13C pocket on the top of He-shell.</a:t>
            </a:r>
          </a:p>
          <a:p>
            <a:endParaRPr lang="en-GB" dirty="0"/>
          </a:p>
          <a:p>
            <a:r>
              <a:rPr lang="en-GB" dirty="0"/>
              <a:t>The 13C then reacts with alpha particles through 13C(</a:t>
            </a:r>
            <a:r>
              <a:rPr lang="en-GB" dirty="0" err="1"/>
              <a:t>a,n</a:t>
            </a:r>
            <a:r>
              <a:rPr lang="en-GB" dirty="0"/>
              <a:t>), providing the neutrons that drive the s-process and produce heavy elements up to bismuth.</a:t>
            </a:r>
          </a:p>
          <a:p>
            <a:endParaRPr lang="en-HU" dirty="0"/>
          </a:p>
        </p:txBody>
      </p:sp>
      <p:sp>
        <p:nvSpPr>
          <p:cNvPr id="4" name="Slide Number Placeholder 3"/>
          <p:cNvSpPr>
            <a:spLocks noGrp="1"/>
          </p:cNvSpPr>
          <p:nvPr>
            <p:ph type="sldNum" sz="quarter" idx="5"/>
          </p:nvPr>
        </p:nvSpPr>
        <p:spPr/>
        <p:txBody>
          <a:bodyPr/>
          <a:lstStyle/>
          <a:p>
            <a:fld id="{F73D56B0-ABB7-47AA-A0A2-6CE57119E5E8}" type="slidenum">
              <a:rPr lang="zh-CN" altLang="en-US" smtClean="0"/>
              <a:t>3</a:t>
            </a:fld>
            <a:endParaRPr lang="zh-CN" altLang="en-US"/>
          </a:p>
        </p:txBody>
      </p:sp>
    </p:spTree>
    <p:extLst>
      <p:ext uri="{BB962C8B-B14F-4D97-AF65-F5344CB8AC3E}">
        <p14:creationId xmlns:p14="http://schemas.microsoft.com/office/powerpoint/2010/main" val="4161722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GB" dirty="0"/>
              <a:t>This figure shows how the internal structure of an AGB star evolves with time. The red region indicates the 13C pocket.</a:t>
            </a:r>
          </a:p>
          <a:p>
            <a:endParaRPr lang="en-GB" dirty="0"/>
          </a:p>
          <a:p>
            <a:r>
              <a:rPr lang="en-GB" dirty="0"/>
              <a:t>The lifetime of this pocket mainly depends on the temperature and the 13C(</a:t>
            </a:r>
            <a:r>
              <a:rPr lang="en-GB" dirty="0" err="1"/>
              <a:t>a,n</a:t>
            </a:r>
            <a:r>
              <a:rPr lang="en-GB" dirty="0"/>
              <a:t>) reaction rate. In most cases, the 13C is consumed before the next thermal pulse.</a:t>
            </a:r>
          </a:p>
          <a:p>
            <a:endParaRPr lang="en-GB" dirty="0"/>
          </a:p>
          <a:p>
            <a:r>
              <a:rPr lang="en-GB" dirty="0"/>
              <a:t>However, when the burning is less efficient, part of the 13C can survive until the next thermal pulse. It is then burned at a higher temperature, producing a different neutron flux and therefore changing the final s-process abundance pattern.</a:t>
            </a:r>
          </a:p>
          <a:p>
            <a:endParaRPr lang="en-GB" dirty="0"/>
          </a:p>
        </p:txBody>
      </p:sp>
      <p:sp>
        <p:nvSpPr>
          <p:cNvPr id="4" name="灯片编号占位符 3"/>
          <p:cNvSpPr>
            <a:spLocks noGrp="1"/>
          </p:cNvSpPr>
          <p:nvPr>
            <p:ph type="sldNum" sz="quarter" idx="5"/>
          </p:nvPr>
        </p:nvSpPr>
        <p:spPr/>
        <p:txBody>
          <a:bodyPr/>
          <a:lstStyle/>
          <a:p>
            <a:fld id="{F73D56B0-ABB7-47AA-A0A2-6CE57119E5E8}" type="slidenum">
              <a:rPr lang="zh-CN" altLang="en-US" smtClean="0"/>
              <a:t>4</a:t>
            </a:fld>
            <a:endParaRPr lang="zh-CN" altLang="en-US"/>
          </a:p>
        </p:txBody>
      </p:sp>
    </p:spTree>
    <p:extLst>
      <p:ext uri="{BB962C8B-B14F-4D97-AF65-F5344CB8AC3E}">
        <p14:creationId xmlns:p14="http://schemas.microsoft.com/office/powerpoint/2010/main" val="815220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left figure shows the reaction rate of </a:t>
            </a:r>
            <a:r>
              <a:rPr lang="en-US" altLang="zh-CN" dirty="0"/>
              <a:t>13C(</a:t>
            </a:r>
            <a:r>
              <a:rPr lang="en-US" altLang="zh-CN" dirty="0" err="1"/>
              <a:t>a,n</a:t>
            </a:r>
            <a:r>
              <a:rPr lang="en-US" altLang="zh-CN" dirty="0"/>
              <a:t>)</a:t>
            </a:r>
            <a:r>
              <a:rPr lang="en-GB" dirty="0"/>
              <a:t>. The typical burning temperature is around 0.1 GK.</a:t>
            </a:r>
          </a:p>
          <a:p>
            <a:r>
              <a:rPr lang="en-GB" dirty="0"/>
              <a:t>Thanks to recent underground and angular-distribution measurements, the uncertainty of the reaction rate has been significantly reduced. However, different measurements show different trends.</a:t>
            </a:r>
          </a:p>
          <a:p>
            <a:endParaRPr lang="en-GB" dirty="0"/>
          </a:p>
          <a:p>
            <a:r>
              <a:rPr lang="en-GB" dirty="0"/>
              <a:t>The right figure shows the stellar yields from a 1.7-solar-mass star with solar metallicity. The differences  in reaction rates can lead to about a 10% variation in the heavy-element yields. If we include the upper and lower limits of the reaction rate, the total uncertainty can reach nearly 20%.</a:t>
            </a:r>
          </a:p>
          <a:p>
            <a:endParaRPr lang="en-GB" dirty="0"/>
          </a:p>
          <a:p>
            <a:r>
              <a:rPr lang="en-GB" dirty="0"/>
              <a:t>Since stars in this mass range are relatively common in the Galaxy, a better constraint on this reaction rate is still important.</a:t>
            </a:r>
          </a:p>
          <a:p>
            <a:endParaRPr lang="en-GB" dirty="0"/>
          </a:p>
          <a:p>
            <a:r>
              <a:rPr lang="en-GB" dirty="0"/>
              <a:t>I want to mention the Notre Dame rate reports an uncertainty of 5%, but we believe this analysis may underestimate the total uncertainty.</a:t>
            </a:r>
          </a:p>
          <a:p>
            <a:endParaRPr lang="en-HU" dirty="0"/>
          </a:p>
        </p:txBody>
      </p:sp>
      <p:sp>
        <p:nvSpPr>
          <p:cNvPr id="4" name="Slide Number Placeholder 3"/>
          <p:cNvSpPr>
            <a:spLocks noGrp="1"/>
          </p:cNvSpPr>
          <p:nvPr>
            <p:ph type="sldNum" sz="quarter" idx="5"/>
          </p:nvPr>
        </p:nvSpPr>
        <p:spPr/>
        <p:txBody>
          <a:bodyPr/>
          <a:lstStyle/>
          <a:p>
            <a:fld id="{F73D56B0-ABB7-47AA-A0A2-6CE57119E5E8}" type="slidenum">
              <a:rPr lang="zh-CN" altLang="en-US" smtClean="0"/>
              <a:t>5</a:t>
            </a:fld>
            <a:endParaRPr lang="zh-CN" altLang="en-US"/>
          </a:p>
        </p:txBody>
      </p:sp>
    </p:spTree>
    <p:extLst>
      <p:ext uri="{BB962C8B-B14F-4D97-AF65-F5344CB8AC3E}">
        <p14:creationId xmlns:p14="http://schemas.microsoft.com/office/powerpoint/2010/main" val="2735964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the next question is: what makes this reaction rate so difficult to constrain?</a:t>
            </a:r>
          </a:p>
          <a:p>
            <a:endParaRPr lang="en-GB" dirty="0"/>
          </a:p>
          <a:p>
            <a:r>
              <a:rPr lang="en-GB" dirty="0"/>
              <a:t>The left figure shows the cross section of the 13C(</a:t>
            </a:r>
            <a:r>
              <a:rPr lang="en-GB" dirty="0" err="1"/>
              <a:t>a,n</a:t>
            </a:r>
            <a:r>
              <a:rPr lang="en-GB" dirty="0"/>
              <a:t>) reaction as a function of energy. The Gamow window lies below the Coulomb barrier, so the cross section drops exponentially toward lower energies.</a:t>
            </a:r>
          </a:p>
          <a:p>
            <a:endParaRPr lang="en-GB" dirty="0"/>
          </a:p>
          <a:p>
            <a:r>
              <a:rPr lang="en-GB" dirty="0"/>
              <a:t>As a result, even with underground experiments, it is still very difficult to measure directly inside the Gamow window.</a:t>
            </a:r>
          </a:p>
          <a:p>
            <a:endParaRPr lang="en-GB" dirty="0"/>
          </a:p>
          <a:p>
            <a:r>
              <a:rPr lang="en-GB" dirty="0"/>
              <a:t>The right figure shows the corresponding astrophysical S-factor. We can see that there are still some discrepancies among the different measurements, which makes the low-energy extrapolation very important.</a:t>
            </a:r>
          </a:p>
          <a:p>
            <a:endParaRPr lang="en-HU" dirty="0"/>
          </a:p>
        </p:txBody>
      </p:sp>
      <p:sp>
        <p:nvSpPr>
          <p:cNvPr id="4" name="Slide Number Placeholder 3"/>
          <p:cNvSpPr>
            <a:spLocks noGrp="1"/>
          </p:cNvSpPr>
          <p:nvPr>
            <p:ph type="sldNum" sz="quarter" idx="5"/>
          </p:nvPr>
        </p:nvSpPr>
        <p:spPr/>
        <p:txBody>
          <a:bodyPr/>
          <a:lstStyle/>
          <a:p>
            <a:fld id="{F73D56B0-ABB7-47AA-A0A2-6CE57119E5E8}" type="slidenum">
              <a:rPr lang="zh-CN" altLang="en-US" smtClean="0"/>
              <a:t>6</a:t>
            </a:fld>
            <a:endParaRPr lang="zh-CN" altLang="en-US"/>
          </a:p>
        </p:txBody>
      </p:sp>
    </p:spTree>
    <p:extLst>
      <p:ext uri="{BB962C8B-B14F-4D97-AF65-F5344CB8AC3E}">
        <p14:creationId xmlns:p14="http://schemas.microsoft.com/office/powerpoint/2010/main" val="1963967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Most of the previous analysis used R-matrix, but different groups adopted different fitting strategies, datasets, and level parameters. As a result the low-energy extrapolations have significant difference, which then propagate into the reaction rates.</a:t>
            </a:r>
          </a:p>
          <a:p>
            <a:endParaRPr lang="en-HU" dirty="0"/>
          </a:p>
        </p:txBody>
      </p:sp>
      <p:sp>
        <p:nvSpPr>
          <p:cNvPr id="4" name="Slide Number Placeholder 3"/>
          <p:cNvSpPr>
            <a:spLocks noGrp="1"/>
          </p:cNvSpPr>
          <p:nvPr>
            <p:ph type="sldNum" sz="quarter" idx="5"/>
          </p:nvPr>
        </p:nvSpPr>
        <p:spPr/>
        <p:txBody>
          <a:bodyPr/>
          <a:lstStyle/>
          <a:p>
            <a:fld id="{F73D56B0-ABB7-47AA-A0A2-6CE57119E5E8}" type="slidenum">
              <a:rPr lang="zh-CN" altLang="en-US" smtClean="0"/>
              <a:t>7</a:t>
            </a:fld>
            <a:endParaRPr lang="zh-CN" altLang="en-US"/>
          </a:p>
        </p:txBody>
      </p:sp>
    </p:spTree>
    <p:extLst>
      <p:ext uri="{BB962C8B-B14F-4D97-AF65-F5344CB8AC3E}">
        <p14:creationId xmlns:p14="http://schemas.microsoft.com/office/powerpoint/2010/main" val="1893221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Another difficulty comes from the nuclear structure.</a:t>
            </a:r>
          </a:p>
          <a:p>
            <a:endParaRPr lang="en-GB" dirty="0"/>
          </a:p>
          <a:p>
            <a:r>
              <a:rPr lang="en-GB" dirty="0"/>
              <a:t>The compound nucleus, </a:t>
            </a:r>
            <a:r>
              <a:rPr lang="en-US" altLang="zh-CN" dirty="0"/>
              <a:t>17</a:t>
            </a:r>
            <a:r>
              <a:rPr lang="en-GB" altLang="zh-CN" dirty="0"/>
              <a:t>O</a:t>
            </a:r>
            <a:r>
              <a:rPr lang="en-GB" dirty="0"/>
              <a:t>, has a complicated level structure. In particular, the threshold resonance have a strong impact on the cross section inside the Gamow window.</a:t>
            </a:r>
          </a:p>
          <a:p>
            <a:endParaRPr lang="en-GB" dirty="0"/>
          </a:p>
        </p:txBody>
      </p:sp>
      <p:sp>
        <p:nvSpPr>
          <p:cNvPr id="4" name="Slide Number Placeholder 3"/>
          <p:cNvSpPr>
            <a:spLocks noGrp="1"/>
          </p:cNvSpPr>
          <p:nvPr>
            <p:ph type="sldNum" sz="quarter" idx="5"/>
          </p:nvPr>
        </p:nvSpPr>
        <p:spPr/>
        <p:txBody>
          <a:bodyPr/>
          <a:lstStyle/>
          <a:p>
            <a:fld id="{F73D56B0-ABB7-47AA-A0A2-6CE57119E5E8}" type="slidenum">
              <a:rPr lang="zh-CN" altLang="en-US" smtClean="0"/>
              <a:t>9</a:t>
            </a:fld>
            <a:endParaRPr lang="zh-CN" altLang="en-US"/>
          </a:p>
        </p:txBody>
      </p:sp>
    </p:spTree>
    <p:extLst>
      <p:ext uri="{BB962C8B-B14F-4D97-AF65-F5344CB8AC3E}">
        <p14:creationId xmlns:p14="http://schemas.microsoft.com/office/powerpoint/2010/main" val="3539994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strength of the threshold state can also be constrained through indirect measurements.</a:t>
            </a:r>
          </a:p>
          <a:p>
            <a:r>
              <a:rPr lang="en-GB" dirty="0"/>
              <a:t>For</a:t>
            </a:r>
            <a:r>
              <a:rPr lang="zh-CN" altLang="en-US" dirty="0"/>
              <a:t> </a:t>
            </a:r>
            <a:r>
              <a:rPr lang="en-US" altLang="zh-CN" dirty="0"/>
              <a:t>example, </a:t>
            </a:r>
            <a:r>
              <a:rPr lang="en-GB" dirty="0"/>
              <a:t>Transfer reactions and the Trojan Horse Method have been used to determine the ANC of this state.</a:t>
            </a:r>
          </a:p>
          <a:p>
            <a:endParaRPr lang="en-GB" dirty="0"/>
          </a:p>
          <a:p>
            <a:r>
              <a:rPr lang="en-GB" dirty="0"/>
              <a:t>However, the results from these indirect measurements are not fully consistent with each other, and the uncertainties are still relatively large.</a:t>
            </a:r>
          </a:p>
          <a:p>
            <a:r>
              <a:rPr lang="en-GB" dirty="0"/>
              <a:t>So, although they provide very useful parameters, it is difficult to only rely on the indirect measurements for the low-energy extrapolation.</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addition, interference pattern between different resonances can also change the low-energy cross section.</a:t>
            </a:r>
          </a:p>
          <a:p>
            <a:endParaRPr lang="en-HU" dirty="0"/>
          </a:p>
        </p:txBody>
      </p:sp>
      <p:sp>
        <p:nvSpPr>
          <p:cNvPr id="4" name="Slide Number Placeholder 3"/>
          <p:cNvSpPr>
            <a:spLocks noGrp="1"/>
          </p:cNvSpPr>
          <p:nvPr>
            <p:ph type="sldNum" sz="quarter" idx="5"/>
          </p:nvPr>
        </p:nvSpPr>
        <p:spPr/>
        <p:txBody>
          <a:bodyPr/>
          <a:lstStyle/>
          <a:p>
            <a:fld id="{F73D56B0-ABB7-47AA-A0A2-6CE57119E5E8}" type="slidenum">
              <a:rPr lang="zh-CN" altLang="en-US" smtClean="0"/>
              <a:t>10</a:t>
            </a:fld>
            <a:endParaRPr lang="zh-CN" altLang="en-US"/>
          </a:p>
        </p:txBody>
      </p:sp>
    </p:spTree>
    <p:extLst>
      <p:ext uri="{BB962C8B-B14F-4D97-AF65-F5344CB8AC3E}">
        <p14:creationId xmlns:p14="http://schemas.microsoft.com/office/powerpoint/2010/main" val="24359169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address these issues, we performed a new R-matrix analysis.</a:t>
            </a:r>
          </a:p>
          <a:p>
            <a:endParaRPr lang="en-GB" dirty="0"/>
          </a:p>
          <a:p>
            <a:r>
              <a:rPr lang="en-GB" dirty="0"/>
              <a:t>The first step was to make the energy calibration of all datasets as consistent as possible. Although most experiments reported their own accelerator energy calibration, but some of these measurements are quite old, so small energy offsets may still remain.</a:t>
            </a:r>
          </a:p>
          <a:p>
            <a:endParaRPr lang="en-GB" dirty="0"/>
          </a:p>
          <a:p>
            <a:r>
              <a:rPr lang="en-GB" dirty="0"/>
              <a:t>We therefore recalibrated all the datasets using the resonance energies recommended by NNDC.</a:t>
            </a:r>
          </a:p>
          <a:p>
            <a:r>
              <a:rPr lang="en-GB" dirty="0"/>
              <a:t>In this way, we can reduce possible systematic differences in the energy scale and improve the consistency between different datasets.</a:t>
            </a:r>
          </a:p>
          <a:p>
            <a:endParaRPr lang="en-HU" dirty="0"/>
          </a:p>
        </p:txBody>
      </p:sp>
      <p:sp>
        <p:nvSpPr>
          <p:cNvPr id="4" name="Slide Number Placeholder 3"/>
          <p:cNvSpPr>
            <a:spLocks noGrp="1"/>
          </p:cNvSpPr>
          <p:nvPr>
            <p:ph type="sldNum" sz="quarter" idx="5"/>
          </p:nvPr>
        </p:nvSpPr>
        <p:spPr/>
        <p:txBody>
          <a:bodyPr/>
          <a:lstStyle/>
          <a:p>
            <a:fld id="{F73D56B0-ABB7-47AA-A0A2-6CE57119E5E8}" type="slidenum">
              <a:rPr lang="zh-CN" altLang="en-US" smtClean="0"/>
              <a:t>11</a:t>
            </a:fld>
            <a:endParaRPr lang="zh-CN" altLang="en-US"/>
          </a:p>
        </p:txBody>
      </p:sp>
    </p:spTree>
    <p:extLst>
      <p:ext uri="{BB962C8B-B14F-4D97-AF65-F5344CB8AC3E}">
        <p14:creationId xmlns:p14="http://schemas.microsoft.com/office/powerpoint/2010/main" val="4134552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analysis, we unfixed</a:t>
            </a:r>
            <a:r>
              <a:rPr lang="zh-CN" altLang="en-US" dirty="0"/>
              <a:t> </a:t>
            </a:r>
            <a:r>
              <a:rPr lang="en-GB" dirty="0"/>
              <a:t>the parameters of subthreshold states and allowed their level parameters to vary freely.</a:t>
            </a:r>
          </a:p>
          <a:p>
            <a:endParaRPr lang="en-GB" dirty="0"/>
          </a:p>
          <a:p>
            <a:r>
              <a:rPr lang="en-GB" dirty="0"/>
              <a:t>This figure shows the contributions of the main 13C(</a:t>
            </a:r>
            <a:r>
              <a:rPr lang="en-GB" dirty="0" err="1"/>
              <a:t>a,n</a:t>
            </a:r>
            <a:r>
              <a:rPr lang="en-GB" dirty="0"/>
              <a:t>) resonances in the MINUIT fit. The black curve is the total cross section, different </a:t>
            </a:r>
            <a:r>
              <a:rPr lang="en-GB" dirty="0" err="1"/>
              <a:t>color</a:t>
            </a:r>
            <a:r>
              <a:rPr lang="en-GB" dirty="0"/>
              <a:t> shows different Spin-parities.</a:t>
            </a:r>
          </a:p>
          <a:p>
            <a:endParaRPr lang="en-GB" dirty="0"/>
          </a:p>
          <a:p>
            <a:r>
              <a:rPr lang="en-GB" dirty="0"/>
              <a:t>For the 5.93 MeV 1/2- state, we found two local solutions for the ANC, corresponding to constructive and destructive interference.</a:t>
            </a:r>
          </a:p>
          <a:p>
            <a:endParaRPr lang="en-GB" dirty="0"/>
          </a:p>
          <a:p>
            <a:r>
              <a:rPr lang="en-GB" dirty="0"/>
              <a:t>The two solutions differ by about 10% inside the s-process Gamow window. However, both can reproduce the total cross-section data quite well, which means the total cross section alone is not sufficient to constrain the extrapolation.</a:t>
            </a:r>
          </a:p>
          <a:p>
            <a:endParaRPr lang="en-HU" dirty="0"/>
          </a:p>
        </p:txBody>
      </p:sp>
      <p:sp>
        <p:nvSpPr>
          <p:cNvPr id="4" name="Slide Number Placeholder 3"/>
          <p:cNvSpPr>
            <a:spLocks noGrp="1"/>
          </p:cNvSpPr>
          <p:nvPr>
            <p:ph type="sldNum" sz="quarter" idx="5"/>
          </p:nvPr>
        </p:nvSpPr>
        <p:spPr/>
        <p:txBody>
          <a:bodyPr/>
          <a:lstStyle/>
          <a:p>
            <a:fld id="{F73D56B0-ABB7-47AA-A0A2-6CE57119E5E8}" type="slidenum">
              <a:rPr lang="zh-CN" altLang="en-US" smtClean="0"/>
              <a:t>12</a:t>
            </a:fld>
            <a:endParaRPr lang="zh-CN" altLang="en-US"/>
          </a:p>
        </p:txBody>
      </p:sp>
    </p:spTree>
    <p:extLst>
      <p:ext uri="{BB962C8B-B14F-4D97-AF65-F5344CB8AC3E}">
        <p14:creationId xmlns:p14="http://schemas.microsoft.com/office/powerpoint/2010/main" val="30814019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GB" dirty="0"/>
              <a:t>We then project the differential cross sections from the two solutions into a two-dimensional angular-distribution spectrum as a function of both energy and angle.</a:t>
            </a:r>
          </a:p>
          <a:p>
            <a:endParaRPr lang="en-GB" dirty="0"/>
          </a:p>
          <a:p>
            <a:r>
              <a:rPr lang="en-GB" dirty="0"/>
              <a:t>At higher energies, the angular distributions from the two solutions are quite similar.</a:t>
            </a:r>
          </a:p>
          <a:p>
            <a:endParaRPr lang="en-GB" dirty="0"/>
          </a:p>
          <a:p>
            <a:r>
              <a:rPr lang="en-GB" dirty="0"/>
              <a:t>But at lower energies, the different interference patterns lead to clearly different angular distributions. One solution becomes more forward-peaked, while the other becomes more backward-peaked.</a:t>
            </a:r>
          </a:p>
          <a:p>
            <a:endParaRPr lang="en-GB" dirty="0"/>
          </a:p>
        </p:txBody>
      </p:sp>
      <p:sp>
        <p:nvSpPr>
          <p:cNvPr id="4" name="灯片编号占位符 3"/>
          <p:cNvSpPr>
            <a:spLocks noGrp="1"/>
          </p:cNvSpPr>
          <p:nvPr>
            <p:ph type="sldNum" sz="quarter" idx="5"/>
          </p:nvPr>
        </p:nvSpPr>
        <p:spPr/>
        <p:txBody>
          <a:bodyPr/>
          <a:lstStyle/>
          <a:p>
            <a:fld id="{F73D56B0-ABB7-47AA-A0A2-6CE57119E5E8}" type="slidenum">
              <a:rPr lang="zh-CN" altLang="en-US" smtClean="0"/>
              <a:t>13</a:t>
            </a:fld>
            <a:endParaRPr lang="zh-CN" altLang="en-US"/>
          </a:p>
        </p:txBody>
      </p:sp>
    </p:spTree>
    <p:extLst>
      <p:ext uri="{BB962C8B-B14F-4D97-AF65-F5344CB8AC3E}">
        <p14:creationId xmlns:p14="http://schemas.microsoft.com/office/powerpoint/2010/main" val="40440737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Looking more closely at the low-energy differential cross sections, we can see that the sensitivity increases very quickly as the energy decreases.</a:t>
            </a:r>
          </a:p>
          <a:p>
            <a:endParaRPr lang="en-GB" dirty="0"/>
          </a:p>
          <a:p>
            <a:r>
              <a:rPr lang="en-GB" dirty="0"/>
              <a:t>At 0.7 MeV, the difference between the differential cross sections at 0 and 180 degrees is only about 10%. But at 0.4 MeV, this difference increases to around 50%.</a:t>
            </a:r>
          </a:p>
          <a:p>
            <a:endParaRPr lang="en-GB" dirty="0"/>
          </a:p>
          <a:p>
            <a:r>
              <a:rPr lang="en-GB" dirty="0"/>
              <a:t>This shows that angular-distribution measurements at relatively high energies are not sufficient to constrain the </a:t>
            </a:r>
            <a:r>
              <a:rPr lang="en-GB" dirty="0" err="1"/>
              <a:t>behavior</a:t>
            </a:r>
            <a:r>
              <a:rPr lang="en-GB" dirty="0"/>
              <a:t> at low energies, where the interference effect becomes much stronger.</a:t>
            </a:r>
          </a:p>
          <a:p>
            <a:endParaRPr lang="en-HU" dirty="0"/>
          </a:p>
        </p:txBody>
      </p:sp>
      <p:sp>
        <p:nvSpPr>
          <p:cNvPr id="4" name="Slide Number Placeholder 3"/>
          <p:cNvSpPr>
            <a:spLocks noGrp="1"/>
          </p:cNvSpPr>
          <p:nvPr>
            <p:ph type="sldNum" sz="quarter" idx="5"/>
          </p:nvPr>
        </p:nvSpPr>
        <p:spPr/>
        <p:txBody>
          <a:bodyPr/>
          <a:lstStyle/>
          <a:p>
            <a:fld id="{F73D56B0-ABB7-47AA-A0A2-6CE57119E5E8}" type="slidenum">
              <a:rPr lang="zh-CN" altLang="en-US" smtClean="0"/>
              <a:t>14</a:t>
            </a:fld>
            <a:endParaRPr lang="zh-CN" altLang="en-US"/>
          </a:p>
        </p:txBody>
      </p:sp>
    </p:spTree>
    <p:extLst>
      <p:ext uri="{BB962C8B-B14F-4D97-AF65-F5344CB8AC3E}">
        <p14:creationId xmlns:p14="http://schemas.microsoft.com/office/powerpoint/2010/main" val="3501768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Since we still cannot determine the interference pattern, we performed separate MCMC analyses for both interference solutions.</a:t>
            </a:r>
          </a:p>
          <a:p>
            <a:endParaRPr lang="en-GB" dirty="0"/>
          </a:p>
          <a:p>
            <a:r>
              <a:rPr lang="en-GB" dirty="0"/>
              <a:t>The fit includes 78 free parameters in total, so it was actually quite surprising that the chains could converge reasonably well.</a:t>
            </a:r>
          </a:p>
        </p:txBody>
      </p:sp>
      <p:sp>
        <p:nvSpPr>
          <p:cNvPr id="4" name="Slide Number Placeholder 3"/>
          <p:cNvSpPr>
            <a:spLocks noGrp="1"/>
          </p:cNvSpPr>
          <p:nvPr>
            <p:ph type="sldNum" sz="quarter" idx="5"/>
          </p:nvPr>
        </p:nvSpPr>
        <p:spPr/>
        <p:txBody>
          <a:bodyPr/>
          <a:lstStyle/>
          <a:p>
            <a:fld id="{F73D56B0-ABB7-47AA-A0A2-6CE57119E5E8}" type="slidenum">
              <a:rPr lang="zh-CN" altLang="en-US" smtClean="0"/>
              <a:t>15</a:t>
            </a:fld>
            <a:endParaRPr lang="zh-CN" altLang="en-US"/>
          </a:p>
        </p:txBody>
      </p:sp>
    </p:spTree>
    <p:extLst>
      <p:ext uri="{BB962C8B-B14F-4D97-AF65-F5344CB8AC3E}">
        <p14:creationId xmlns:p14="http://schemas.microsoft.com/office/powerpoint/2010/main" val="2678622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C0533-CFAA-6E5B-372F-DDBBCFAFAB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2B9DBE-4A7B-766A-D6C5-2AE0A40D97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F8E657-DE0B-3C18-D076-2E7E6E82D524}"/>
              </a:ext>
            </a:extLst>
          </p:cNvPr>
          <p:cNvSpPr>
            <a:spLocks noGrp="1"/>
          </p:cNvSpPr>
          <p:nvPr>
            <p:ph type="body" idx="1"/>
          </p:nvPr>
        </p:nvSpPr>
        <p:spPr/>
        <p:txBody>
          <a:bodyPr/>
          <a:lstStyle/>
          <a:p>
            <a:r>
              <a:rPr lang="en-GB" dirty="0"/>
              <a:t>Here we compare the reduced width of the threshold state from our fit with previous results.</a:t>
            </a:r>
          </a:p>
          <a:p>
            <a:endParaRPr lang="en-GB" dirty="0"/>
          </a:p>
          <a:p>
            <a:r>
              <a:rPr lang="en-GB" dirty="0"/>
              <a:t>At first glance, the indirect measurements seem to give significantly larger values than the R-matrix analyses based on direct measurements.</a:t>
            </a:r>
          </a:p>
          <a:p>
            <a:endParaRPr lang="en-GB" dirty="0"/>
          </a:p>
          <a:p>
            <a:r>
              <a:rPr lang="en-GB" dirty="0"/>
              <a:t>But actually, this comparison is a little misleading.</a:t>
            </a:r>
          </a:p>
          <a:p>
            <a:endParaRPr lang="en-GB" dirty="0"/>
          </a:p>
        </p:txBody>
      </p:sp>
      <p:sp>
        <p:nvSpPr>
          <p:cNvPr id="4" name="Slide Number Placeholder 3">
            <a:extLst>
              <a:ext uri="{FF2B5EF4-FFF2-40B4-BE49-F238E27FC236}">
                <a16:creationId xmlns:a16="http://schemas.microsoft.com/office/drawing/2014/main" id="{90D82356-51FA-47E8-C8D2-AB18145000BB}"/>
              </a:ext>
            </a:extLst>
          </p:cNvPr>
          <p:cNvSpPr>
            <a:spLocks noGrp="1"/>
          </p:cNvSpPr>
          <p:nvPr>
            <p:ph type="sldNum" sz="quarter" idx="5"/>
          </p:nvPr>
        </p:nvSpPr>
        <p:spPr/>
        <p:txBody>
          <a:bodyPr/>
          <a:lstStyle/>
          <a:p>
            <a:fld id="{F73D56B0-ABB7-47AA-A0A2-6CE57119E5E8}" type="slidenum">
              <a:rPr lang="zh-CN" altLang="en-US" smtClean="0"/>
              <a:t>16</a:t>
            </a:fld>
            <a:endParaRPr lang="zh-CN" altLang="en-US"/>
          </a:p>
        </p:txBody>
      </p:sp>
    </p:spTree>
    <p:extLst>
      <p:ext uri="{BB962C8B-B14F-4D97-AF65-F5344CB8AC3E}">
        <p14:creationId xmlns:p14="http://schemas.microsoft.com/office/powerpoint/2010/main" val="3683575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B78C7-1485-2250-ED03-40E1E96A86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F6A303-42D9-A23F-87CD-C260F914BB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A08A54-3367-B9F7-42A2-2D813FDA54F4}"/>
              </a:ext>
            </a:extLst>
          </p:cNvPr>
          <p:cNvSpPr>
            <a:spLocks noGrp="1"/>
          </p:cNvSpPr>
          <p:nvPr>
            <p:ph type="body" idx="1"/>
          </p:nvPr>
        </p:nvSpPr>
        <p:spPr/>
        <p:txBody>
          <a:bodyPr/>
          <a:lstStyle/>
          <a:p>
            <a:r>
              <a:rPr lang="en-GB" dirty="0"/>
              <a:t>The previous indirect measurements have been revised to account for effects such as channel coupling and improved ab initio calculations. After these corrections, their results are generally consistent with our fit within the uncertainties.</a:t>
            </a:r>
          </a:p>
          <a:p>
            <a:endParaRPr lang="en-GB" dirty="0"/>
          </a:p>
          <a:p>
            <a:r>
              <a:rPr lang="en-GB" dirty="0"/>
              <a:t>It is worth noting that the indirect measurements tend to </a:t>
            </a:r>
            <a:r>
              <a:rPr lang="en-GB" dirty="0" err="1"/>
              <a:t>favor</a:t>
            </a:r>
            <a:r>
              <a:rPr lang="en-GB" dirty="0"/>
              <a:t> the negative-ANC solution, although the positive-ANC solution still cannot be completely excluded.</a:t>
            </a:r>
          </a:p>
          <a:p>
            <a:endParaRPr lang="en-GB" dirty="0"/>
          </a:p>
          <a:p>
            <a:r>
              <a:rPr lang="en-GB" dirty="0"/>
              <a:t>We also extracted the correlation between the S-factor at the </a:t>
            </a:r>
            <a:r>
              <a:rPr lang="en-GB" dirty="0" err="1"/>
              <a:t>center</a:t>
            </a:r>
            <a:r>
              <a:rPr lang="en-GB" dirty="0"/>
              <a:t> of the Gamow window and the strength of the threshold state. As we can see, they are strongly correlated, which again shows how important this state is for the low-energy extrapolation.</a:t>
            </a:r>
          </a:p>
          <a:p>
            <a:endParaRPr lang="en-GB" dirty="0"/>
          </a:p>
          <a:p>
            <a:r>
              <a:rPr lang="en-GB" dirty="0"/>
              <a:t>Electron screening is another important effect at low energies. However, with the current dataset, we are not able to constrain the screening contribution very well.</a:t>
            </a:r>
          </a:p>
        </p:txBody>
      </p:sp>
      <p:sp>
        <p:nvSpPr>
          <p:cNvPr id="4" name="Slide Number Placeholder 3">
            <a:extLst>
              <a:ext uri="{FF2B5EF4-FFF2-40B4-BE49-F238E27FC236}">
                <a16:creationId xmlns:a16="http://schemas.microsoft.com/office/drawing/2014/main" id="{03C4D96D-FA64-4239-DE67-E52AA1256381}"/>
              </a:ext>
            </a:extLst>
          </p:cNvPr>
          <p:cNvSpPr>
            <a:spLocks noGrp="1"/>
          </p:cNvSpPr>
          <p:nvPr>
            <p:ph type="sldNum" sz="quarter" idx="5"/>
          </p:nvPr>
        </p:nvSpPr>
        <p:spPr/>
        <p:txBody>
          <a:bodyPr/>
          <a:lstStyle/>
          <a:p>
            <a:fld id="{F73D56B0-ABB7-47AA-A0A2-6CE57119E5E8}" type="slidenum">
              <a:rPr lang="zh-CN" altLang="en-US" smtClean="0"/>
              <a:t>17</a:t>
            </a:fld>
            <a:endParaRPr lang="zh-CN" altLang="en-US"/>
          </a:p>
        </p:txBody>
      </p:sp>
    </p:spTree>
    <p:extLst>
      <p:ext uri="{BB962C8B-B14F-4D97-AF65-F5344CB8AC3E}">
        <p14:creationId xmlns:p14="http://schemas.microsoft.com/office/powerpoint/2010/main" val="7848569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148B7-EAD3-5D6C-4A87-3F4231FF05D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0A31539-92AF-9F53-835A-7F10444421E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39E5CC4-9FFD-74CD-72AB-BC2A91F4A74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95831B80-0B71-05B5-949E-29E44D724C04}"/>
              </a:ext>
            </a:extLst>
          </p:cNvPr>
          <p:cNvSpPr>
            <a:spLocks noGrp="1"/>
          </p:cNvSpPr>
          <p:nvPr>
            <p:ph type="sldNum" sz="quarter" idx="5"/>
          </p:nvPr>
        </p:nvSpPr>
        <p:spPr/>
        <p:txBody>
          <a:bodyPr/>
          <a:lstStyle/>
          <a:p>
            <a:fld id="{F73D56B0-ABB7-47AA-A0A2-6CE57119E5E8}" type="slidenum">
              <a:rPr lang="zh-CN" altLang="en-US" smtClean="0"/>
              <a:t>19</a:t>
            </a:fld>
            <a:endParaRPr lang="zh-CN" altLang="en-US"/>
          </a:p>
        </p:txBody>
      </p:sp>
    </p:spTree>
    <p:extLst>
      <p:ext uri="{BB962C8B-B14F-4D97-AF65-F5344CB8AC3E}">
        <p14:creationId xmlns:p14="http://schemas.microsoft.com/office/powerpoint/2010/main" val="1492187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BA76E0A0-763D-4D8F-B2ED-5FF97CCD49AA}" type="datetime1">
              <a:rPr lang="zh-CN" altLang="en-US" smtClean="0"/>
              <a:t>2026/9/8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404BCE8-E988-47B3-B1DC-A268410BBE29}" type="slidenum">
              <a:rPr lang="zh-CN" altLang="en-US" smtClean="0"/>
              <a:t>‹#›</a:t>
            </a:fld>
            <a:endParaRPr lang="zh-CN" altLang="en-US"/>
          </a:p>
        </p:txBody>
      </p:sp>
    </p:spTree>
    <p:extLst>
      <p:ext uri="{BB962C8B-B14F-4D97-AF65-F5344CB8AC3E}">
        <p14:creationId xmlns:p14="http://schemas.microsoft.com/office/powerpoint/2010/main" val="1726100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CE46599-FE4B-45CC-B69E-EC3A4FEAA134}" type="datetime1">
              <a:rPr lang="zh-CN" altLang="en-US" smtClean="0"/>
              <a:t>2026/9/8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404BCE8-E988-47B3-B1DC-A268410BBE29}" type="slidenum">
              <a:rPr lang="zh-CN" altLang="en-US" smtClean="0"/>
              <a:t>‹#›</a:t>
            </a:fld>
            <a:endParaRPr lang="zh-CN" altLang="en-US"/>
          </a:p>
        </p:txBody>
      </p:sp>
    </p:spTree>
    <p:extLst>
      <p:ext uri="{BB962C8B-B14F-4D97-AF65-F5344CB8AC3E}">
        <p14:creationId xmlns:p14="http://schemas.microsoft.com/office/powerpoint/2010/main" val="738476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8B9F62A-89C4-44FE-8BD8-22F9ED1F2D3F}" type="datetime1">
              <a:rPr lang="zh-CN" altLang="en-US" smtClean="0"/>
              <a:t>2026/9/8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404BCE8-E988-47B3-B1DC-A268410BBE29}" type="slidenum">
              <a:rPr lang="zh-CN" altLang="en-US" smtClean="0"/>
              <a:t>‹#›</a:t>
            </a:fld>
            <a:endParaRPr lang="zh-CN" altLang="en-US"/>
          </a:p>
        </p:txBody>
      </p:sp>
    </p:spTree>
    <p:extLst>
      <p:ext uri="{BB962C8B-B14F-4D97-AF65-F5344CB8AC3E}">
        <p14:creationId xmlns:p14="http://schemas.microsoft.com/office/powerpoint/2010/main" val="3185323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99930697-5ED7-4D27-AFB6-8AE7847A98E9}" type="datetime1">
              <a:rPr lang="zh-CN" altLang="en-US" smtClean="0"/>
              <a:t>2026/9/8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404BCE8-E988-47B3-B1DC-A268410BBE29}" type="slidenum">
              <a:rPr lang="zh-CN" altLang="en-US" smtClean="0"/>
              <a:t>‹#›</a:t>
            </a:fld>
            <a:endParaRPr lang="zh-CN" altLang="en-US"/>
          </a:p>
        </p:txBody>
      </p:sp>
    </p:spTree>
    <p:extLst>
      <p:ext uri="{BB962C8B-B14F-4D97-AF65-F5344CB8AC3E}">
        <p14:creationId xmlns:p14="http://schemas.microsoft.com/office/powerpoint/2010/main" val="60076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599CF319-5929-43CB-A6CA-4BE5C1374414}" type="datetime1">
              <a:rPr lang="zh-CN" altLang="en-US" smtClean="0"/>
              <a:t>2026/9/8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B404BCE8-E988-47B3-B1DC-A268410BBE29}" type="slidenum">
              <a:rPr lang="zh-CN" altLang="en-US" smtClean="0"/>
              <a:t>‹#›</a:t>
            </a:fld>
            <a:endParaRPr lang="zh-CN" altLang="en-US"/>
          </a:p>
        </p:txBody>
      </p:sp>
    </p:spTree>
    <p:extLst>
      <p:ext uri="{BB962C8B-B14F-4D97-AF65-F5344CB8AC3E}">
        <p14:creationId xmlns:p14="http://schemas.microsoft.com/office/powerpoint/2010/main" val="1037983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CB7C55B-1772-4024-9724-41C124A4D9D0}" type="datetime1">
              <a:rPr lang="zh-CN" altLang="en-US" smtClean="0"/>
              <a:t>2026/9/8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B404BCE8-E988-47B3-B1DC-A268410BBE29}" type="slidenum">
              <a:rPr lang="zh-CN" altLang="en-US" smtClean="0"/>
              <a:t>‹#›</a:t>
            </a:fld>
            <a:endParaRPr lang="zh-CN" altLang="en-US"/>
          </a:p>
        </p:txBody>
      </p:sp>
    </p:spTree>
    <p:extLst>
      <p:ext uri="{BB962C8B-B14F-4D97-AF65-F5344CB8AC3E}">
        <p14:creationId xmlns:p14="http://schemas.microsoft.com/office/powerpoint/2010/main" val="3073843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FE9333-9F5F-4E53-907E-ECD30A2EE5CB}" type="datetime1">
              <a:rPr lang="zh-CN" altLang="en-US" smtClean="0"/>
              <a:t>2026/9/8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B404BCE8-E988-47B3-B1DC-A268410BBE29}" type="slidenum">
              <a:rPr lang="zh-CN" altLang="en-US" smtClean="0"/>
              <a:t>‹#›</a:t>
            </a:fld>
            <a:endParaRPr lang="zh-CN" altLang="en-US"/>
          </a:p>
        </p:txBody>
      </p:sp>
    </p:spTree>
    <p:extLst>
      <p:ext uri="{BB962C8B-B14F-4D97-AF65-F5344CB8AC3E}">
        <p14:creationId xmlns:p14="http://schemas.microsoft.com/office/powerpoint/2010/main" val="3998909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0EDD5F8E-1FE0-40A8-905A-374DC38A43DA}" type="datetime1">
              <a:rPr lang="zh-CN" altLang="en-US" smtClean="0"/>
              <a:t>2026/9/8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404BCE8-E988-47B3-B1DC-A268410BBE29}" type="slidenum">
              <a:rPr lang="zh-CN" altLang="en-US" smtClean="0"/>
              <a:t>‹#›</a:t>
            </a:fld>
            <a:endParaRPr lang="zh-CN" altLang="en-US"/>
          </a:p>
        </p:txBody>
      </p:sp>
    </p:spTree>
    <p:extLst>
      <p:ext uri="{BB962C8B-B14F-4D97-AF65-F5344CB8AC3E}">
        <p14:creationId xmlns:p14="http://schemas.microsoft.com/office/powerpoint/2010/main" val="777472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AB852E15-027F-453C-A282-105BE8C12D05}" type="datetime1">
              <a:rPr lang="zh-CN" altLang="en-US" smtClean="0"/>
              <a:t>2026/9/8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404BCE8-E988-47B3-B1DC-A268410BBE29}" type="slidenum">
              <a:rPr lang="zh-CN" altLang="en-US" smtClean="0"/>
              <a:t>‹#›</a:t>
            </a:fld>
            <a:endParaRPr lang="zh-CN" altLang="en-US"/>
          </a:p>
        </p:txBody>
      </p:sp>
    </p:spTree>
    <p:extLst>
      <p:ext uri="{BB962C8B-B14F-4D97-AF65-F5344CB8AC3E}">
        <p14:creationId xmlns:p14="http://schemas.microsoft.com/office/powerpoint/2010/main" val="3246129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14969CB-E06F-4D80-A259-E77D7DF7653D}" type="datetime1">
              <a:rPr lang="zh-CN" altLang="en-US" smtClean="0"/>
              <a:t>2026/9/8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404BCE8-E988-47B3-B1DC-A268410BBE29}" type="slidenum">
              <a:rPr lang="zh-CN" altLang="en-US" smtClean="0"/>
              <a:t>‹#›</a:t>
            </a:fld>
            <a:endParaRPr lang="zh-CN" altLang="en-US"/>
          </a:p>
        </p:txBody>
      </p:sp>
    </p:spTree>
    <p:extLst>
      <p:ext uri="{BB962C8B-B14F-4D97-AF65-F5344CB8AC3E}">
        <p14:creationId xmlns:p14="http://schemas.microsoft.com/office/powerpoint/2010/main" val="300682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374B96C2-9AE1-4BD9-9A55-9E351080D0E8}" type="datetime1">
              <a:rPr lang="zh-CN" altLang="en-US" smtClean="0"/>
              <a:t>2026/9/8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404BCE8-E988-47B3-B1DC-A268410BBE29}" type="slidenum">
              <a:rPr lang="zh-CN" altLang="en-US" smtClean="0"/>
              <a:t>‹#›</a:t>
            </a:fld>
            <a:endParaRPr lang="zh-CN" altLang="en-US"/>
          </a:p>
        </p:txBody>
      </p:sp>
    </p:spTree>
    <p:extLst>
      <p:ext uri="{BB962C8B-B14F-4D97-AF65-F5344CB8AC3E}">
        <p14:creationId xmlns:p14="http://schemas.microsoft.com/office/powerpoint/2010/main" val="4125983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BBD854-853F-45C6-A220-AA3FCCDEEE60}" type="datetime1">
              <a:rPr lang="zh-CN" altLang="en-US" smtClean="0"/>
              <a:t>2026/9/8</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04BCE8-E988-47B3-B1DC-A268410BBE29}" type="slidenum">
              <a:rPr lang="zh-CN" altLang="en-US" smtClean="0"/>
              <a:t>‹#›</a:t>
            </a:fld>
            <a:endParaRPr lang="zh-CN" altLang="en-US"/>
          </a:p>
        </p:txBody>
      </p:sp>
    </p:spTree>
    <p:extLst>
      <p:ext uri="{BB962C8B-B14F-4D97-AF65-F5344CB8AC3E}">
        <p14:creationId xmlns:p14="http://schemas.microsoft.com/office/powerpoint/2010/main" val="12145504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emf"/><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emf"/></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6.svg"/><Relationship Id="rId5" Type="http://schemas.openxmlformats.org/officeDocument/2006/relationships/image" Target="../media/image23.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1">
            <a:extLst>
              <a:ext uri="{FF2B5EF4-FFF2-40B4-BE49-F238E27FC236}">
                <a16:creationId xmlns:a16="http://schemas.microsoft.com/office/drawing/2014/main" id="{C8A8FF4E-87C7-F115-FF7E-ABF3ACAF066C}"/>
              </a:ext>
            </a:extLst>
          </p:cNvPr>
          <p:cNvSpPr>
            <a:spLocks noGrp="1"/>
          </p:cNvSpPr>
          <p:nvPr>
            <p:ph type="ctrTitle"/>
          </p:nvPr>
        </p:nvSpPr>
        <p:spPr>
          <a:xfrm>
            <a:off x="-173182" y="1533592"/>
            <a:ext cx="12538361" cy="1025362"/>
          </a:xfrm>
        </p:spPr>
        <p:txBody>
          <a:bodyPr anchor="ctr">
            <a:noAutofit/>
          </a:bodyPr>
          <a:lstStyle/>
          <a:p>
            <a:pPr>
              <a:lnSpc>
                <a:spcPct val="100000"/>
              </a:lnSpc>
            </a:pPr>
            <a:r>
              <a:rPr kumimoji="1" lang="en-US" altLang="zh-CN" sz="3200" dirty="0">
                <a:latin typeface="Arial Rounded MT Bold" panose="020F0704030504030204" pitchFamily="34" charset="0"/>
                <a:ea typeface="DengXian" panose="02010600030101010101" pitchFamily="2" charset="-122"/>
                <a:cs typeface="Times New Roman" panose="02020603050405020304" pitchFamily="18" charset="0"/>
              </a:rPr>
              <a:t>Study of the Stellar Neutron Source Reaction </a:t>
            </a:r>
            <a:r>
              <a:rPr kumimoji="1" lang="en-US" altLang="zh-CN" sz="3200" baseline="30000" dirty="0">
                <a:latin typeface="Arial Rounded MT Bold" panose="020F0704030504030204" pitchFamily="34" charset="0"/>
                <a:ea typeface="DengXian" panose="02010600030101010101" pitchFamily="2" charset="-122"/>
                <a:cs typeface="Times New Roman" panose="02020603050405020304" pitchFamily="18" charset="0"/>
              </a:rPr>
              <a:t>13</a:t>
            </a:r>
            <a:r>
              <a:rPr kumimoji="1" lang="en-US" altLang="zh-CN" sz="3200" dirty="0">
                <a:latin typeface="Arial Rounded MT Bold" panose="020F0704030504030204" pitchFamily="34" charset="0"/>
                <a:ea typeface="DengXian" panose="02010600030101010101" pitchFamily="2" charset="-122"/>
                <a:cs typeface="Times New Roman" panose="02020603050405020304" pitchFamily="18" charset="0"/>
              </a:rPr>
              <a:t>C(</a:t>
            </a:r>
            <a:r>
              <a:rPr kumimoji="1" lang="en-US" altLang="zh-CN" sz="3200" b="1" dirty="0">
                <a:latin typeface="Arial Rounded MT Bold" panose="020F0704030504030204" pitchFamily="34" charset="0"/>
                <a:ea typeface="DengXian" panose="02010600030101010101" pitchFamily="2" charset="-122"/>
                <a:cs typeface="Times New Roman" panose="02020603050405020304" pitchFamily="18" charset="0"/>
              </a:rPr>
              <a:t>α</a:t>
            </a:r>
            <a:r>
              <a:rPr kumimoji="1" lang="en-US" altLang="zh-CN" sz="3200" dirty="0">
                <a:latin typeface="Arial Rounded MT Bold" panose="020F0704030504030204" pitchFamily="34" charset="0"/>
                <a:ea typeface="DengXian" panose="02010600030101010101" pitchFamily="2" charset="-122"/>
                <a:cs typeface="Times New Roman" panose="02020603050405020304" pitchFamily="18" charset="0"/>
              </a:rPr>
              <a:t> ,n)</a:t>
            </a:r>
            <a:r>
              <a:rPr kumimoji="1" lang="en-US" altLang="zh-CN" sz="3200" baseline="30000" dirty="0">
                <a:latin typeface="Arial Rounded MT Bold" panose="020F0704030504030204" pitchFamily="34" charset="0"/>
                <a:ea typeface="DengXian" panose="02010600030101010101" pitchFamily="2" charset="-122"/>
                <a:cs typeface="Times New Roman" panose="02020603050405020304" pitchFamily="18" charset="0"/>
              </a:rPr>
              <a:t>16</a:t>
            </a:r>
            <a:r>
              <a:rPr kumimoji="1" lang="en-US" altLang="zh-CN" sz="3200" dirty="0">
                <a:latin typeface="Arial Rounded MT Bold" panose="020F0704030504030204" pitchFamily="34" charset="0"/>
                <a:ea typeface="DengXian" panose="02010600030101010101" pitchFamily="2" charset="-122"/>
                <a:cs typeface="Times New Roman" panose="02020603050405020304" pitchFamily="18" charset="0"/>
              </a:rPr>
              <a:t>O</a:t>
            </a:r>
            <a:endParaRPr kumimoji="1" lang="zh-CN" altLang="en-US" sz="3200" dirty="0">
              <a:latin typeface="Arial Rounded MT Bold" panose="020F0704030504030204" pitchFamily="34" charset="0"/>
              <a:ea typeface="DengXian" panose="02010600030101010101" pitchFamily="2" charset="-122"/>
              <a:cs typeface="Times New Roman" panose="02020603050405020304" pitchFamily="18" charset="0"/>
            </a:endParaRPr>
          </a:p>
        </p:txBody>
      </p:sp>
      <p:sp>
        <p:nvSpPr>
          <p:cNvPr id="8" name="副标题 2">
            <a:extLst>
              <a:ext uri="{FF2B5EF4-FFF2-40B4-BE49-F238E27FC236}">
                <a16:creationId xmlns:a16="http://schemas.microsoft.com/office/drawing/2014/main" id="{D2758E9E-7668-DC5C-5C15-6ED38846D983}"/>
              </a:ext>
            </a:extLst>
          </p:cNvPr>
          <p:cNvSpPr>
            <a:spLocks noGrp="1"/>
          </p:cNvSpPr>
          <p:nvPr>
            <p:ph type="subTitle" idx="1"/>
          </p:nvPr>
        </p:nvSpPr>
        <p:spPr>
          <a:xfrm>
            <a:off x="0" y="3117442"/>
            <a:ext cx="12192000" cy="1655763"/>
          </a:xfrm>
        </p:spPr>
        <p:txBody>
          <a:bodyPr>
            <a:normAutofit/>
          </a:bodyPr>
          <a:lstStyle/>
          <a:p>
            <a:pPr fontAlgn="base">
              <a:lnSpc>
                <a:spcPct val="100000"/>
              </a:lnSpc>
              <a:spcBef>
                <a:spcPct val="20000"/>
              </a:spcBef>
              <a:spcAft>
                <a:spcPct val="0"/>
              </a:spcAft>
              <a:buClr>
                <a:srgbClr val="330066"/>
              </a:buClr>
              <a:buSzPct val="70000"/>
              <a:defRPr/>
            </a:pPr>
            <a:r>
              <a:rPr lang="en-US" altLang="zh-CN" kern="0" noProof="1">
                <a:solidFill>
                  <a:prstClr val="black"/>
                </a:solidFill>
                <a:latin typeface="Arial"/>
                <a:ea typeface="隶书"/>
              </a:rPr>
              <a:t>Taoyu Jiao</a:t>
            </a:r>
          </a:p>
          <a:p>
            <a:pPr fontAlgn="base">
              <a:lnSpc>
                <a:spcPct val="100000"/>
              </a:lnSpc>
              <a:spcBef>
                <a:spcPct val="20000"/>
              </a:spcBef>
              <a:spcAft>
                <a:spcPct val="0"/>
              </a:spcAft>
              <a:buClr>
                <a:srgbClr val="330066"/>
              </a:buClr>
              <a:buSzPct val="70000"/>
              <a:defRPr/>
            </a:pPr>
            <a:r>
              <a:rPr lang="en-US" altLang="zh-CN" sz="1600" kern="0" noProof="1">
                <a:solidFill>
                  <a:prstClr val="black"/>
                </a:solidFill>
                <a:latin typeface="Arial"/>
                <a:ea typeface="隶书"/>
              </a:rPr>
              <a:t>HUN-REN CSFK, Konkoly Observatory</a:t>
            </a:r>
          </a:p>
        </p:txBody>
      </p:sp>
      <p:pic>
        <p:nvPicPr>
          <p:cNvPr id="11" name="图片 10">
            <a:extLst>
              <a:ext uri="{FF2B5EF4-FFF2-40B4-BE49-F238E27FC236}">
                <a16:creationId xmlns:a16="http://schemas.microsoft.com/office/drawing/2014/main" id="{1A955E3A-7F38-D5CD-8236-630D15BB5FEF}"/>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t="25074" b="25074"/>
          <a:stretch/>
        </p:blipFill>
        <p:spPr>
          <a:xfrm>
            <a:off x="0" y="4350328"/>
            <a:ext cx="12192000" cy="2542450"/>
          </a:xfrm>
          <a:prstGeom prst="rect">
            <a:avLst/>
          </a:prstGeom>
        </p:spPr>
      </p:pic>
      <p:sp>
        <p:nvSpPr>
          <p:cNvPr id="12" name="文本框 11">
            <a:extLst>
              <a:ext uri="{FF2B5EF4-FFF2-40B4-BE49-F238E27FC236}">
                <a16:creationId xmlns:a16="http://schemas.microsoft.com/office/drawing/2014/main" id="{61B5540E-2006-AA97-A282-08DCFB0FFEBE}"/>
              </a:ext>
            </a:extLst>
          </p:cNvPr>
          <p:cNvSpPr txBox="1"/>
          <p:nvPr/>
        </p:nvSpPr>
        <p:spPr>
          <a:xfrm>
            <a:off x="-1" y="6492667"/>
            <a:ext cx="12192000" cy="400110"/>
          </a:xfrm>
          <a:prstGeom prst="rect">
            <a:avLst/>
          </a:prstGeom>
          <a:solidFill>
            <a:srgbClr val="F5F5F5">
              <a:alpha val="68000"/>
            </a:srgbClr>
          </a:solidFill>
          <a:effectLst>
            <a:glow rad="127000">
              <a:schemeClr val="accent1">
                <a:alpha val="0"/>
              </a:schemeClr>
            </a:glow>
          </a:effectLst>
        </p:spPr>
        <p:txBody>
          <a:bodyPr wrap="square" rtlCol="0">
            <a:spAutoFit/>
          </a:bodyPr>
          <a:lstStyle/>
          <a:p>
            <a:pPr algn="ctr"/>
            <a:r>
              <a:rPr lang="en-US" altLang="zh-CN" sz="2000" b="1" dirty="0"/>
              <a:t>Nuclear Physics in Astrophysics</a:t>
            </a:r>
            <a:r>
              <a:rPr lang="zh-CN" altLang="en-US" sz="2000" b="1" dirty="0"/>
              <a:t>   </a:t>
            </a:r>
            <a:r>
              <a:rPr lang="en-US" altLang="zh-CN" sz="2000" b="1" dirty="0"/>
              <a:t>          </a:t>
            </a:r>
            <a:r>
              <a:rPr lang="zh-CN" altLang="en-US" sz="2000" b="1" dirty="0"/>
              <a:t>                       </a:t>
            </a:r>
            <a:r>
              <a:rPr lang="en-US" altLang="zh-CN" sz="2000" b="1" dirty="0"/>
              <a:t> </a:t>
            </a:r>
            <a:r>
              <a:rPr lang="zh-CN" altLang="en-US" sz="2000" b="1" dirty="0"/>
              <a:t> </a:t>
            </a:r>
            <a:r>
              <a:rPr lang="en-US" altLang="zh-CN" sz="2000" b="1" dirty="0"/>
              <a:t>08.09.2026     </a:t>
            </a:r>
            <a:r>
              <a:rPr lang="zh-CN" altLang="en-US" sz="2000" b="1" dirty="0"/>
              <a:t>          </a:t>
            </a:r>
            <a:r>
              <a:rPr lang="en-US" altLang="zh-CN" sz="2000" b="1" dirty="0"/>
              <a:t>          </a:t>
            </a:r>
            <a:r>
              <a:rPr lang="zh-CN" altLang="en-US" sz="2000" b="1" dirty="0"/>
              <a:t>  </a:t>
            </a:r>
            <a:r>
              <a:rPr lang="en-US" altLang="zh-CN" sz="2000" b="1" dirty="0"/>
              <a:t>               </a:t>
            </a:r>
            <a:r>
              <a:rPr lang="zh-CN" altLang="en-US" sz="2000" b="1" dirty="0"/>
              <a:t>               </a:t>
            </a:r>
            <a:r>
              <a:rPr lang="en-GB" b="1" dirty="0"/>
              <a:t>Cluj-Napoca, Romania</a:t>
            </a:r>
            <a:endParaRPr lang="zh-CN" altLang="en-US" sz="2000" b="1" dirty="0"/>
          </a:p>
        </p:txBody>
      </p:sp>
      <p:pic>
        <p:nvPicPr>
          <p:cNvPr id="2" name="图片 9" descr="徽标, 图标&#10;&#10;描述已自动生成">
            <a:extLst>
              <a:ext uri="{FF2B5EF4-FFF2-40B4-BE49-F238E27FC236}">
                <a16:creationId xmlns:a16="http://schemas.microsoft.com/office/drawing/2014/main" id="{235F58E6-F7D1-3D92-0638-7240AC5E6C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701" y="61158"/>
            <a:ext cx="1687252" cy="675962"/>
          </a:xfrm>
          <a:prstGeom prst="rect">
            <a:avLst/>
          </a:prstGeom>
        </p:spPr>
      </p:pic>
      <p:pic>
        <p:nvPicPr>
          <p:cNvPr id="3" name="图片 11">
            <a:extLst>
              <a:ext uri="{FF2B5EF4-FFF2-40B4-BE49-F238E27FC236}">
                <a16:creationId xmlns:a16="http://schemas.microsoft.com/office/drawing/2014/main" id="{8155024D-FE65-81BE-09C4-10FCF8CA3670}"/>
              </a:ext>
            </a:extLst>
          </p:cNvPr>
          <p:cNvPicPr>
            <a:picLocks noChangeAspect="1"/>
          </p:cNvPicPr>
          <p:nvPr/>
        </p:nvPicPr>
        <p:blipFill>
          <a:blip r:embed="rId6"/>
          <a:srcRect t="25415" b="25415"/>
          <a:stretch/>
        </p:blipFill>
        <p:spPr>
          <a:xfrm>
            <a:off x="1939101" y="0"/>
            <a:ext cx="1499103" cy="737120"/>
          </a:xfrm>
          <a:prstGeom prst="rect">
            <a:avLst/>
          </a:prstGeom>
        </p:spPr>
      </p:pic>
      <p:pic>
        <p:nvPicPr>
          <p:cNvPr id="6" name="Graphic 5">
            <a:extLst>
              <a:ext uri="{FF2B5EF4-FFF2-40B4-BE49-F238E27FC236}">
                <a16:creationId xmlns:a16="http://schemas.microsoft.com/office/drawing/2014/main" id="{B89FD239-21C6-E7CD-2708-CC532E58173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466195" y="127026"/>
            <a:ext cx="3573408" cy="610094"/>
          </a:xfrm>
          <a:prstGeom prst="rect">
            <a:avLst/>
          </a:prstGeom>
        </p:spPr>
      </p:pic>
    </p:spTree>
    <p:extLst>
      <p:ext uri="{BB962C8B-B14F-4D97-AF65-F5344CB8AC3E}">
        <p14:creationId xmlns:p14="http://schemas.microsoft.com/office/powerpoint/2010/main" val="1961869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5CF52DFC-3D87-DD15-492A-A1B4F87AC8C2}"/>
              </a:ext>
            </a:extLst>
          </p:cNvPr>
          <p:cNvSpPr/>
          <p:nvPr/>
        </p:nvSpPr>
        <p:spPr>
          <a:xfrm>
            <a:off x="0" y="575545"/>
            <a:ext cx="9836728" cy="69272"/>
          </a:xfrm>
          <a:prstGeom prst="rect">
            <a:avLst/>
          </a:prstGeom>
          <a:gradFill flip="none" rotWithShape="1">
            <a:gsLst>
              <a:gs pos="31000">
                <a:schemeClr val="accent5">
                  <a:lumMod val="20000"/>
                  <a:lumOff val="80000"/>
                </a:schemeClr>
              </a:gs>
              <a:gs pos="0">
                <a:schemeClr val="accent1">
                  <a:lumMod val="5000"/>
                  <a:lumOff val="95000"/>
                  <a:alpha val="0"/>
                </a:schemeClr>
              </a:gs>
              <a:gs pos="65000">
                <a:schemeClr val="accent5">
                  <a:lumMod val="60000"/>
                  <a:lumOff val="40000"/>
                </a:schemeClr>
              </a:gs>
              <a:gs pos="100000">
                <a:srgbClr val="1B4A63"/>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id="{1E3DFAAD-3705-E7B1-0F88-85F9A2478628}"/>
              </a:ext>
            </a:extLst>
          </p:cNvPr>
          <p:cNvSpPr>
            <a:spLocks noChangeArrowheads="1"/>
          </p:cNvSpPr>
          <p:nvPr/>
        </p:nvSpPr>
        <p:spPr bwMode="auto">
          <a:xfrm>
            <a:off x="0" y="122353"/>
            <a:ext cx="8438092" cy="400110"/>
          </a:xfrm>
          <a:prstGeom prst="rect">
            <a:avLst/>
          </a:prstGeom>
          <a:noFill/>
          <a:ln>
            <a:noFill/>
          </a:ln>
        </p:spPr>
        <p:txBody>
          <a:bodyPr>
            <a:spAutoFit/>
          </a:bodyPr>
          <a:lstStyle>
            <a:lvl1pPr>
              <a:spcBef>
                <a:spcPct val="20000"/>
              </a:spcBef>
              <a:buClr>
                <a:schemeClr val="hlink"/>
              </a:buClr>
              <a:buChar char="•"/>
              <a:defRPr sz="3200">
                <a:solidFill>
                  <a:schemeClr val="tx1"/>
                </a:solidFill>
                <a:latin typeface="Comic Sans MS" pitchFamily="66" charset="0"/>
              </a:defRPr>
            </a:lvl1pPr>
            <a:lvl2pPr marL="742950" indent="-285750">
              <a:spcBef>
                <a:spcPct val="20000"/>
              </a:spcBef>
              <a:buClr>
                <a:schemeClr val="folHlink"/>
              </a:buClr>
              <a:buChar char="•"/>
              <a:defRPr sz="2800">
                <a:solidFill>
                  <a:schemeClr val="tx1"/>
                </a:solidFill>
                <a:latin typeface="Comic Sans MS" pitchFamily="66" charset="0"/>
              </a:defRPr>
            </a:lvl2pPr>
            <a:lvl3pPr marL="1143000" indent="-228600">
              <a:spcBef>
                <a:spcPct val="20000"/>
              </a:spcBef>
              <a:buChar char="•"/>
              <a:defRPr sz="2400">
                <a:solidFill>
                  <a:schemeClr val="tx1"/>
                </a:solidFill>
                <a:latin typeface="Comic Sans MS" pitchFamily="66" charset="0"/>
              </a:defRPr>
            </a:lvl3pPr>
            <a:lvl4pPr marL="1600200" indent="-228600">
              <a:spcBef>
                <a:spcPct val="20000"/>
              </a:spcBef>
              <a:buFont typeface="Times New Roman" pitchFamily="18" charset="0"/>
              <a:buChar char="−"/>
              <a:defRPr sz="2000">
                <a:solidFill>
                  <a:schemeClr val="tx1"/>
                </a:solidFill>
                <a:latin typeface="Comic Sans MS" pitchFamily="66" charset="0"/>
              </a:defRPr>
            </a:lvl4pPr>
            <a:lvl5pPr marL="2057400" indent="-228600">
              <a:spcBef>
                <a:spcPct val="20000"/>
              </a:spcBef>
              <a:buFont typeface="Times New Roman" pitchFamily="18" charset="0"/>
              <a:buChar char="–"/>
              <a:defRPr sz="2000">
                <a:solidFill>
                  <a:schemeClr val="tx1"/>
                </a:solidFill>
                <a:latin typeface="Comic Sans MS" pitchFamily="66" charset="0"/>
              </a:defRPr>
            </a:lvl5pPr>
            <a:lvl6pPr marL="25146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6pPr>
            <a:lvl7pPr marL="29718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7pPr>
            <a:lvl8pPr marL="34290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8pPr>
            <a:lvl9pPr marL="38862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9pPr>
          </a:lstStyle>
          <a:p>
            <a:pPr>
              <a:spcBef>
                <a:spcPct val="0"/>
              </a:spcBef>
              <a:buClrTx/>
              <a:buNone/>
              <a:defRPr/>
            </a:pPr>
            <a:r>
              <a:rPr lang="en-US" altLang="zh-CN" sz="2000" b="1" dirty="0">
                <a:latin typeface="华文新魏" panose="02010800040101010101" pitchFamily="2" charset="-122"/>
                <a:ea typeface="华文新魏" panose="02010800040101010101" pitchFamily="2" charset="-122"/>
              </a:rPr>
              <a:t>Origin of Elements</a:t>
            </a:r>
          </a:p>
        </p:txBody>
      </p:sp>
      <p:pic>
        <p:nvPicPr>
          <p:cNvPr id="23" name="图片 22">
            <a:extLst>
              <a:ext uri="{FF2B5EF4-FFF2-40B4-BE49-F238E27FC236}">
                <a16:creationId xmlns:a16="http://schemas.microsoft.com/office/drawing/2014/main" id="{CD71E77B-09B2-B973-2E75-85485057C9E2}"/>
              </a:ext>
            </a:extLst>
          </p:cNvPr>
          <p:cNvPicPr>
            <a:picLocks noChangeAspect="1"/>
          </p:cNvPicPr>
          <p:nvPr/>
        </p:nvPicPr>
        <p:blipFill rotWithShape="1">
          <a:blip r:embed="rId3"/>
          <a:srcRect r="56370"/>
          <a:stretch/>
        </p:blipFill>
        <p:spPr>
          <a:xfrm>
            <a:off x="102972" y="887032"/>
            <a:ext cx="4353240" cy="1442197"/>
          </a:xfrm>
          <a:prstGeom prst="rect">
            <a:avLst/>
          </a:prstGeom>
        </p:spPr>
      </p:pic>
      <p:pic>
        <p:nvPicPr>
          <p:cNvPr id="36" name="图片 35">
            <a:extLst>
              <a:ext uri="{FF2B5EF4-FFF2-40B4-BE49-F238E27FC236}">
                <a16:creationId xmlns:a16="http://schemas.microsoft.com/office/drawing/2014/main" id="{DCEF14C1-9F41-1A31-AF61-90AFC29FDAB7}"/>
              </a:ext>
            </a:extLst>
          </p:cNvPr>
          <p:cNvPicPr>
            <a:picLocks noChangeAspect="1"/>
          </p:cNvPicPr>
          <p:nvPr/>
        </p:nvPicPr>
        <p:blipFill rotWithShape="1">
          <a:blip r:embed="rId3"/>
          <a:srcRect l="54889"/>
          <a:stretch/>
        </p:blipFill>
        <p:spPr>
          <a:xfrm>
            <a:off x="68523" y="2329229"/>
            <a:ext cx="4385328" cy="1405130"/>
          </a:xfrm>
          <a:prstGeom prst="rect">
            <a:avLst/>
          </a:prstGeom>
        </p:spPr>
      </p:pic>
      <p:pic>
        <p:nvPicPr>
          <p:cNvPr id="38" name="图片 37">
            <a:extLst>
              <a:ext uri="{FF2B5EF4-FFF2-40B4-BE49-F238E27FC236}">
                <a16:creationId xmlns:a16="http://schemas.microsoft.com/office/drawing/2014/main" id="{4A951515-6E78-530B-8293-F092A3EE5BC5}"/>
              </a:ext>
            </a:extLst>
          </p:cNvPr>
          <p:cNvPicPr>
            <a:picLocks noChangeAspect="1"/>
          </p:cNvPicPr>
          <p:nvPr/>
        </p:nvPicPr>
        <p:blipFill>
          <a:blip r:embed="rId4"/>
          <a:stretch>
            <a:fillRect/>
          </a:stretch>
        </p:blipFill>
        <p:spPr>
          <a:xfrm>
            <a:off x="4535713" y="887032"/>
            <a:ext cx="7756840" cy="5247434"/>
          </a:xfrm>
          <a:prstGeom prst="rect">
            <a:avLst/>
          </a:prstGeom>
        </p:spPr>
      </p:pic>
      <p:sp>
        <p:nvSpPr>
          <p:cNvPr id="22" name="矩形 21">
            <a:extLst>
              <a:ext uri="{FF2B5EF4-FFF2-40B4-BE49-F238E27FC236}">
                <a16:creationId xmlns:a16="http://schemas.microsoft.com/office/drawing/2014/main" id="{E5702AB5-BDD7-3749-A0B8-FE81432D8006}"/>
              </a:ext>
            </a:extLst>
          </p:cNvPr>
          <p:cNvSpPr/>
          <p:nvPr/>
        </p:nvSpPr>
        <p:spPr>
          <a:xfrm>
            <a:off x="7591243" y="5154078"/>
            <a:ext cx="3916218" cy="29597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lnSpc>
                <a:spcPct val="150000"/>
              </a:lnSpc>
            </a:pPr>
            <a:r>
              <a:rPr lang="zh-CN" altLang="en-US" sz="1000" b="1" dirty="0">
                <a:latin typeface="微软雅黑" panose="020B0503020204020204" charset="-122"/>
                <a:ea typeface="微软雅黑" panose="020B0503020204020204" charset="-122"/>
                <a:cs typeface="微软雅黑" panose="020B0503020204020204" charset="-122"/>
              </a:rPr>
              <a:t>唐晓东，李阔昂。宇宙中元素的起源。物理，</a:t>
            </a:r>
            <a:r>
              <a:rPr lang="en-US" altLang="zh-CN" sz="1000" b="1" dirty="0">
                <a:latin typeface="微软雅黑" panose="020B0503020204020204" charset="-122"/>
                <a:ea typeface="微软雅黑" panose="020B0503020204020204" charset="-122"/>
                <a:cs typeface="微软雅黑" panose="020B0503020204020204" charset="-122"/>
              </a:rPr>
              <a:t>2019, 48(10):633. </a:t>
            </a:r>
            <a:endParaRPr lang="zh-CN" altLang="zh-CN" sz="1000" b="1" dirty="0">
              <a:latin typeface="微软雅黑" panose="020B0503020204020204" charset="-122"/>
              <a:ea typeface="微软雅黑" panose="020B0503020204020204" charset="-122"/>
              <a:cs typeface="微软雅黑" panose="020B0503020204020204" charset="-122"/>
            </a:endParaRPr>
          </a:p>
        </p:txBody>
      </p:sp>
      <p:pic>
        <p:nvPicPr>
          <p:cNvPr id="40" name="Picture 6">
            <a:extLst>
              <a:ext uri="{FF2B5EF4-FFF2-40B4-BE49-F238E27FC236}">
                <a16:creationId xmlns:a16="http://schemas.microsoft.com/office/drawing/2014/main" id="{6EFE9182-9436-B2C0-7D48-EF4F7E40BCE2}"/>
              </a:ext>
            </a:extLst>
          </p:cNvPr>
          <p:cNvPicPr>
            <a:picLocks noChangeAspect="1"/>
          </p:cNvPicPr>
          <p:nvPr/>
        </p:nvPicPr>
        <p:blipFill>
          <a:blip r:embed="rId5"/>
          <a:srcRect l="5195" r="15859" b="65239"/>
          <a:stretch/>
        </p:blipFill>
        <p:spPr>
          <a:xfrm>
            <a:off x="0" y="4157019"/>
            <a:ext cx="4453851" cy="1104927"/>
          </a:xfrm>
          <a:prstGeom prst="rect">
            <a:avLst/>
          </a:prstGeom>
        </p:spPr>
      </p:pic>
      <p:pic>
        <p:nvPicPr>
          <p:cNvPr id="41" name="Picture 10">
            <a:extLst>
              <a:ext uri="{FF2B5EF4-FFF2-40B4-BE49-F238E27FC236}">
                <a16:creationId xmlns:a16="http://schemas.microsoft.com/office/drawing/2014/main" id="{2EBB4190-8BF2-26FC-C2F2-FC1A1A60827D}"/>
              </a:ext>
            </a:extLst>
          </p:cNvPr>
          <p:cNvPicPr>
            <a:picLocks noChangeAspect="1"/>
          </p:cNvPicPr>
          <p:nvPr/>
        </p:nvPicPr>
        <p:blipFill>
          <a:blip r:embed="rId6"/>
          <a:stretch>
            <a:fillRect/>
          </a:stretch>
        </p:blipFill>
        <p:spPr>
          <a:xfrm>
            <a:off x="0" y="4212524"/>
            <a:ext cx="723329" cy="1016648"/>
          </a:xfrm>
          <a:prstGeom prst="rect">
            <a:avLst/>
          </a:prstGeom>
        </p:spPr>
      </p:pic>
      <p:sp>
        <p:nvSpPr>
          <p:cNvPr id="42" name="TextBox 5">
            <a:extLst>
              <a:ext uri="{FF2B5EF4-FFF2-40B4-BE49-F238E27FC236}">
                <a16:creationId xmlns:a16="http://schemas.microsoft.com/office/drawing/2014/main" id="{9E9BC2E4-8CA7-7FA4-CB9E-424696F6BAE1}"/>
              </a:ext>
            </a:extLst>
          </p:cNvPr>
          <p:cNvSpPr txBox="1"/>
          <p:nvPr/>
        </p:nvSpPr>
        <p:spPr>
          <a:xfrm>
            <a:off x="361664" y="5330663"/>
            <a:ext cx="3679212" cy="707886"/>
          </a:xfrm>
          <a:prstGeom prst="rect">
            <a:avLst/>
          </a:prstGeom>
          <a:noFill/>
        </p:spPr>
        <p:txBody>
          <a:bodyPr wrap="none" rtlCol="0">
            <a:spAutoFit/>
          </a:bodyPr>
          <a:lstStyle/>
          <a:p>
            <a:r>
              <a:rPr lang="en-US" sz="2000" b="1" dirty="0">
                <a:solidFill>
                  <a:schemeClr val="accent1"/>
                </a:solidFill>
                <a:latin typeface="Arial" panose="020B0604020202020204" pitchFamily="34" charset="0"/>
                <a:cs typeface="Arial" panose="020B0604020202020204" pitchFamily="34" charset="0"/>
              </a:rPr>
              <a:t>S factor =3.9x10</a:t>
            </a:r>
            <a:r>
              <a:rPr lang="en-US" sz="2000" b="1" baseline="30000" dirty="0">
                <a:solidFill>
                  <a:schemeClr val="accent1"/>
                </a:solidFill>
                <a:latin typeface="Arial" panose="020B0604020202020204" pitchFamily="34" charset="0"/>
                <a:cs typeface="Arial" panose="020B0604020202020204" pitchFamily="34" charset="0"/>
              </a:rPr>
              <a:t>3</a:t>
            </a:r>
            <a:r>
              <a:rPr lang="en-US" sz="2000" b="1" dirty="0">
                <a:solidFill>
                  <a:schemeClr val="accent1"/>
                </a:solidFill>
                <a:latin typeface="Arial" panose="020B0604020202020204" pitchFamily="34" charset="0"/>
                <a:cs typeface="Arial" panose="020B0604020202020204" pitchFamily="34" charset="0"/>
              </a:rPr>
              <a:t> MeV*barn</a:t>
            </a:r>
          </a:p>
          <a:p>
            <a:r>
              <a:rPr lang="en-US" altLang="zh-CN" sz="2000" b="1" dirty="0">
                <a:solidFill>
                  <a:srgbClr val="FF0000"/>
                </a:solidFill>
                <a:latin typeface="Arial" panose="020B0604020202020204" pitchFamily="34" charset="0"/>
                <a:cs typeface="Arial" panose="020B0604020202020204" pitchFamily="34" charset="0"/>
              </a:rPr>
              <a:t>~1/1000</a:t>
            </a:r>
            <a:r>
              <a:rPr lang="zh-CN" altLang="en-US" sz="2000" b="1" dirty="0">
                <a:solidFill>
                  <a:srgbClr val="FF0000"/>
                </a:solidFill>
                <a:latin typeface="Arial" panose="020B0604020202020204" pitchFamily="34" charset="0"/>
                <a:cs typeface="Arial" panose="020B0604020202020204" pitchFamily="34" charset="0"/>
              </a:rPr>
              <a:t> </a:t>
            </a:r>
            <a:r>
              <a:rPr lang="en-US" altLang="zh-CN" sz="2000" b="1" dirty="0">
                <a:solidFill>
                  <a:srgbClr val="FF0000"/>
                </a:solidFill>
                <a:latin typeface="Arial" panose="020B0604020202020204" pitchFamily="34" charset="0"/>
                <a:cs typeface="Arial" panose="020B0604020202020204" pitchFamily="34" charset="0"/>
              </a:rPr>
              <a:t>of</a:t>
            </a:r>
            <a:r>
              <a:rPr lang="zh-CN" altLang="en-US" sz="2000" b="1" dirty="0">
                <a:solidFill>
                  <a:srgbClr val="FF0000"/>
                </a:solidFill>
                <a:latin typeface="Arial" panose="020B0604020202020204" pitchFamily="34" charset="0"/>
                <a:cs typeface="Arial" panose="020B0604020202020204" pitchFamily="34" charset="0"/>
              </a:rPr>
              <a:t> </a:t>
            </a:r>
            <a:r>
              <a:rPr lang="en-US" altLang="zh-CN" sz="2000" b="1" dirty="0">
                <a:solidFill>
                  <a:srgbClr val="FF0000"/>
                </a:solidFill>
                <a:latin typeface="Arial" panose="020B0604020202020204" pitchFamily="34" charset="0"/>
                <a:cs typeface="Arial" panose="020B0604020202020204" pitchFamily="34" charset="0"/>
              </a:rPr>
              <a:t>the</a:t>
            </a:r>
            <a:r>
              <a:rPr lang="zh-CN" altLang="en-US" sz="2000" b="1" dirty="0">
                <a:solidFill>
                  <a:srgbClr val="FF0000"/>
                </a:solidFill>
                <a:latin typeface="Arial" panose="020B0604020202020204" pitchFamily="34" charset="0"/>
                <a:cs typeface="Arial" panose="020B0604020202020204" pitchFamily="34" charset="0"/>
              </a:rPr>
              <a:t> </a:t>
            </a:r>
            <a:r>
              <a:rPr lang="en-US" altLang="zh-CN" sz="2000" b="1" dirty="0">
                <a:solidFill>
                  <a:srgbClr val="FF0000"/>
                </a:solidFill>
                <a:latin typeface="Arial" panose="020B0604020202020204" pitchFamily="34" charset="0"/>
                <a:cs typeface="Arial" panose="020B0604020202020204" pitchFamily="34" charset="0"/>
              </a:rPr>
              <a:t>present</a:t>
            </a:r>
            <a:r>
              <a:rPr lang="zh-CN" altLang="en-US" sz="2000" b="1" dirty="0">
                <a:solidFill>
                  <a:srgbClr val="FF0000"/>
                </a:solidFill>
                <a:latin typeface="Arial" panose="020B0604020202020204" pitchFamily="34" charset="0"/>
                <a:cs typeface="Arial" panose="020B0604020202020204" pitchFamily="34" charset="0"/>
              </a:rPr>
              <a:t> </a:t>
            </a:r>
            <a:r>
              <a:rPr lang="en-US" altLang="zh-CN" sz="2000" b="1" dirty="0">
                <a:solidFill>
                  <a:srgbClr val="FF0000"/>
                </a:solidFill>
                <a:latin typeface="Arial" panose="020B0604020202020204" pitchFamily="34" charset="0"/>
                <a:cs typeface="Arial" panose="020B0604020202020204" pitchFamily="34" charset="0"/>
              </a:rPr>
              <a:t>value</a:t>
            </a:r>
            <a:r>
              <a:rPr lang="en-US" sz="2000" b="1" dirty="0">
                <a:solidFill>
                  <a:srgbClr val="FF0000"/>
                </a:solidFill>
                <a:latin typeface="Arial" panose="020B0604020202020204" pitchFamily="34" charset="0"/>
                <a:cs typeface="Arial" panose="020B0604020202020204" pitchFamily="34" charset="0"/>
              </a:rPr>
              <a:t> </a:t>
            </a:r>
          </a:p>
        </p:txBody>
      </p:sp>
      <p:sp>
        <p:nvSpPr>
          <p:cNvPr id="43" name="灯片编号占位符 42">
            <a:extLst>
              <a:ext uri="{FF2B5EF4-FFF2-40B4-BE49-F238E27FC236}">
                <a16:creationId xmlns:a16="http://schemas.microsoft.com/office/drawing/2014/main" id="{F5ADCA68-5F58-0219-CF11-3C4D1EB9FFC0}"/>
              </a:ext>
            </a:extLst>
          </p:cNvPr>
          <p:cNvSpPr>
            <a:spLocks noGrp="1"/>
          </p:cNvSpPr>
          <p:nvPr>
            <p:ph type="sldNum" sz="quarter" idx="12"/>
          </p:nvPr>
        </p:nvSpPr>
        <p:spPr/>
        <p:txBody>
          <a:bodyPr/>
          <a:lstStyle/>
          <a:p>
            <a:fld id="{B404BCE8-E988-47B3-B1DC-A268410BBE29}" type="slidenum">
              <a:rPr lang="zh-CN" altLang="en-US" smtClean="0"/>
              <a:t>2</a:t>
            </a:fld>
            <a:endParaRPr lang="zh-CN" altLang="en-US"/>
          </a:p>
        </p:txBody>
      </p:sp>
      <p:pic>
        <p:nvPicPr>
          <p:cNvPr id="6" name="图片 11">
            <a:extLst>
              <a:ext uri="{FF2B5EF4-FFF2-40B4-BE49-F238E27FC236}">
                <a16:creationId xmlns:a16="http://schemas.microsoft.com/office/drawing/2014/main" id="{81178C09-8114-AF5B-8CD5-638C776A588E}"/>
              </a:ext>
            </a:extLst>
          </p:cNvPr>
          <p:cNvPicPr>
            <a:picLocks noChangeAspect="1"/>
          </p:cNvPicPr>
          <p:nvPr/>
        </p:nvPicPr>
        <p:blipFill>
          <a:blip r:embed="rId7"/>
          <a:srcRect t="25415" b="25415"/>
          <a:stretch/>
        </p:blipFill>
        <p:spPr>
          <a:xfrm>
            <a:off x="10817276" y="0"/>
            <a:ext cx="1374724" cy="675962"/>
          </a:xfrm>
          <a:prstGeom prst="rect">
            <a:avLst/>
          </a:prstGeom>
        </p:spPr>
      </p:pic>
      <p:sp>
        <p:nvSpPr>
          <p:cNvPr id="2" name="TextBox 1">
            <a:extLst>
              <a:ext uri="{FF2B5EF4-FFF2-40B4-BE49-F238E27FC236}">
                <a16:creationId xmlns:a16="http://schemas.microsoft.com/office/drawing/2014/main" id="{8BD79D53-498B-66C2-24A9-0BA41F7F1291}"/>
              </a:ext>
            </a:extLst>
          </p:cNvPr>
          <p:cNvSpPr txBox="1"/>
          <p:nvPr/>
        </p:nvSpPr>
        <p:spPr>
          <a:xfrm>
            <a:off x="9057219" y="3772298"/>
            <a:ext cx="1559017" cy="384721"/>
          </a:xfrm>
          <a:prstGeom prst="rect">
            <a:avLst/>
          </a:prstGeom>
          <a:noFill/>
        </p:spPr>
        <p:txBody>
          <a:bodyPr wrap="none" rtlCol="0">
            <a:spAutoFit/>
          </a:bodyPr>
          <a:lstStyle/>
          <a:p>
            <a:r>
              <a:rPr lang="en-US" sz="1900" dirty="0">
                <a:solidFill>
                  <a:srgbClr val="0070C0"/>
                </a:solidFill>
              </a:rPr>
              <a:t>n-star merger</a:t>
            </a:r>
          </a:p>
        </p:txBody>
      </p:sp>
    </p:spTree>
    <p:extLst>
      <p:ext uri="{BB962C8B-B14F-4D97-AF65-F5344CB8AC3E}">
        <p14:creationId xmlns:p14="http://schemas.microsoft.com/office/powerpoint/2010/main" val="1218090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57B784C6-1918-E8EF-F6BE-73B70B32C065}"/>
              </a:ext>
            </a:extLst>
          </p:cNvPr>
          <p:cNvSpPr>
            <a:spLocks noChangeArrowheads="1"/>
          </p:cNvSpPr>
          <p:nvPr/>
        </p:nvSpPr>
        <p:spPr bwMode="auto">
          <a:xfrm>
            <a:off x="0" y="122353"/>
            <a:ext cx="8438092" cy="400110"/>
          </a:xfrm>
          <a:prstGeom prst="rect">
            <a:avLst/>
          </a:prstGeom>
          <a:noFill/>
          <a:ln>
            <a:noFill/>
          </a:ln>
        </p:spPr>
        <p:txBody>
          <a:bodyPr>
            <a:spAutoFit/>
          </a:bodyPr>
          <a:lstStyle>
            <a:lvl1pPr>
              <a:spcBef>
                <a:spcPct val="20000"/>
              </a:spcBef>
              <a:buClr>
                <a:schemeClr val="hlink"/>
              </a:buClr>
              <a:buChar char="•"/>
              <a:defRPr sz="3200">
                <a:solidFill>
                  <a:schemeClr val="tx1"/>
                </a:solidFill>
                <a:latin typeface="Comic Sans MS" pitchFamily="66" charset="0"/>
              </a:defRPr>
            </a:lvl1pPr>
            <a:lvl2pPr marL="742950" indent="-285750">
              <a:spcBef>
                <a:spcPct val="20000"/>
              </a:spcBef>
              <a:buClr>
                <a:schemeClr val="folHlink"/>
              </a:buClr>
              <a:buChar char="•"/>
              <a:defRPr sz="2800">
                <a:solidFill>
                  <a:schemeClr val="tx1"/>
                </a:solidFill>
                <a:latin typeface="Comic Sans MS" pitchFamily="66" charset="0"/>
              </a:defRPr>
            </a:lvl2pPr>
            <a:lvl3pPr marL="1143000" indent="-228600">
              <a:spcBef>
                <a:spcPct val="20000"/>
              </a:spcBef>
              <a:buChar char="•"/>
              <a:defRPr sz="2400">
                <a:solidFill>
                  <a:schemeClr val="tx1"/>
                </a:solidFill>
                <a:latin typeface="Comic Sans MS" pitchFamily="66" charset="0"/>
              </a:defRPr>
            </a:lvl3pPr>
            <a:lvl4pPr marL="1600200" indent="-228600">
              <a:spcBef>
                <a:spcPct val="20000"/>
              </a:spcBef>
              <a:buFont typeface="Times New Roman" pitchFamily="18" charset="0"/>
              <a:buChar char="−"/>
              <a:defRPr sz="2000">
                <a:solidFill>
                  <a:schemeClr val="tx1"/>
                </a:solidFill>
                <a:latin typeface="Comic Sans MS" pitchFamily="66" charset="0"/>
              </a:defRPr>
            </a:lvl4pPr>
            <a:lvl5pPr marL="2057400" indent="-228600">
              <a:spcBef>
                <a:spcPct val="20000"/>
              </a:spcBef>
              <a:buFont typeface="Times New Roman" pitchFamily="18" charset="0"/>
              <a:buChar char="–"/>
              <a:defRPr sz="2000">
                <a:solidFill>
                  <a:schemeClr val="tx1"/>
                </a:solidFill>
                <a:latin typeface="Comic Sans MS" pitchFamily="66" charset="0"/>
              </a:defRPr>
            </a:lvl5pPr>
            <a:lvl6pPr marL="25146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6pPr>
            <a:lvl7pPr marL="29718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7pPr>
            <a:lvl8pPr marL="34290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8pPr>
            <a:lvl9pPr marL="38862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9pPr>
          </a:lstStyle>
          <a:p>
            <a:pPr>
              <a:spcBef>
                <a:spcPct val="0"/>
              </a:spcBef>
              <a:buClrTx/>
              <a:buNone/>
              <a:defRPr/>
            </a:pPr>
            <a:r>
              <a:rPr lang="en-US" altLang="zh-CN" sz="2000" b="1" dirty="0">
                <a:latin typeface="华文新魏" panose="02010800040101010101" pitchFamily="2" charset="-122"/>
                <a:ea typeface="华文新魏" panose="02010800040101010101" pitchFamily="2" charset="-122"/>
              </a:rPr>
              <a:t>Slow Neutron Capture Process</a:t>
            </a:r>
          </a:p>
        </p:txBody>
      </p:sp>
      <p:pic>
        <p:nvPicPr>
          <p:cNvPr id="6" name="图片 5">
            <a:extLst>
              <a:ext uri="{FF2B5EF4-FFF2-40B4-BE49-F238E27FC236}">
                <a16:creationId xmlns:a16="http://schemas.microsoft.com/office/drawing/2014/main" id="{287F6005-8E41-FC5C-A30D-7615F0281D6D}"/>
              </a:ext>
            </a:extLst>
          </p:cNvPr>
          <p:cNvPicPr>
            <a:picLocks noChangeAspect="1"/>
          </p:cNvPicPr>
          <p:nvPr/>
        </p:nvPicPr>
        <p:blipFill>
          <a:blip r:embed="rId3"/>
          <a:stretch>
            <a:fillRect/>
          </a:stretch>
        </p:blipFill>
        <p:spPr>
          <a:xfrm>
            <a:off x="0" y="664260"/>
            <a:ext cx="4572365" cy="4687704"/>
          </a:xfrm>
          <a:prstGeom prst="rect">
            <a:avLst/>
          </a:prstGeom>
        </p:spPr>
      </p:pic>
      <p:cxnSp>
        <p:nvCxnSpPr>
          <p:cNvPr id="7" name="直接连接符 6">
            <a:extLst>
              <a:ext uri="{FF2B5EF4-FFF2-40B4-BE49-F238E27FC236}">
                <a16:creationId xmlns:a16="http://schemas.microsoft.com/office/drawing/2014/main" id="{D3FA1F6F-EC4F-16B8-1BD6-86C9DD042A77}"/>
              </a:ext>
            </a:extLst>
          </p:cNvPr>
          <p:cNvCxnSpPr>
            <a:cxnSpLocks/>
          </p:cNvCxnSpPr>
          <p:nvPr/>
        </p:nvCxnSpPr>
        <p:spPr>
          <a:xfrm flipV="1">
            <a:off x="3781834" y="885761"/>
            <a:ext cx="790531" cy="586682"/>
          </a:xfrm>
          <a:prstGeom prst="line">
            <a:avLst/>
          </a:prstGeom>
          <a:ln w="50800" cap="rnd">
            <a:solidFill>
              <a:srgbClr val="FFC000"/>
            </a:solidFill>
            <a:headEnd type="none" w="sm" len="med"/>
            <a:tailEnd type="none"/>
          </a:ln>
          <a:effectLst/>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81A501FF-7A24-7A99-4937-3CEC1F1375B7}"/>
              </a:ext>
            </a:extLst>
          </p:cNvPr>
          <p:cNvCxnSpPr>
            <a:cxnSpLocks/>
          </p:cNvCxnSpPr>
          <p:nvPr/>
        </p:nvCxnSpPr>
        <p:spPr>
          <a:xfrm>
            <a:off x="3748066" y="1918470"/>
            <a:ext cx="824299" cy="3281603"/>
          </a:xfrm>
          <a:prstGeom prst="line">
            <a:avLst/>
          </a:prstGeom>
          <a:ln w="50800" cap="rnd">
            <a:solidFill>
              <a:srgbClr val="FFC000"/>
            </a:solidFill>
            <a:headEnd type="none" w="sm" len="med"/>
          </a:ln>
          <a:effectLst/>
        </p:spPr>
        <p:style>
          <a:lnRef idx="1">
            <a:schemeClr val="accent1"/>
          </a:lnRef>
          <a:fillRef idx="0">
            <a:schemeClr val="accent1"/>
          </a:fillRef>
          <a:effectRef idx="0">
            <a:schemeClr val="accent1"/>
          </a:effectRef>
          <a:fontRef idx="minor">
            <a:schemeClr val="tx1"/>
          </a:fontRef>
        </p:style>
      </p:cxnSp>
      <p:sp>
        <p:nvSpPr>
          <p:cNvPr id="10" name="椭圆 9">
            <a:extLst>
              <a:ext uri="{FF2B5EF4-FFF2-40B4-BE49-F238E27FC236}">
                <a16:creationId xmlns:a16="http://schemas.microsoft.com/office/drawing/2014/main" id="{FCF8666E-C809-9C7E-D5A5-C88E2E1E3FF5}"/>
              </a:ext>
            </a:extLst>
          </p:cNvPr>
          <p:cNvSpPr/>
          <p:nvPr/>
        </p:nvSpPr>
        <p:spPr>
          <a:xfrm>
            <a:off x="3352800" y="1491165"/>
            <a:ext cx="790531" cy="427305"/>
          </a:xfrm>
          <a:prstGeom prst="ellipse">
            <a:avLst/>
          </a:prstGeom>
          <a:noFill/>
          <a:ln w="38100">
            <a:solidFill>
              <a:srgbClr val="FFC0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Picture 2">
            <a:extLst>
              <a:ext uri="{FF2B5EF4-FFF2-40B4-BE49-F238E27FC236}">
                <a16:creationId xmlns:a16="http://schemas.microsoft.com/office/drawing/2014/main" id="{F7EDF3FB-DB7B-872B-12ED-90ED4EA8F5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9698" y="792451"/>
            <a:ext cx="7524318" cy="45495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45" name="TextBox 1">
            <a:extLst>
              <a:ext uri="{FF2B5EF4-FFF2-40B4-BE49-F238E27FC236}">
                <a16:creationId xmlns:a16="http://schemas.microsoft.com/office/drawing/2014/main" id="{EC839D36-DA98-0BCF-D593-6CDA43ED68CA}"/>
              </a:ext>
            </a:extLst>
          </p:cNvPr>
          <p:cNvSpPr txBox="1"/>
          <p:nvPr/>
        </p:nvSpPr>
        <p:spPr>
          <a:xfrm>
            <a:off x="5194672" y="1014111"/>
            <a:ext cx="6486840" cy="954107"/>
          </a:xfrm>
          <a:prstGeom prst="rect">
            <a:avLst/>
          </a:prstGeom>
          <a:solidFill>
            <a:schemeClr val="bg1">
              <a:alpha val="50000"/>
            </a:schemeClr>
          </a:solidFill>
        </p:spPr>
        <p:txBody>
          <a:bodyPr wrap="square" rtlCol="0">
            <a:spAutoFit/>
          </a:bodyPr>
          <a:lstStyle/>
          <a:p>
            <a:r>
              <a:rPr lang="en-US" altLang="zh-CN" sz="2800" baseline="30000" dirty="0">
                <a:solidFill>
                  <a:srgbClr val="0070C0"/>
                </a:solidFill>
              </a:rPr>
              <a:t>12</a:t>
            </a:r>
            <a:r>
              <a:rPr lang="en-US" altLang="zh-CN" sz="2800" dirty="0">
                <a:solidFill>
                  <a:srgbClr val="0070C0"/>
                </a:solidFill>
              </a:rPr>
              <a:t>C(</a:t>
            </a:r>
            <a:r>
              <a:rPr lang="en-US" altLang="zh-CN" sz="2800" dirty="0" err="1">
                <a:solidFill>
                  <a:prstClr val="black"/>
                </a:solidFill>
              </a:rPr>
              <a:t>p</a:t>
            </a:r>
            <a:r>
              <a:rPr lang="en-US" altLang="zh-CN" sz="2800" dirty="0" err="1">
                <a:solidFill>
                  <a:srgbClr val="0070C0"/>
                </a:solidFill>
              </a:rPr>
              <a:t>,</a:t>
            </a:r>
            <a:r>
              <a:rPr lang="en-US" altLang="zh-CN" sz="2800" dirty="0" err="1">
                <a:solidFill>
                  <a:srgbClr val="0070C0"/>
                </a:solidFill>
                <a:latin typeface="Symbol" panose="05050102010706020507" pitchFamily="18" charset="2"/>
              </a:rPr>
              <a:t>g</a:t>
            </a:r>
            <a:r>
              <a:rPr lang="en-US" altLang="zh-CN" sz="2800" dirty="0">
                <a:solidFill>
                  <a:srgbClr val="0070C0"/>
                </a:solidFill>
              </a:rPr>
              <a:t>)</a:t>
            </a:r>
            <a:r>
              <a:rPr lang="en-US" altLang="zh-CN" sz="2800" baseline="30000" dirty="0">
                <a:solidFill>
                  <a:srgbClr val="0070C0"/>
                </a:solidFill>
              </a:rPr>
              <a:t>13</a:t>
            </a:r>
            <a:r>
              <a:rPr lang="en-US" altLang="zh-CN" sz="2800" dirty="0">
                <a:solidFill>
                  <a:srgbClr val="0070C0"/>
                </a:solidFill>
              </a:rPr>
              <a:t>N(</a:t>
            </a:r>
            <a:r>
              <a:rPr lang="en-US" altLang="zh-CN" sz="2800" dirty="0">
                <a:solidFill>
                  <a:srgbClr val="0070C0"/>
                </a:solidFill>
                <a:latin typeface="Symbol" panose="05050102010706020507" pitchFamily="18" charset="2"/>
              </a:rPr>
              <a:t>b</a:t>
            </a:r>
            <a:r>
              <a:rPr lang="en-US" altLang="zh-CN" sz="2800" baseline="30000" dirty="0">
                <a:solidFill>
                  <a:srgbClr val="0070C0"/>
                </a:solidFill>
              </a:rPr>
              <a:t>+</a:t>
            </a:r>
            <a:r>
              <a:rPr lang="en-US" altLang="zh-CN" sz="2800" dirty="0">
                <a:solidFill>
                  <a:srgbClr val="0070C0"/>
                </a:solidFill>
              </a:rPr>
              <a:t>)</a:t>
            </a:r>
            <a:r>
              <a:rPr lang="en-US" altLang="zh-CN" sz="2800" baseline="30000" dirty="0">
                <a:solidFill>
                  <a:srgbClr val="FF0000"/>
                </a:solidFill>
              </a:rPr>
              <a:t>13</a:t>
            </a:r>
            <a:r>
              <a:rPr lang="en-US" altLang="zh-CN" sz="2800" dirty="0">
                <a:solidFill>
                  <a:srgbClr val="FF0000"/>
                </a:solidFill>
              </a:rPr>
              <a:t>C</a:t>
            </a:r>
            <a:r>
              <a:rPr lang="pt-BR" altLang="zh-CN" sz="2800" dirty="0">
                <a:solidFill>
                  <a:srgbClr val="0070C0"/>
                </a:solidFill>
              </a:rPr>
              <a:t> (</a:t>
            </a:r>
            <a:r>
              <a:rPr lang="pt-BR" altLang="zh-CN" sz="2800" dirty="0"/>
              <a:t>α</a:t>
            </a:r>
            <a:r>
              <a:rPr lang="pt-BR" altLang="zh-CN" sz="2800" dirty="0">
                <a:solidFill>
                  <a:srgbClr val="0070C0"/>
                </a:solidFill>
              </a:rPr>
              <a:t>,n)</a:t>
            </a:r>
            <a:endParaRPr lang="en-US" altLang="zh-CN" sz="2800" dirty="0">
              <a:solidFill>
                <a:srgbClr val="FF0000"/>
              </a:solidFill>
            </a:endParaRPr>
          </a:p>
          <a:p>
            <a:r>
              <a:rPr lang="pt-BR" altLang="zh-CN" sz="2800" baseline="30000" dirty="0">
                <a:solidFill>
                  <a:srgbClr val="FF0000"/>
                </a:solidFill>
              </a:rPr>
              <a:t>13</a:t>
            </a:r>
            <a:r>
              <a:rPr lang="pt-BR" altLang="zh-CN" sz="2800" dirty="0">
                <a:solidFill>
                  <a:srgbClr val="FF0000"/>
                </a:solidFill>
              </a:rPr>
              <a:t>C</a:t>
            </a:r>
            <a:r>
              <a:rPr lang="en-US" altLang="zh-CN" sz="2800" dirty="0">
                <a:solidFill>
                  <a:srgbClr val="0070C0"/>
                </a:solidFill>
              </a:rPr>
              <a:t> (</a:t>
            </a:r>
            <a:r>
              <a:rPr lang="en-US" altLang="zh-CN" sz="2800" dirty="0" err="1">
                <a:solidFill>
                  <a:prstClr val="black"/>
                </a:solidFill>
              </a:rPr>
              <a:t>p</a:t>
            </a:r>
            <a:r>
              <a:rPr lang="en-US" altLang="zh-CN" sz="2800" dirty="0" err="1">
                <a:solidFill>
                  <a:srgbClr val="0070C0"/>
                </a:solidFill>
              </a:rPr>
              <a:t>,</a:t>
            </a:r>
            <a:r>
              <a:rPr lang="en-US" altLang="zh-CN" sz="2800" dirty="0" err="1">
                <a:solidFill>
                  <a:srgbClr val="0070C0"/>
                </a:solidFill>
                <a:latin typeface="Symbol" panose="05050102010706020507" pitchFamily="18" charset="2"/>
              </a:rPr>
              <a:t>g</a:t>
            </a:r>
            <a:r>
              <a:rPr lang="en-US" altLang="zh-CN" sz="2800" dirty="0">
                <a:solidFill>
                  <a:srgbClr val="0070C0"/>
                </a:solidFill>
              </a:rPr>
              <a:t>)</a:t>
            </a:r>
            <a:r>
              <a:rPr lang="pt-BR" altLang="zh-CN" sz="2800" baseline="30000" dirty="0">
                <a:solidFill>
                  <a:srgbClr val="0070C0"/>
                </a:solidFill>
              </a:rPr>
              <a:t>14</a:t>
            </a:r>
            <a:r>
              <a:rPr lang="pt-BR" altLang="zh-CN" sz="2800" dirty="0">
                <a:solidFill>
                  <a:srgbClr val="0070C0"/>
                </a:solidFill>
              </a:rPr>
              <a:t>N(</a:t>
            </a:r>
            <a:r>
              <a:rPr lang="pt-BR" altLang="zh-CN" sz="2800" dirty="0"/>
              <a:t>α</a:t>
            </a:r>
            <a:r>
              <a:rPr lang="pt-BR" altLang="zh-CN" sz="2800" dirty="0">
                <a:solidFill>
                  <a:srgbClr val="0070C0"/>
                </a:solidFill>
              </a:rPr>
              <a:t>,γ)</a:t>
            </a:r>
            <a:r>
              <a:rPr lang="pt-BR" altLang="zh-CN" sz="2800" baseline="30000" dirty="0">
                <a:solidFill>
                  <a:srgbClr val="0070C0"/>
                </a:solidFill>
              </a:rPr>
              <a:t>18</a:t>
            </a:r>
            <a:r>
              <a:rPr lang="pt-BR" altLang="zh-CN" sz="2800" dirty="0">
                <a:solidFill>
                  <a:srgbClr val="0070C0"/>
                </a:solidFill>
              </a:rPr>
              <a:t>F(β</a:t>
            </a:r>
            <a:r>
              <a:rPr lang="pt-BR" altLang="zh-CN" sz="2800" baseline="30000" dirty="0">
                <a:solidFill>
                  <a:srgbClr val="0070C0"/>
                </a:solidFill>
              </a:rPr>
              <a:t>+</a:t>
            </a:r>
            <a:r>
              <a:rPr lang="pt-BR" altLang="zh-CN" sz="2800" dirty="0">
                <a:solidFill>
                  <a:srgbClr val="0070C0"/>
                </a:solidFill>
              </a:rPr>
              <a:t>ν)</a:t>
            </a:r>
            <a:r>
              <a:rPr lang="pt-BR" altLang="zh-CN" sz="2800" baseline="30000" dirty="0">
                <a:solidFill>
                  <a:srgbClr val="0070C0"/>
                </a:solidFill>
              </a:rPr>
              <a:t>18</a:t>
            </a:r>
            <a:r>
              <a:rPr lang="pt-BR" altLang="zh-CN" sz="2800" dirty="0">
                <a:solidFill>
                  <a:srgbClr val="0070C0"/>
                </a:solidFill>
              </a:rPr>
              <a:t>O(</a:t>
            </a:r>
            <a:r>
              <a:rPr lang="pt-BR" altLang="zh-CN" sz="2800" dirty="0"/>
              <a:t>α</a:t>
            </a:r>
            <a:r>
              <a:rPr lang="pt-BR" altLang="zh-CN" sz="2800" dirty="0">
                <a:solidFill>
                  <a:srgbClr val="0070C0"/>
                </a:solidFill>
              </a:rPr>
              <a:t>,γ)</a:t>
            </a:r>
            <a:r>
              <a:rPr lang="pt-BR" altLang="zh-CN" sz="2800" baseline="30000" dirty="0">
                <a:solidFill>
                  <a:srgbClr val="FF0000"/>
                </a:solidFill>
              </a:rPr>
              <a:t>22</a:t>
            </a:r>
            <a:r>
              <a:rPr lang="pt-BR" altLang="zh-CN" sz="2800" dirty="0">
                <a:solidFill>
                  <a:srgbClr val="FF0000"/>
                </a:solidFill>
              </a:rPr>
              <a:t>Ne</a:t>
            </a:r>
            <a:r>
              <a:rPr lang="pt-BR" altLang="zh-CN" sz="2800" dirty="0">
                <a:solidFill>
                  <a:srgbClr val="0070C0"/>
                </a:solidFill>
              </a:rPr>
              <a:t>(</a:t>
            </a:r>
            <a:r>
              <a:rPr lang="pt-BR" altLang="zh-CN" sz="2800" dirty="0"/>
              <a:t>α</a:t>
            </a:r>
            <a:r>
              <a:rPr lang="pt-BR" altLang="zh-CN" sz="2800" dirty="0">
                <a:solidFill>
                  <a:srgbClr val="0070C0"/>
                </a:solidFill>
              </a:rPr>
              <a:t>,n)</a:t>
            </a:r>
            <a:endParaRPr lang="zh-CN" altLang="en-US" sz="2800" dirty="0">
              <a:solidFill>
                <a:srgbClr val="0070C0"/>
              </a:solidFill>
            </a:endParaRPr>
          </a:p>
        </p:txBody>
      </p:sp>
      <p:grpSp>
        <p:nvGrpSpPr>
          <p:cNvPr id="46" name="组合 45">
            <a:extLst>
              <a:ext uri="{FF2B5EF4-FFF2-40B4-BE49-F238E27FC236}">
                <a16:creationId xmlns:a16="http://schemas.microsoft.com/office/drawing/2014/main" id="{FB90466F-7BD8-95B3-28D1-1B620B96571B}"/>
              </a:ext>
            </a:extLst>
          </p:cNvPr>
          <p:cNvGrpSpPr/>
          <p:nvPr/>
        </p:nvGrpSpPr>
        <p:grpSpPr>
          <a:xfrm>
            <a:off x="5486725" y="2460855"/>
            <a:ext cx="1783163" cy="786913"/>
            <a:chOff x="678539" y="2465126"/>
            <a:chExt cx="2621937" cy="963819"/>
          </a:xfrm>
        </p:grpSpPr>
        <p:sp>
          <p:nvSpPr>
            <p:cNvPr id="47" name="TextBox 3">
              <a:extLst>
                <a:ext uri="{FF2B5EF4-FFF2-40B4-BE49-F238E27FC236}">
                  <a16:creationId xmlns:a16="http://schemas.microsoft.com/office/drawing/2014/main" id="{8948BB4E-A4E9-5A94-19EC-08976AA9D397}"/>
                </a:ext>
              </a:extLst>
            </p:cNvPr>
            <p:cNvSpPr txBox="1"/>
            <p:nvPr/>
          </p:nvSpPr>
          <p:spPr>
            <a:xfrm>
              <a:off x="1241744" y="2845579"/>
              <a:ext cx="373821" cy="523219"/>
            </a:xfrm>
            <a:prstGeom prst="rect">
              <a:avLst/>
            </a:prstGeom>
            <a:noFill/>
          </p:spPr>
          <p:txBody>
            <a:bodyPr wrap="none" rtlCol="0">
              <a:spAutoFit/>
            </a:bodyPr>
            <a:lstStyle/>
            <a:p>
              <a:r>
                <a:rPr lang="en-US" altLang="zh-CN" sz="2800" dirty="0">
                  <a:solidFill>
                    <a:prstClr val="black"/>
                  </a:solidFill>
                </a:rPr>
                <a:t>p</a:t>
              </a:r>
              <a:endParaRPr lang="zh-CN" altLang="en-US" sz="2800" dirty="0">
                <a:solidFill>
                  <a:prstClr val="black"/>
                </a:solidFill>
              </a:endParaRPr>
            </a:p>
          </p:txBody>
        </p:sp>
        <p:sp>
          <p:nvSpPr>
            <p:cNvPr id="48" name="弧形 47">
              <a:extLst>
                <a:ext uri="{FF2B5EF4-FFF2-40B4-BE49-F238E27FC236}">
                  <a16:creationId xmlns:a16="http://schemas.microsoft.com/office/drawing/2014/main" id="{AE4EEE40-77E6-8518-D839-2359E70E1349}"/>
                </a:ext>
              </a:extLst>
            </p:cNvPr>
            <p:cNvSpPr/>
            <p:nvPr/>
          </p:nvSpPr>
          <p:spPr>
            <a:xfrm rot="1766850" flipV="1">
              <a:off x="678539" y="2465126"/>
              <a:ext cx="2621937" cy="963819"/>
            </a:xfrm>
            <a:prstGeom prst="arc">
              <a:avLst>
                <a:gd name="adj1" fmla="val 16200000"/>
                <a:gd name="adj2" fmla="val 20683870"/>
              </a:avLst>
            </a:prstGeom>
            <a:ln w="63500">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prstClr val="black"/>
                </a:solidFill>
              </a:endParaRPr>
            </a:p>
          </p:txBody>
        </p:sp>
      </p:grpSp>
      <p:sp>
        <p:nvSpPr>
          <p:cNvPr id="49" name="TextBox 13">
            <a:extLst>
              <a:ext uri="{FF2B5EF4-FFF2-40B4-BE49-F238E27FC236}">
                <a16:creationId xmlns:a16="http://schemas.microsoft.com/office/drawing/2014/main" id="{3D368152-7E80-C958-8B34-81A333BAB0F4}"/>
              </a:ext>
            </a:extLst>
          </p:cNvPr>
          <p:cNvSpPr txBox="1"/>
          <p:nvPr/>
        </p:nvSpPr>
        <p:spPr>
          <a:xfrm>
            <a:off x="9549353" y="4211070"/>
            <a:ext cx="2752626" cy="1200329"/>
          </a:xfrm>
          <a:prstGeom prst="rect">
            <a:avLst/>
          </a:prstGeom>
          <a:noFill/>
        </p:spPr>
        <p:txBody>
          <a:bodyPr wrap="square" rtlCol="0">
            <a:spAutoFit/>
          </a:bodyPr>
          <a:lstStyle/>
          <a:p>
            <a:r>
              <a:rPr lang="en-US" sz="2400" b="1" dirty="0">
                <a:solidFill>
                  <a:schemeClr val="bg1"/>
                </a:solidFill>
              </a:rPr>
              <a:t>He-shell burning of M&lt;4M</a:t>
            </a:r>
            <a:r>
              <a:rPr lang="en-US" sz="2400" b="1" baseline="-25000" dirty="0">
                <a:solidFill>
                  <a:schemeClr val="bg1"/>
                </a:solidFill>
              </a:rPr>
              <a:t>⊙ </a:t>
            </a:r>
            <a:r>
              <a:rPr lang="en-US" sz="2400" b="1" dirty="0">
                <a:solidFill>
                  <a:schemeClr val="bg1"/>
                </a:solidFill>
              </a:rPr>
              <a:t>AGB stars</a:t>
            </a:r>
          </a:p>
          <a:p>
            <a:r>
              <a:rPr lang="en-US" sz="2400" b="1" dirty="0" err="1">
                <a:solidFill>
                  <a:schemeClr val="bg1"/>
                </a:solidFill>
              </a:rPr>
              <a:t>N</a:t>
            </a:r>
            <a:r>
              <a:rPr lang="en-US" sz="2400" b="1" baseline="-25000" dirty="0" err="1">
                <a:solidFill>
                  <a:schemeClr val="bg1"/>
                </a:solidFill>
              </a:rPr>
              <a:t>n</a:t>
            </a:r>
            <a:r>
              <a:rPr lang="en-US" sz="2400" b="1" dirty="0">
                <a:solidFill>
                  <a:schemeClr val="bg1"/>
                </a:solidFill>
              </a:rPr>
              <a:t>&lt;10</a:t>
            </a:r>
            <a:r>
              <a:rPr lang="en-US" sz="2400" b="1" baseline="30000" dirty="0">
                <a:solidFill>
                  <a:schemeClr val="bg1"/>
                </a:solidFill>
              </a:rPr>
              <a:t>9</a:t>
            </a:r>
            <a:r>
              <a:rPr lang="en-US" sz="2400" b="1" dirty="0">
                <a:solidFill>
                  <a:schemeClr val="bg1"/>
                </a:solidFill>
              </a:rPr>
              <a:t> cm</a:t>
            </a:r>
            <a:r>
              <a:rPr lang="en-US" sz="2400" b="1" baseline="30000" dirty="0">
                <a:solidFill>
                  <a:schemeClr val="bg1"/>
                </a:solidFill>
              </a:rPr>
              <a:t>-3</a:t>
            </a:r>
          </a:p>
        </p:txBody>
      </p:sp>
      <p:sp>
        <p:nvSpPr>
          <p:cNvPr id="50" name="TextBox 2">
            <a:extLst>
              <a:ext uri="{FF2B5EF4-FFF2-40B4-BE49-F238E27FC236}">
                <a16:creationId xmlns:a16="http://schemas.microsoft.com/office/drawing/2014/main" id="{BD29DCF3-31CE-3DD5-E295-4537007A376C}"/>
              </a:ext>
            </a:extLst>
          </p:cNvPr>
          <p:cNvSpPr txBox="1"/>
          <p:nvPr/>
        </p:nvSpPr>
        <p:spPr>
          <a:xfrm>
            <a:off x="6849504" y="4693352"/>
            <a:ext cx="2030546" cy="400110"/>
          </a:xfrm>
          <a:prstGeom prst="rect">
            <a:avLst/>
          </a:prstGeom>
          <a:noFill/>
        </p:spPr>
        <p:txBody>
          <a:bodyPr wrap="square" rtlCol="0">
            <a:spAutoFit/>
          </a:bodyPr>
          <a:lstStyle/>
          <a:p>
            <a:r>
              <a:rPr lang="en-US" sz="2000" b="1" dirty="0"/>
              <a:t>(</a:t>
            </a:r>
            <a:r>
              <a:rPr lang="en-US" sz="2000" b="1" baseline="30000" dirty="0"/>
              <a:t>12</a:t>
            </a:r>
            <a:r>
              <a:rPr lang="en-US" sz="2000" b="1" dirty="0"/>
              <a:t>C,</a:t>
            </a:r>
            <a:r>
              <a:rPr lang="en-US" sz="2000" b="1" baseline="30000" dirty="0"/>
              <a:t>16</a:t>
            </a:r>
            <a:r>
              <a:rPr lang="en-US" sz="2000" b="1" dirty="0"/>
              <a:t>O,Fe,..)</a:t>
            </a:r>
          </a:p>
        </p:txBody>
      </p:sp>
      <p:sp>
        <p:nvSpPr>
          <p:cNvPr id="61" name="文本框 60">
            <a:extLst>
              <a:ext uri="{FF2B5EF4-FFF2-40B4-BE49-F238E27FC236}">
                <a16:creationId xmlns:a16="http://schemas.microsoft.com/office/drawing/2014/main" id="{1B0B4937-874E-7332-FA61-F065B367FDF7}"/>
              </a:ext>
            </a:extLst>
          </p:cNvPr>
          <p:cNvSpPr txBox="1"/>
          <p:nvPr/>
        </p:nvSpPr>
        <p:spPr>
          <a:xfrm>
            <a:off x="320414" y="5368482"/>
            <a:ext cx="11792607" cy="1169551"/>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altLang="zh-CN" sz="2000" b="1" dirty="0">
                <a:solidFill>
                  <a:srgbClr val="FF3300"/>
                </a:solidFill>
                <a:latin typeface="Arial" panose="020B0604020202020204" pitchFamily="34" charset="0"/>
                <a:ea typeface="微软雅黑" panose="020B0503020204020204" pitchFamily="34" charset="-122"/>
                <a:cs typeface="Arial" panose="020B0604020202020204" pitchFamily="34" charset="0"/>
              </a:rPr>
              <a:t>Stars smaller than 8 M</a:t>
            </a:r>
            <a:r>
              <a:rPr lang="en-US" altLang="zh-CN" sz="2000" b="1" baseline="-25000" dirty="0">
                <a:solidFill>
                  <a:srgbClr val="FF3300"/>
                </a:solidFill>
                <a:latin typeface="Arial" panose="020B0604020202020204" pitchFamily="34" charset="0"/>
                <a:ea typeface="微软雅黑" panose="020B0503020204020204" pitchFamily="34" charset="-122"/>
                <a:cs typeface="Arial" panose="020B0604020202020204" pitchFamily="34" charset="0"/>
              </a:rPr>
              <a:t>⊙</a:t>
            </a:r>
            <a:r>
              <a:rPr lang="en-US" altLang="zh-CN" sz="2000" b="1" dirty="0">
                <a:solidFill>
                  <a:srgbClr val="FF3300"/>
                </a:solidFill>
                <a:latin typeface="Arial" panose="020B0604020202020204" pitchFamily="34" charset="0"/>
                <a:ea typeface="微软雅黑" panose="020B0503020204020204" pitchFamily="34" charset="-122"/>
                <a:cs typeface="Arial" panose="020B0604020202020204" pitchFamily="34" charset="0"/>
              </a:rPr>
              <a:t> </a:t>
            </a:r>
            <a:r>
              <a:rPr lang="en-US" altLang="zh-CN" sz="2000" b="1" dirty="0">
                <a:latin typeface="Arial" panose="020B0604020202020204" pitchFamily="34" charset="0"/>
                <a:ea typeface="微软雅黑" panose="020B0503020204020204" pitchFamily="34" charset="-122"/>
                <a:cs typeface="Arial" panose="020B0604020202020204" pitchFamily="34" charset="0"/>
              </a:rPr>
              <a:t>become white dwarfs via the </a:t>
            </a:r>
            <a:r>
              <a:rPr lang="en-US" altLang="zh-CN" sz="2000" b="1" dirty="0">
                <a:solidFill>
                  <a:srgbClr val="FF3300"/>
                </a:solidFill>
                <a:latin typeface="Arial" panose="020B0604020202020204" pitchFamily="34" charset="0"/>
                <a:ea typeface="微软雅黑" panose="020B0503020204020204" pitchFamily="34" charset="-122"/>
                <a:cs typeface="Arial" panose="020B0604020202020204" pitchFamily="34" charset="0"/>
              </a:rPr>
              <a:t>Asymptotic Giant Branch (AGB star)</a:t>
            </a:r>
          </a:p>
          <a:p>
            <a:pPr marL="285750" indent="-285750">
              <a:spcBef>
                <a:spcPts val="600"/>
              </a:spcBef>
              <a:buFont typeface="Arial" panose="020B0604020202020204" pitchFamily="34" charset="0"/>
              <a:buChar char="•"/>
            </a:pPr>
            <a:r>
              <a:rPr lang="en-US" altLang="zh-CN" sz="2000" b="1" baseline="30000" dirty="0">
                <a:solidFill>
                  <a:srgbClr val="FF3300"/>
                </a:solidFill>
                <a:latin typeface="Arial" panose="020B0604020202020204" pitchFamily="34" charset="0"/>
                <a:ea typeface="微软雅黑" panose="020B0503020204020204" pitchFamily="34" charset="-122"/>
                <a:cs typeface="Arial" panose="020B0604020202020204" pitchFamily="34" charset="0"/>
              </a:rPr>
              <a:t>13</a:t>
            </a:r>
            <a:r>
              <a:rPr lang="en-US" altLang="zh-CN" sz="2000" b="1" dirty="0">
                <a:solidFill>
                  <a:srgbClr val="FF3300"/>
                </a:solidFill>
                <a:latin typeface="Arial" panose="020B0604020202020204" pitchFamily="34" charset="0"/>
                <a:ea typeface="微软雅黑" panose="020B0503020204020204" pitchFamily="34" charset="-122"/>
                <a:cs typeface="Arial" panose="020B0604020202020204" pitchFamily="34" charset="0"/>
              </a:rPr>
              <a:t>C(</a:t>
            </a:r>
            <a:r>
              <a:rPr lang="el-GR" altLang="zh-CN" sz="2000" b="1" dirty="0">
                <a:solidFill>
                  <a:srgbClr val="FF3300"/>
                </a:solidFill>
                <a:latin typeface="Arial" panose="020B0604020202020204" pitchFamily="34" charset="0"/>
                <a:ea typeface="微软雅黑" panose="020B0503020204020204" pitchFamily="34" charset="-122"/>
                <a:cs typeface="Arial" panose="020B0604020202020204" pitchFamily="34" charset="0"/>
              </a:rPr>
              <a:t>α</a:t>
            </a:r>
            <a:r>
              <a:rPr lang="en-US" altLang="zh-CN" sz="2000" b="1" dirty="0">
                <a:solidFill>
                  <a:srgbClr val="FF3300"/>
                </a:solidFill>
                <a:latin typeface="Arial" panose="020B0604020202020204" pitchFamily="34" charset="0"/>
                <a:ea typeface="微软雅黑" panose="020B0503020204020204" pitchFamily="34" charset="-122"/>
                <a:cs typeface="Arial" panose="020B0604020202020204" pitchFamily="34" charset="0"/>
              </a:rPr>
              <a:t>,n)</a:t>
            </a:r>
            <a:r>
              <a:rPr lang="en-US" altLang="zh-CN" sz="2000" b="1" baseline="30000" dirty="0">
                <a:solidFill>
                  <a:srgbClr val="FF3300"/>
                </a:solidFill>
                <a:latin typeface="Arial" panose="020B0604020202020204" pitchFamily="34" charset="0"/>
                <a:ea typeface="微软雅黑" panose="020B0503020204020204" pitchFamily="34" charset="-122"/>
                <a:cs typeface="Arial" panose="020B0604020202020204" pitchFamily="34" charset="0"/>
              </a:rPr>
              <a:t>16</a:t>
            </a:r>
            <a:r>
              <a:rPr lang="en-US" altLang="zh-CN" sz="2000" b="1" dirty="0">
                <a:solidFill>
                  <a:srgbClr val="FF3300"/>
                </a:solidFill>
                <a:latin typeface="Arial" panose="020B0604020202020204" pitchFamily="34" charset="0"/>
                <a:ea typeface="微软雅黑" panose="020B0503020204020204" pitchFamily="34" charset="-122"/>
                <a:cs typeface="Arial" panose="020B0604020202020204" pitchFamily="34" charset="0"/>
              </a:rPr>
              <a:t>O </a:t>
            </a:r>
            <a:r>
              <a:rPr lang="en-US" altLang="zh-CN" sz="2000" b="1" dirty="0">
                <a:latin typeface="Arial" panose="020B0604020202020204" pitchFamily="34" charset="0"/>
                <a:ea typeface="微软雅黑" panose="020B0503020204020204" pitchFamily="34" charset="-122"/>
                <a:cs typeface="Arial" panose="020B0604020202020204" pitchFamily="34" charset="0"/>
              </a:rPr>
              <a:t>is the main neutron source reaction of the s-process and </a:t>
            </a:r>
            <a:r>
              <a:rPr lang="en-US" altLang="zh-CN" sz="2000" b="1" dirty="0" err="1">
                <a:latin typeface="Arial" panose="020B0604020202020204" pitchFamily="34" charset="0"/>
                <a:ea typeface="微软雅黑" panose="020B0503020204020204" pitchFamily="34" charset="-122"/>
                <a:cs typeface="Arial" panose="020B0604020202020204" pitchFamily="34" charset="0"/>
              </a:rPr>
              <a:t>i</a:t>
            </a:r>
            <a:r>
              <a:rPr lang="en-US" altLang="zh-CN" sz="2000" b="1" dirty="0">
                <a:latin typeface="Arial" panose="020B0604020202020204" pitchFamily="34" charset="0"/>
                <a:ea typeface="微软雅黑" panose="020B0503020204020204" pitchFamily="34" charset="-122"/>
                <a:cs typeface="Arial" panose="020B0604020202020204" pitchFamily="34" charset="0"/>
              </a:rPr>
              <a:t>-process</a:t>
            </a:r>
          </a:p>
          <a:p>
            <a:pPr marL="285750" indent="-285750">
              <a:spcBef>
                <a:spcPts val="600"/>
              </a:spcBef>
              <a:buFont typeface="Arial" panose="020B0604020202020204" pitchFamily="34" charset="0"/>
              <a:buChar char="•"/>
            </a:pPr>
            <a:r>
              <a:rPr lang="en-US" altLang="zh-CN" sz="2000" b="1" dirty="0">
                <a:latin typeface="Arial" panose="020B0604020202020204" pitchFamily="34" charset="0"/>
                <a:ea typeface="微软雅黑" panose="020B0503020204020204" pitchFamily="34" charset="-122"/>
                <a:cs typeface="Arial" panose="020B0604020202020204" pitchFamily="34" charset="0"/>
              </a:rPr>
              <a:t>Typical s-process have a neutron density of ρ = </a:t>
            </a:r>
            <a:r>
              <a:rPr lang="en-US" altLang="zh-CN" sz="2000" b="1" dirty="0">
                <a:solidFill>
                  <a:srgbClr val="FF3300"/>
                </a:solidFill>
                <a:latin typeface="Arial" panose="020B0604020202020204" pitchFamily="34" charset="0"/>
                <a:ea typeface="微软雅黑" panose="020B0503020204020204" pitchFamily="34" charset="-122"/>
                <a:cs typeface="Arial" panose="020B0604020202020204" pitchFamily="34" charset="0"/>
              </a:rPr>
              <a:t>10</a:t>
            </a:r>
            <a:r>
              <a:rPr lang="en-US" altLang="zh-CN" sz="2000" b="1" baseline="30000" dirty="0">
                <a:solidFill>
                  <a:srgbClr val="FF3300"/>
                </a:solidFill>
                <a:latin typeface="Arial" panose="020B0604020202020204" pitchFamily="34" charset="0"/>
                <a:ea typeface="微软雅黑" panose="020B0503020204020204" pitchFamily="34" charset="-122"/>
                <a:cs typeface="Arial" panose="020B0604020202020204" pitchFamily="34" charset="0"/>
              </a:rPr>
              <a:t>7~11 </a:t>
            </a:r>
            <a:r>
              <a:rPr lang="en-US" altLang="zh-CN" sz="2000" b="1" dirty="0">
                <a:solidFill>
                  <a:srgbClr val="FF3300"/>
                </a:solidFill>
                <a:latin typeface="Arial" panose="020B0604020202020204" pitchFamily="34" charset="0"/>
                <a:ea typeface="微软雅黑" panose="020B0503020204020204" pitchFamily="34" charset="-122"/>
                <a:cs typeface="Arial" panose="020B0604020202020204" pitchFamily="34" charset="0"/>
              </a:rPr>
              <a:t> cm</a:t>
            </a:r>
            <a:r>
              <a:rPr lang="en-US" altLang="zh-CN" sz="2000" b="1" baseline="30000" dirty="0">
                <a:solidFill>
                  <a:srgbClr val="FF3300"/>
                </a:solidFill>
                <a:latin typeface="Arial" panose="020B0604020202020204" pitchFamily="34" charset="0"/>
                <a:ea typeface="微软雅黑" panose="020B0503020204020204" pitchFamily="34" charset="-122"/>
                <a:cs typeface="Arial" panose="020B0604020202020204" pitchFamily="34" charset="0"/>
              </a:rPr>
              <a:t>-3</a:t>
            </a:r>
            <a:endParaRPr lang="zh-CN" altLang="en-US" sz="2000" b="1" baseline="30000" dirty="0">
              <a:solidFill>
                <a:srgbClr val="FF3300"/>
              </a:solidFill>
              <a:latin typeface="Arial" panose="020B0604020202020204" pitchFamily="34" charset="0"/>
              <a:ea typeface="微软雅黑" panose="020B0503020204020204" pitchFamily="34" charset="-122"/>
              <a:cs typeface="Arial" panose="020B0604020202020204" pitchFamily="34" charset="0"/>
            </a:endParaRPr>
          </a:p>
        </p:txBody>
      </p:sp>
      <p:sp>
        <p:nvSpPr>
          <p:cNvPr id="62" name="灯片编号占位符 61">
            <a:extLst>
              <a:ext uri="{FF2B5EF4-FFF2-40B4-BE49-F238E27FC236}">
                <a16:creationId xmlns:a16="http://schemas.microsoft.com/office/drawing/2014/main" id="{8AEB8167-6734-0F8A-B24D-AAC122152809}"/>
              </a:ext>
            </a:extLst>
          </p:cNvPr>
          <p:cNvSpPr>
            <a:spLocks noGrp="1"/>
          </p:cNvSpPr>
          <p:nvPr>
            <p:ph type="sldNum" sz="quarter" idx="12"/>
          </p:nvPr>
        </p:nvSpPr>
        <p:spPr/>
        <p:txBody>
          <a:bodyPr/>
          <a:lstStyle/>
          <a:p>
            <a:fld id="{B404BCE8-E988-47B3-B1DC-A268410BBE29}" type="slidenum">
              <a:rPr lang="zh-CN" altLang="en-US" smtClean="0"/>
              <a:t>3</a:t>
            </a:fld>
            <a:endParaRPr lang="zh-CN" altLang="en-US" dirty="0"/>
          </a:p>
        </p:txBody>
      </p:sp>
      <p:sp>
        <p:nvSpPr>
          <p:cNvPr id="12" name="矩形 3">
            <a:extLst>
              <a:ext uri="{FF2B5EF4-FFF2-40B4-BE49-F238E27FC236}">
                <a16:creationId xmlns:a16="http://schemas.microsoft.com/office/drawing/2014/main" id="{B100AE3F-3B8A-E632-06EA-5BA95005D4E5}"/>
              </a:ext>
            </a:extLst>
          </p:cNvPr>
          <p:cNvSpPr/>
          <p:nvPr/>
        </p:nvSpPr>
        <p:spPr>
          <a:xfrm>
            <a:off x="0" y="575545"/>
            <a:ext cx="9836728" cy="69272"/>
          </a:xfrm>
          <a:prstGeom prst="rect">
            <a:avLst/>
          </a:prstGeom>
          <a:gradFill flip="none" rotWithShape="1">
            <a:gsLst>
              <a:gs pos="31000">
                <a:schemeClr val="accent5">
                  <a:lumMod val="20000"/>
                  <a:lumOff val="80000"/>
                </a:schemeClr>
              </a:gs>
              <a:gs pos="0">
                <a:schemeClr val="accent1">
                  <a:lumMod val="5000"/>
                  <a:lumOff val="95000"/>
                  <a:alpha val="0"/>
                </a:schemeClr>
              </a:gs>
              <a:gs pos="65000">
                <a:schemeClr val="accent5">
                  <a:lumMod val="60000"/>
                  <a:lumOff val="40000"/>
                </a:schemeClr>
              </a:gs>
              <a:gs pos="100000">
                <a:srgbClr val="1B4A63"/>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1">
            <a:extLst>
              <a:ext uri="{FF2B5EF4-FFF2-40B4-BE49-F238E27FC236}">
                <a16:creationId xmlns:a16="http://schemas.microsoft.com/office/drawing/2014/main" id="{46428B42-35CA-74CA-4DC4-221152E5D5EC}"/>
              </a:ext>
            </a:extLst>
          </p:cNvPr>
          <p:cNvPicPr>
            <a:picLocks noChangeAspect="1"/>
          </p:cNvPicPr>
          <p:nvPr/>
        </p:nvPicPr>
        <p:blipFill>
          <a:blip r:embed="rId5"/>
          <a:srcRect t="25415" b="25415"/>
          <a:stretch/>
        </p:blipFill>
        <p:spPr>
          <a:xfrm>
            <a:off x="10817276" y="0"/>
            <a:ext cx="1374724" cy="675962"/>
          </a:xfrm>
          <a:prstGeom prst="rect">
            <a:avLst/>
          </a:prstGeom>
        </p:spPr>
      </p:pic>
    </p:spTree>
    <p:extLst>
      <p:ext uri="{BB962C8B-B14F-4D97-AF65-F5344CB8AC3E}">
        <p14:creationId xmlns:p14="http://schemas.microsoft.com/office/powerpoint/2010/main" val="340430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图片 47">
            <a:extLst>
              <a:ext uri="{FF2B5EF4-FFF2-40B4-BE49-F238E27FC236}">
                <a16:creationId xmlns:a16="http://schemas.microsoft.com/office/drawing/2014/main" id="{7716D3E0-BED8-BDD3-B252-647168AC3358}"/>
              </a:ext>
            </a:extLst>
          </p:cNvPr>
          <p:cNvPicPr>
            <a:picLocks noChangeAspect="1"/>
          </p:cNvPicPr>
          <p:nvPr/>
        </p:nvPicPr>
        <p:blipFill>
          <a:blip r:embed="rId3"/>
          <a:stretch>
            <a:fillRect/>
          </a:stretch>
        </p:blipFill>
        <p:spPr>
          <a:xfrm>
            <a:off x="4390126" y="643458"/>
            <a:ext cx="7638881" cy="4575514"/>
          </a:xfrm>
          <a:prstGeom prst="rect">
            <a:avLst/>
          </a:prstGeom>
        </p:spPr>
      </p:pic>
      <p:pic>
        <p:nvPicPr>
          <p:cNvPr id="36" name="Picture 2">
            <a:extLst>
              <a:ext uri="{FF2B5EF4-FFF2-40B4-BE49-F238E27FC236}">
                <a16:creationId xmlns:a16="http://schemas.microsoft.com/office/drawing/2014/main" id="{C1FF67BD-BC97-AA82-2351-86FB9FBD703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834" t="-862" r="21078" b="-927"/>
          <a:stretch/>
        </p:blipFill>
        <p:spPr bwMode="auto">
          <a:xfrm>
            <a:off x="320414" y="643459"/>
            <a:ext cx="4069713" cy="46309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3" name="矩形 2">
            <a:extLst>
              <a:ext uri="{FF2B5EF4-FFF2-40B4-BE49-F238E27FC236}">
                <a16:creationId xmlns:a16="http://schemas.microsoft.com/office/drawing/2014/main" id="{57B784C6-1918-E8EF-F6BE-73B70B32C065}"/>
              </a:ext>
            </a:extLst>
          </p:cNvPr>
          <p:cNvSpPr>
            <a:spLocks noChangeArrowheads="1"/>
          </p:cNvSpPr>
          <p:nvPr/>
        </p:nvSpPr>
        <p:spPr bwMode="auto">
          <a:xfrm>
            <a:off x="0" y="122353"/>
            <a:ext cx="8438092" cy="400110"/>
          </a:xfrm>
          <a:prstGeom prst="rect">
            <a:avLst/>
          </a:prstGeom>
          <a:noFill/>
          <a:ln>
            <a:noFill/>
          </a:ln>
        </p:spPr>
        <p:txBody>
          <a:bodyPr>
            <a:spAutoFit/>
          </a:bodyPr>
          <a:lstStyle>
            <a:lvl1pPr>
              <a:spcBef>
                <a:spcPct val="20000"/>
              </a:spcBef>
              <a:buClr>
                <a:schemeClr val="hlink"/>
              </a:buClr>
              <a:buChar char="•"/>
              <a:defRPr sz="3200">
                <a:solidFill>
                  <a:schemeClr val="tx1"/>
                </a:solidFill>
                <a:latin typeface="Comic Sans MS" pitchFamily="66" charset="0"/>
              </a:defRPr>
            </a:lvl1pPr>
            <a:lvl2pPr marL="742950" indent="-285750">
              <a:spcBef>
                <a:spcPct val="20000"/>
              </a:spcBef>
              <a:buClr>
                <a:schemeClr val="folHlink"/>
              </a:buClr>
              <a:buChar char="•"/>
              <a:defRPr sz="2800">
                <a:solidFill>
                  <a:schemeClr val="tx1"/>
                </a:solidFill>
                <a:latin typeface="Comic Sans MS" pitchFamily="66" charset="0"/>
              </a:defRPr>
            </a:lvl2pPr>
            <a:lvl3pPr marL="1143000" indent="-228600">
              <a:spcBef>
                <a:spcPct val="20000"/>
              </a:spcBef>
              <a:buChar char="•"/>
              <a:defRPr sz="2400">
                <a:solidFill>
                  <a:schemeClr val="tx1"/>
                </a:solidFill>
                <a:latin typeface="Comic Sans MS" pitchFamily="66" charset="0"/>
              </a:defRPr>
            </a:lvl3pPr>
            <a:lvl4pPr marL="1600200" indent="-228600">
              <a:spcBef>
                <a:spcPct val="20000"/>
              </a:spcBef>
              <a:buFont typeface="Times New Roman" pitchFamily="18" charset="0"/>
              <a:buChar char="−"/>
              <a:defRPr sz="2000">
                <a:solidFill>
                  <a:schemeClr val="tx1"/>
                </a:solidFill>
                <a:latin typeface="Comic Sans MS" pitchFamily="66" charset="0"/>
              </a:defRPr>
            </a:lvl4pPr>
            <a:lvl5pPr marL="2057400" indent="-228600">
              <a:spcBef>
                <a:spcPct val="20000"/>
              </a:spcBef>
              <a:buFont typeface="Times New Roman" pitchFamily="18" charset="0"/>
              <a:buChar char="–"/>
              <a:defRPr sz="2000">
                <a:solidFill>
                  <a:schemeClr val="tx1"/>
                </a:solidFill>
                <a:latin typeface="Comic Sans MS" pitchFamily="66" charset="0"/>
              </a:defRPr>
            </a:lvl5pPr>
            <a:lvl6pPr marL="25146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6pPr>
            <a:lvl7pPr marL="29718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7pPr>
            <a:lvl8pPr marL="34290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8pPr>
            <a:lvl9pPr marL="38862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9pPr>
          </a:lstStyle>
          <a:p>
            <a:pPr>
              <a:spcBef>
                <a:spcPct val="0"/>
              </a:spcBef>
              <a:buClrTx/>
              <a:buNone/>
              <a:defRPr/>
            </a:pPr>
            <a:r>
              <a:rPr lang="en-US" altLang="zh-CN" sz="2000" b="1" dirty="0">
                <a:latin typeface="华文新魏" panose="02010800040101010101" pitchFamily="2" charset="-122"/>
                <a:ea typeface="华文新魏" panose="02010800040101010101" pitchFamily="2" charset="-122"/>
              </a:rPr>
              <a:t>Slow Neutron Capture Process</a:t>
            </a:r>
          </a:p>
        </p:txBody>
      </p:sp>
      <p:sp>
        <p:nvSpPr>
          <p:cNvPr id="12" name="文本框 11">
            <a:extLst>
              <a:ext uri="{FF2B5EF4-FFF2-40B4-BE49-F238E27FC236}">
                <a16:creationId xmlns:a16="http://schemas.microsoft.com/office/drawing/2014/main" id="{35D68C67-D866-3A75-179F-F7072B8D8E0D}"/>
              </a:ext>
            </a:extLst>
          </p:cNvPr>
          <p:cNvSpPr txBox="1"/>
          <p:nvPr/>
        </p:nvSpPr>
        <p:spPr>
          <a:xfrm>
            <a:off x="320414" y="5368482"/>
            <a:ext cx="11792607" cy="1169551"/>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altLang="zh-CN" sz="2000" b="1" dirty="0">
                <a:solidFill>
                  <a:srgbClr val="FF3300"/>
                </a:solidFill>
                <a:latin typeface="Arial" panose="020B0604020202020204" pitchFamily="34" charset="0"/>
                <a:ea typeface="微软雅黑" panose="020B0503020204020204" pitchFamily="34" charset="-122"/>
                <a:cs typeface="Arial" panose="020B0604020202020204" pitchFamily="34" charset="0"/>
              </a:rPr>
              <a:t>Stars smaller than 10 M</a:t>
            </a:r>
            <a:r>
              <a:rPr lang="en-US" altLang="zh-CN" sz="2000" b="1" baseline="-25000" dirty="0">
                <a:solidFill>
                  <a:srgbClr val="FF3300"/>
                </a:solidFill>
                <a:latin typeface="Arial" panose="020B0604020202020204" pitchFamily="34" charset="0"/>
                <a:ea typeface="微软雅黑" panose="020B0503020204020204" pitchFamily="34" charset="-122"/>
                <a:cs typeface="Arial" panose="020B0604020202020204" pitchFamily="34" charset="0"/>
              </a:rPr>
              <a:t>⊙</a:t>
            </a:r>
            <a:r>
              <a:rPr lang="en-US" altLang="zh-CN" sz="2000" b="1" dirty="0">
                <a:solidFill>
                  <a:srgbClr val="FF3300"/>
                </a:solidFill>
                <a:latin typeface="Arial" panose="020B0604020202020204" pitchFamily="34" charset="0"/>
                <a:ea typeface="微软雅黑" panose="020B0503020204020204" pitchFamily="34" charset="-122"/>
                <a:cs typeface="Arial" panose="020B0604020202020204" pitchFamily="34" charset="0"/>
              </a:rPr>
              <a:t> </a:t>
            </a:r>
            <a:r>
              <a:rPr lang="en-US" altLang="zh-CN" sz="2000" b="1" dirty="0">
                <a:latin typeface="Arial" panose="020B0604020202020204" pitchFamily="34" charset="0"/>
                <a:ea typeface="微软雅黑" panose="020B0503020204020204" pitchFamily="34" charset="-122"/>
                <a:cs typeface="Arial" panose="020B0604020202020204" pitchFamily="34" charset="0"/>
              </a:rPr>
              <a:t>become white dwarfs via the </a:t>
            </a:r>
            <a:r>
              <a:rPr lang="en-US" altLang="zh-CN" sz="2000" b="1" dirty="0">
                <a:solidFill>
                  <a:srgbClr val="FF3300"/>
                </a:solidFill>
                <a:latin typeface="Arial" panose="020B0604020202020204" pitchFamily="34" charset="0"/>
                <a:ea typeface="微软雅黑" panose="020B0503020204020204" pitchFamily="34" charset="-122"/>
                <a:cs typeface="Arial" panose="020B0604020202020204" pitchFamily="34" charset="0"/>
              </a:rPr>
              <a:t>Asymptotic Giant Branch (AGB star)</a:t>
            </a:r>
          </a:p>
          <a:p>
            <a:pPr marL="285750" indent="-285750">
              <a:spcBef>
                <a:spcPts val="600"/>
              </a:spcBef>
              <a:buFont typeface="Arial" panose="020B0604020202020204" pitchFamily="34" charset="0"/>
              <a:buChar char="•"/>
            </a:pPr>
            <a:r>
              <a:rPr lang="en-US" altLang="zh-CN" sz="2000" b="1" baseline="30000" dirty="0">
                <a:solidFill>
                  <a:srgbClr val="FF3300"/>
                </a:solidFill>
                <a:latin typeface="Arial" panose="020B0604020202020204" pitchFamily="34" charset="0"/>
                <a:ea typeface="微软雅黑" panose="020B0503020204020204" pitchFamily="34" charset="-122"/>
                <a:cs typeface="Arial" panose="020B0604020202020204" pitchFamily="34" charset="0"/>
              </a:rPr>
              <a:t>13</a:t>
            </a:r>
            <a:r>
              <a:rPr lang="en-US" altLang="zh-CN" sz="2000" b="1" dirty="0">
                <a:solidFill>
                  <a:srgbClr val="FF3300"/>
                </a:solidFill>
                <a:latin typeface="Arial" panose="020B0604020202020204" pitchFamily="34" charset="0"/>
                <a:ea typeface="微软雅黑" panose="020B0503020204020204" pitchFamily="34" charset="-122"/>
                <a:cs typeface="Arial" panose="020B0604020202020204" pitchFamily="34" charset="0"/>
              </a:rPr>
              <a:t>C(</a:t>
            </a:r>
            <a:r>
              <a:rPr lang="el-GR" altLang="zh-CN" sz="2000" b="1" dirty="0">
                <a:solidFill>
                  <a:srgbClr val="FF3300"/>
                </a:solidFill>
                <a:latin typeface="Arial" panose="020B0604020202020204" pitchFamily="34" charset="0"/>
                <a:ea typeface="微软雅黑" panose="020B0503020204020204" pitchFamily="34" charset="-122"/>
                <a:cs typeface="Arial" panose="020B0604020202020204" pitchFamily="34" charset="0"/>
              </a:rPr>
              <a:t>α</a:t>
            </a:r>
            <a:r>
              <a:rPr lang="en-US" altLang="zh-CN" sz="2000" b="1" dirty="0">
                <a:solidFill>
                  <a:srgbClr val="FF3300"/>
                </a:solidFill>
                <a:latin typeface="Arial" panose="020B0604020202020204" pitchFamily="34" charset="0"/>
                <a:ea typeface="微软雅黑" panose="020B0503020204020204" pitchFamily="34" charset="-122"/>
                <a:cs typeface="Arial" panose="020B0604020202020204" pitchFamily="34" charset="0"/>
              </a:rPr>
              <a:t>,n)</a:t>
            </a:r>
            <a:r>
              <a:rPr lang="en-US" altLang="zh-CN" sz="2000" b="1" baseline="30000" dirty="0">
                <a:solidFill>
                  <a:srgbClr val="FF3300"/>
                </a:solidFill>
                <a:latin typeface="Arial" panose="020B0604020202020204" pitchFamily="34" charset="0"/>
                <a:ea typeface="微软雅黑" panose="020B0503020204020204" pitchFamily="34" charset="-122"/>
                <a:cs typeface="Arial" panose="020B0604020202020204" pitchFamily="34" charset="0"/>
              </a:rPr>
              <a:t>16</a:t>
            </a:r>
            <a:r>
              <a:rPr lang="en-US" altLang="zh-CN" sz="2000" b="1" dirty="0">
                <a:solidFill>
                  <a:srgbClr val="FF3300"/>
                </a:solidFill>
                <a:latin typeface="Arial" panose="020B0604020202020204" pitchFamily="34" charset="0"/>
                <a:ea typeface="微软雅黑" panose="020B0503020204020204" pitchFamily="34" charset="-122"/>
                <a:cs typeface="Arial" panose="020B0604020202020204" pitchFamily="34" charset="0"/>
              </a:rPr>
              <a:t>O </a:t>
            </a:r>
            <a:r>
              <a:rPr lang="en-US" altLang="zh-CN" sz="2000" b="1" dirty="0">
                <a:latin typeface="Arial" panose="020B0604020202020204" pitchFamily="34" charset="0"/>
                <a:ea typeface="微软雅黑" panose="020B0503020204020204" pitchFamily="34" charset="-122"/>
                <a:cs typeface="Arial" panose="020B0604020202020204" pitchFamily="34" charset="0"/>
              </a:rPr>
              <a:t>is the main neutron source reaction of the s-process and </a:t>
            </a:r>
            <a:r>
              <a:rPr lang="en-US" altLang="zh-CN" sz="2000" b="1" dirty="0" err="1">
                <a:latin typeface="Arial" panose="020B0604020202020204" pitchFamily="34" charset="0"/>
                <a:ea typeface="微软雅黑" panose="020B0503020204020204" pitchFamily="34" charset="-122"/>
                <a:cs typeface="Arial" panose="020B0604020202020204" pitchFamily="34" charset="0"/>
              </a:rPr>
              <a:t>i</a:t>
            </a:r>
            <a:r>
              <a:rPr lang="en-US" altLang="zh-CN" sz="2000" b="1" dirty="0">
                <a:latin typeface="Arial" panose="020B0604020202020204" pitchFamily="34" charset="0"/>
                <a:ea typeface="微软雅黑" panose="020B0503020204020204" pitchFamily="34" charset="-122"/>
                <a:cs typeface="Arial" panose="020B0604020202020204" pitchFamily="34" charset="0"/>
              </a:rPr>
              <a:t>-process</a:t>
            </a:r>
          </a:p>
          <a:p>
            <a:pPr marL="285750" indent="-285750">
              <a:spcBef>
                <a:spcPts val="600"/>
              </a:spcBef>
              <a:buFont typeface="Arial" panose="020B0604020202020204" pitchFamily="34" charset="0"/>
              <a:buChar char="•"/>
            </a:pPr>
            <a:r>
              <a:rPr lang="en-US" altLang="zh-CN" sz="2000" b="1" dirty="0">
                <a:latin typeface="Arial" panose="020B0604020202020204" pitchFamily="34" charset="0"/>
                <a:ea typeface="微软雅黑" panose="020B0503020204020204" pitchFamily="34" charset="-122"/>
                <a:cs typeface="Arial" panose="020B0604020202020204" pitchFamily="34" charset="0"/>
              </a:rPr>
              <a:t>Typical s-process have a neutron density of ρ = </a:t>
            </a:r>
            <a:r>
              <a:rPr lang="en-US" altLang="zh-CN" sz="2000" b="1" dirty="0">
                <a:solidFill>
                  <a:srgbClr val="FF3300"/>
                </a:solidFill>
                <a:latin typeface="Arial" panose="020B0604020202020204" pitchFamily="34" charset="0"/>
                <a:ea typeface="微软雅黑" panose="020B0503020204020204" pitchFamily="34" charset="-122"/>
                <a:cs typeface="Arial" panose="020B0604020202020204" pitchFamily="34" charset="0"/>
              </a:rPr>
              <a:t>10</a:t>
            </a:r>
            <a:r>
              <a:rPr lang="en-US" altLang="zh-CN" sz="2000" b="1" baseline="30000" dirty="0">
                <a:solidFill>
                  <a:srgbClr val="FF3300"/>
                </a:solidFill>
                <a:latin typeface="Arial" panose="020B0604020202020204" pitchFamily="34" charset="0"/>
                <a:ea typeface="微软雅黑" panose="020B0503020204020204" pitchFamily="34" charset="-122"/>
                <a:cs typeface="Arial" panose="020B0604020202020204" pitchFamily="34" charset="0"/>
              </a:rPr>
              <a:t>7~11 </a:t>
            </a:r>
            <a:r>
              <a:rPr lang="en-US" altLang="zh-CN" sz="2000" b="1" dirty="0">
                <a:solidFill>
                  <a:srgbClr val="FF3300"/>
                </a:solidFill>
                <a:latin typeface="Arial" panose="020B0604020202020204" pitchFamily="34" charset="0"/>
                <a:ea typeface="微软雅黑" panose="020B0503020204020204" pitchFamily="34" charset="-122"/>
                <a:cs typeface="Arial" panose="020B0604020202020204" pitchFamily="34" charset="0"/>
              </a:rPr>
              <a:t> cm</a:t>
            </a:r>
            <a:r>
              <a:rPr lang="en-US" altLang="zh-CN" sz="2000" b="1" baseline="30000" dirty="0">
                <a:solidFill>
                  <a:srgbClr val="FF3300"/>
                </a:solidFill>
                <a:latin typeface="Arial" panose="020B0604020202020204" pitchFamily="34" charset="0"/>
                <a:ea typeface="微软雅黑" panose="020B0503020204020204" pitchFamily="34" charset="-122"/>
                <a:cs typeface="Arial" panose="020B0604020202020204" pitchFamily="34" charset="0"/>
              </a:rPr>
              <a:t>-3</a:t>
            </a:r>
            <a:endParaRPr lang="zh-CN" altLang="en-US" sz="2000" b="1" baseline="30000" dirty="0">
              <a:solidFill>
                <a:srgbClr val="FF3300"/>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25" name="直接连接符 24">
            <a:extLst>
              <a:ext uri="{FF2B5EF4-FFF2-40B4-BE49-F238E27FC236}">
                <a16:creationId xmlns:a16="http://schemas.microsoft.com/office/drawing/2014/main" id="{8A7AB242-561C-9DDF-61D4-5BCFF93610C4}"/>
              </a:ext>
            </a:extLst>
          </p:cNvPr>
          <p:cNvCxnSpPr>
            <a:cxnSpLocks/>
          </p:cNvCxnSpPr>
          <p:nvPr/>
        </p:nvCxnSpPr>
        <p:spPr>
          <a:xfrm flipV="1">
            <a:off x="2230012" y="794327"/>
            <a:ext cx="0" cy="1810707"/>
          </a:xfrm>
          <a:prstGeom prst="line">
            <a:avLst/>
          </a:prstGeom>
          <a:ln w="47625">
            <a:solidFill>
              <a:srgbClr val="9933FF"/>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直接箭头连接符 26">
            <a:extLst>
              <a:ext uri="{FF2B5EF4-FFF2-40B4-BE49-F238E27FC236}">
                <a16:creationId xmlns:a16="http://schemas.microsoft.com/office/drawing/2014/main" id="{7E388926-A497-D48E-AA11-2BA718644231}"/>
              </a:ext>
            </a:extLst>
          </p:cNvPr>
          <p:cNvCxnSpPr>
            <a:cxnSpLocks/>
          </p:cNvCxnSpPr>
          <p:nvPr/>
        </p:nvCxnSpPr>
        <p:spPr>
          <a:xfrm>
            <a:off x="2230012" y="2605034"/>
            <a:ext cx="2717769" cy="2195768"/>
          </a:xfrm>
          <a:prstGeom prst="straightConnector1">
            <a:avLst/>
          </a:prstGeom>
          <a:ln w="34925">
            <a:solidFill>
              <a:srgbClr val="9933F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8" name="直接箭头连接符 27">
            <a:extLst>
              <a:ext uri="{FF2B5EF4-FFF2-40B4-BE49-F238E27FC236}">
                <a16:creationId xmlns:a16="http://schemas.microsoft.com/office/drawing/2014/main" id="{32DF5348-8296-4E10-EEF9-9D6B841509EB}"/>
              </a:ext>
            </a:extLst>
          </p:cNvPr>
          <p:cNvCxnSpPr>
            <a:cxnSpLocks/>
          </p:cNvCxnSpPr>
          <p:nvPr/>
        </p:nvCxnSpPr>
        <p:spPr>
          <a:xfrm>
            <a:off x="2230012" y="794327"/>
            <a:ext cx="2914643" cy="0"/>
          </a:xfrm>
          <a:prstGeom prst="straightConnector1">
            <a:avLst/>
          </a:prstGeom>
          <a:ln w="34925">
            <a:solidFill>
              <a:srgbClr val="9933FF"/>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7" name="灯片编号占位符 36">
            <a:extLst>
              <a:ext uri="{FF2B5EF4-FFF2-40B4-BE49-F238E27FC236}">
                <a16:creationId xmlns:a16="http://schemas.microsoft.com/office/drawing/2014/main" id="{3CED6902-6B30-1905-E83B-D3A12F6BBF9B}"/>
              </a:ext>
            </a:extLst>
          </p:cNvPr>
          <p:cNvSpPr>
            <a:spLocks noGrp="1"/>
          </p:cNvSpPr>
          <p:nvPr>
            <p:ph type="sldNum" sz="quarter" idx="12"/>
          </p:nvPr>
        </p:nvSpPr>
        <p:spPr/>
        <p:txBody>
          <a:bodyPr/>
          <a:lstStyle/>
          <a:p>
            <a:fld id="{B404BCE8-E988-47B3-B1DC-A268410BBE29}" type="slidenum">
              <a:rPr lang="zh-CN" altLang="en-US" smtClean="0"/>
              <a:t>4</a:t>
            </a:fld>
            <a:endParaRPr lang="zh-CN" altLang="en-US" dirty="0"/>
          </a:p>
        </p:txBody>
      </p:sp>
      <p:sp>
        <p:nvSpPr>
          <p:cNvPr id="51" name="文本框 50">
            <a:extLst>
              <a:ext uri="{FF2B5EF4-FFF2-40B4-BE49-F238E27FC236}">
                <a16:creationId xmlns:a16="http://schemas.microsoft.com/office/drawing/2014/main" id="{B4552C94-631F-99F0-1F26-582D96795A6B}"/>
              </a:ext>
            </a:extLst>
          </p:cNvPr>
          <p:cNvSpPr txBox="1"/>
          <p:nvPr/>
        </p:nvSpPr>
        <p:spPr>
          <a:xfrm>
            <a:off x="8499423" y="4431470"/>
            <a:ext cx="3275351" cy="369332"/>
          </a:xfrm>
          <a:prstGeom prst="rect">
            <a:avLst/>
          </a:prstGeom>
          <a:noFill/>
        </p:spPr>
        <p:txBody>
          <a:bodyPr wrap="square">
            <a:spAutoFit/>
          </a:bodyPr>
          <a:lstStyle/>
          <a:p>
            <a:pPr marL="0" indent="0">
              <a:buNone/>
            </a:pPr>
            <a:r>
              <a:rPr lang="en-US" altLang="zh-CN" b="1" dirty="0"/>
              <a:t>Token from A. Karakas, NIC 2023</a:t>
            </a:r>
          </a:p>
        </p:txBody>
      </p:sp>
      <p:sp>
        <p:nvSpPr>
          <p:cNvPr id="5" name="矩形 3">
            <a:extLst>
              <a:ext uri="{FF2B5EF4-FFF2-40B4-BE49-F238E27FC236}">
                <a16:creationId xmlns:a16="http://schemas.microsoft.com/office/drawing/2014/main" id="{833BBF63-64B4-BE27-136B-699F7012AB24}"/>
              </a:ext>
            </a:extLst>
          </p:cNvPr>
          <p:cNvSpPr/>
          <p:nvPr/>
        </p:nvSpPr>
        <p:spPr>
          <a:xfrm>
            <a:off x="0" y="575545"/>
            <a:ext cx="9836728" cy="69272"/>
          </a:xfrm>
          <a:prstGeom prst="rect">
            <a:avLst/>
          </a:prstGeom>
          <a:gradFill flip="none" rotWithShape="1">
            <a:gsLst>
              <a:gs pos="31000">
                <a:schemeClr val="accent5">
                  <a:lumMod val="20000"/>
                  <a:lumOff val="80000"/>
                </a:schemeClr>
              </a:gs>
              <a:gs pos="0">
                <a:schemeClr val="accent1">
                  <a:lumMod val="5000"/>
                  <a:lumOff val="95000"/>
                  <a:alpha val="0"/>
                </a:schemeClr>
              </a:gs>
              <a:gs pos="65000">
                <a:schemeClr val="accent5">
                  <a:lumMod val="60000"/>
                  <a:lumOff val="40000"/>
                </a:schemeClr>
              </a:gs>
              <a:gs pos="100000">
                <a:srgbClr val="1B4A63"/>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485371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7B32D-270B-6357-5E93-C34F6D3A901D}"/>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351A4E11-DC1F-39FC-D9EA-0CF3FAB505CA}"/>
              </a:ext>
            </a:extLst>
          </p:cNvPr>
          <p:cNvSpPr>
            <a:spLocks noChangeArrowheads="1"/>
          </p:cNvSpPr>
          <p:nvPr/>
        </p:nvSpPr>
        <p:spPr bwMode="auto">
          <a:xfrm>
            <a:off x="0" y="122353"/>
            <a:ext cx="8438092" cy="400110"/>
          </a:xfrm>
          <a:prstGeom prst="rect">
            <a:avLst/>
          </a:prstGeom>
          <a:noFill/>
          <a:ln>
            <a:noFill/>
          </a:ln>
        </p:spPr>
        <p:txBody>
          <a:bodyPr>
            <a:spAutoFit/>
          </a:bodyPr>
          <a:lstStyle>
            <a:lvl1pPr>
              <a:spcBef>
                <a:spcPct val="20000"/>
              </a:spcBef>
              <a:buClr>
                <a:schemeClr val="hlink"/>
              </a:buClr>
              <a:buChar char="•"/>
              <a:defRPr sz="3200">
                <a:solidFill>
                  <a:schemeClr val="tx1"/>
                </a:solidFill>
                <a:latin typeface="Comic Sans MS" pitchFamily="66" charset="0"/>
              </a:defRPr>
            </a:lvl1pPr>
            <a:lvl2pPr marL="742950" indent="-285750">
              <a:spcBef>
                <a:spcPct val="20000"/>
              </a:spcBef>
              <a:buClr>
                <a:schemeClr val="folHlink"/>
              </a:buClr>
              <a:buChar char="•"/>
              <a:defRPr sz="2800">
                <a:solidFill>
                  <a:schemeClr val="tx1"/>
                </a:solidFill>
                <a:latin typeface="Comic Sans MS" pitchFamily="66" charset="0"/>
              </a:defRPr>
            </a:lvl2pPr>
            <a:lvl3pPr marL="1143000" indent="-228600">
              <a:spcBef>
                <a:spcPct val="20000"/>
              </a:spcBef>
              <a:buChar char="•"/>
              <a:defRPr sz="2400">
                <a:solidFill>
                  <a:schemeClr val="tx1"/>
                </a:solidFill>
                <a:latin typeface="Comic Sans MS" pitchFamily="66" charset="0"/>
              </a:defRPr>
            </a:lvl3pPr>
            <a:lvl4pPr marL="1600200" indent="-228600">
              <a:spcBef>
                <a:spcPct val="20000"/>
              </a:spcBef>
              <a:buFont typeface="Times New Roman" pitchFamily="18" charset="0"/>
              <a:buChar char="−"/>
              <a:defRPr sz="2000">
                <a:solidFill>
                  <a:schemeClr val="tx1"/>
                </a:solidFill>
                <a:latin typeface="Comic Sans MS" pitchFamily="66" charset="0"/>
              </a:defRPr>
            </a:lvl4pPr>
            <a:lvl5pPr marL="2057400" indent="-228600">
              <a:spcBef>
                <a:spcPct val="20000"/>
              </a:spcBef>
              <a:buFont typeface="Times New Roman" pitchFamily="18" charset="0"/>
              <a:buChar char="–"/>
              <a:defRPr sz="2000">
                <a:solidFill>
                  <a:schemeClr val="tx1"/>
                </a:solidFill>
                <a:latin typeface="Comic Sans MS" pitchFamily="66" charset="0"/>
              </a:defRPr>
            </a:lvl5pPr>
            <a:lvl6pPr marL="25146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6pPr>
            <a:lvl7pPr marL="29718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7pPr>
            <a:lvl8pPr marL="34290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8pPr>
            <a:lvl9pPr marL="38862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9pPr>
          </a:lstStyle>
          <a:p>
            <a:pPr>
              <a:spcBef>
                <a:spcPct val="0"/>
              </a:spcBef>
              <a:buClrTx/>
              <a:buNone/>
              <a:defRPr/>
            </a:pPr>
            <a:r>
              <a:rPr lang="en-US" altLang="zh-CN" sz="2000" b="1" dirty="0">
                <a:latin typeface="华文新魏" panose="02010800040101010101" pitchFamily="2" charset="-122"/>
                <a:ea typeface="华文新魏" panose="02010800040101010101" pitchFamily="2" charset="-122"/>
              </a:rPr>
              <a:t>Effect of 13C(</a:t>
            </a:r>
            <a:r>
              <a:rPr lang="en-US" altLang="zh-CN" sz="2000" b="1" dirty="0" err="1">
                <a:latin typeface="华文新魏" panose="02010800040101010101" pitchFamily="2" charset="-122"/>
                <a:ea typeface="华文新魏" panose="02010800040101010101" pitchFamily="2" charset="-122"/>
              </a:rPr>
              <a:t>a,n</a:t>
            </a:r>
            <a:r>
              <a:rPr lang="en-US" altLang="zh-CN" sz="2000" b="1" dirty="0">
                <a:latin typeface="华文新魏" panose="02010800040101010101" pitchFamily="2" charset="-122"/>
                <a:ea typeface="华文新魏" panose="02010800040101010101" pitchFamily="2" charset="-122"/>
              </a:rPr>
              <a:t>) reaction rate</a:t>
            </a:r>
          </a:p>
        </p:txBody>
      </p:sp>
      <p:sp>
        <p:nvSpPr>
          <p:cNvPr id="38" name="灯片编号占位符 37">
            <a:extLst>
              <a:ext uri="{FF2B5EF4-FFF2-40B4-BE49-F238E27FC236}">
                <a16:creationId xmlns:a16="http://schemas.microsoft.com/office/drawing/2014/main" id="{416705E0-0FAC-FFE0-C13E-E49B23B8435B}"/>
              </a:ext>
            </a:extLst>
          </p:cNvPr>
          <p:cNvSpPr>
            <a:spLocks noGrp="1"/>
          </p:cNvSpPr>
          <p:nvPr>
            <p:ph type="sldNum" sz="quarter" idx="12"/>
          </p:nvPr>
        </p:nvSpPr>
        <p:spPr/>
        <p:txBody>
          <a:bodyPr/>
          <a:lstStyle/>
          <a:p>
            <a:fld id="{B404BCE8-E988-47B3-B1DC-A268410BBE29}" type="slidenum">
              <a:rPr lang="zh-CN" altLang="en-US" smtClean="0"/>
              <a:t>5</a:t>
            </a:fld>
            <a:endParaRPr lang="zh-CN" altLang="en-US"/>
          </a:p>
        </p:txBody>
      </p:sp>
      <p:sp>
        <p:nvSpPr>
          <p:cNvPr id="7" name="矩形 3">
            <a:extLst>
              <a:ext uri="{FF2B5EF4-FFF2-40B4-BE49-F238E27FC236}">
                <a16:creationId xmlns:a16="http://schemas.microsoft.com/office/drawing/2014/main" id="{40675AF2-F58B-3754-317E-1A58C53F2CD4}"/>
              </a:ext>
            </a:extLst>
          </p:cNvPr>
          <p:cNvSpPr/>
          <p:nvPr/>
        </p:nvSpPr>
        <p:spPr>
          <a:xfrm>
            <a:off x="0" y="575545"/>
            <a:ext cx="9836728" cy="69272"/>
          </a:xfrm>
          <a:prstGeom prst="rect">
            <a:avLst/>
          </a:prstGeom>
          <a:gradFill flip="none" rotWithShape="1">
            <a:gsLst>
              <a:gs pos="31000">
                <a:schemeClr val="accent5">
                  <a:lumMod val="20000"/>
                  <a:lumOff val="80000"/>
                </a:schemeClr>
              </a:gs>
              <a:gs pos="0">
                <a:schemeClr val="accent1">
                  <a:lumMod val="5000"/>
                  <a:lumOff val="95000"/>
                  <a:alpha val="0"/>
                </a:schemeClr>
              </a:gs>
              <a:gs pos="65000">
                <a:schemeClr val="accent5">
                  <a:lumMod val="60000"/>
                  <a:lumOff val="40000"/>
                </a:schemeClr>
              </a:gs>
              <a:gs pos="100000">
                <a:srgbClr val="1B4A63"/>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11">
            <a:extLst>
              <a:ext uri="{FF2B5EF4-FFF2-40B4-BE49-F238E27FC236}">
                <a16:creationId xmlns:a16="http://schemas.microsoft.com/office/drawing/2014/main" id="{5B7D4C74-9FDB-32C6-E12E-7646006CB627}"/>
              </a:ext>
            </a:extLst>
          </p:cNvPr>
          <p:cNvPicPr>
            <a:picLocks noChangeAspect="1"/>
          </p:cNvPicPr>
          <p:nvPr/>
        </p:nvPicPr>
        <p:blipFill>
          <a:blip r:embed="rId3"/>
          <a:srcRect t="25415" b="25415"/>
          <a:stretch/>
        </p:blipFill>
        <p:spPr>
          <a:xfrm>
            <a:off x="10817276" y="0"/>
            <a:ext cx="1374724" cy="675962"/>
          </a:xfrm>
          <a:prstGeom prst="rect">
            <a:avLst/>
          </a:prstGeom>
        </p:spPr>
      </p:pic>
      <p:pic>
        <p:nvPicPr>
          <p:cNvPr id="1030" name="Picture 6">
            <a:extLst>
              <a:ext uri="{FF2B5EF4-FFF2-40B4-BE49-F238E27FC236}">
                <a16:creationId xmlns:a16="http://schemas.microsoft.com/office/drawing/2014/main" id="{17C87B98-B943-92F5-0ABB-ACDF0981D816}"/>
              </a:ext>
            </a:extLst>
          </p:cNvPr>
          <p:cNvPicPr>
            <a:picLocks noChangeAspect="1" noChangeArrowheads="1"/>
          </p:cNvPicPr>
          <p:nvPr/>
        </p:nvPicPr>
        <p:blipFill>
          <a:blip r:embed="rId4"/>
          <a:srcRect/>
          <a:stretch/>
        </p:blipFill>
        <p:spPr bwMode="auto">
          <a:xfrm>
            <a:off x="99803" y="780893"/>
            <a:ext cx="5996197" cy="413444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32CF5734-C801-519A-BEC5-B4DAEACC92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6231840" y="767171"/>
            <a:ext cx="5960160" cy="41624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CAC2F5CB-4E2F-73F5-BFCE-86FC1871A4C1}"/>
              </a:ext>
            </a:extLst>
          </p:cNvPr>
          <p:cNvSpPr/>
          <p:nvPr/>
        </p:nvSpPr>
        <p:spPr>
          <a:xfrm>
            <a:off x="4805916" y="3880884"/>
            <a:ext cx="871870" cy="4058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HU"/>
          </a:p>
        </p:txBody>
      </p:sp>
      <p:sp>
        <p:nvSpPr>
          <p:cNvPr id="9" name="TextBox 9">
            <a:extLst>
              <a:ext uri="{FF2B5EF4-FFF2-40B4-BE49-F238E27FC236}">
                <a16:creationId xmlns:a16="http://schemas.microsoft.com/office/drawing/2014/main" id="{CE678FF0-B868-F5D5-A45B-AFD1CCA321CA}"/>
              </a:ext>
            </a:extLst>
          </p:cNvPr>
          <p:cNvSpPr txBox="1"/>
          <p:nvPr/>
        </p:nvSpPr>
        <p:spPr>
          <a:xfrm>
            <a:off x="336918" y="5051409"/>
            <a:ext cx="11556240" cy="1289905"/>
          </a:xfrm>
          <a:prstGeom prst="rect">
            <a:avLst/>
          </a:prstGeom>
          <a:noFill/>
        </p:spPr>
        <p:txBody>
          <a:bodyPr wrap="none" rtlCol="0">
            <a:spAutoFit/>
          </a:bodyPr>
          <a:lstStyle/>
          <a:p>
            <a:pPr marL="285750" indent="-285750">
              <a:lnSpc>
                <a:spcPct val="150000"/>
              </a:lnSpc>
              <a:buFont typeface="Arial" panose="020B0604020202020204" pitchFamily="34" charset="0"/>
              <a:buChar char="•"/>
            </a:pPr>
            <a:r>
              <a:rPr lang="en-US" altLang="zh-CN" b="1" dirty="0">
                <a:solidFill>
                  <a:srgbClr val="FF3300"/>
                </a:solidFill>
                <a:latin typeface="微软雅黑" panose="020B0503020204020204" pitchFamily="34" charset="-122"/>
                <a:ea typeface="微软雅黑" panose="020B0503020204020204" pitchFamily="34" charset="-122"/>
              </a:rPr>
              <a:t>Recent measurements improved the uncertainty at Gamow Window for s- and </a:t>
            </a:r>
            <a:r>
              <a:rPr lang="en-US" altLang="zh-CN" b="1" dirty="0" err="1">
                <a:solidFill>
                  <a:srgbClr val="FF3300"/>
                </a:solidFill>
                <a:latin typeface="微软雅黑" panose="020B0503020204020204" pitchFamily="34" charset="-122"/>
                <a:ea typeface="微软雅黑" panose="020B0503020204020204" pitchFamily="34" charset="-122"/>
              </a:rPr>
              <a:t>i</a:t>
            </a:r>
            <a:r>
              <a:rPr lang="en-US" altLang="zh-CN" b="1" dirty="0">
                <a:solidFill>
                  <a:srgbClr val="FF3300"/>
                </a:solidFill>
                <a:latin typeface="微软雅黑" panose="020B0503020204020204" pitchFamily="34" charset="-122"/>
                <a:ea typeface="微软雅黑" panose="020B0503020204020204" pitchFamily="34" charset="-122"/>
              </a:rPr>
              <a:t>-processes </a:t>
            </a:r>
          </a:p>
          <a:p>
            <a:pPr marL="285750" indent="-285750">
              <a:lnSpc>
                <a:spcPct val="150000"/>
              </a:lnSpc>
              <a:buFont typeface="Arial" panose="020B0604020202020204" pitchFamily="34" charset="0"/>
              <a:buChar char="•"/>
            </a:pPr>
            <a:r>
              <a:rPr lang="en-US" altLang="zh-CN" b="1" dirty="0">
                <a:latin typeface="微软雅黑" panose="020B0503020204020204" pitchFamily="34" charset="-122"/>
                <a:ea typeface="微软雅黑" panose="020B0503020204020204" pitchFamily="34" charset="-122"/>
              </a:rPr>
              <a:t>The extrapolations show </a:t>
            </a:r>
            <a:r>
              <a:rPr lang="en-US" altLang="zh-CN" b="1" dirty="0">
                <a:solidFill>
                  <a:srgbClr val="FF3300"/>
                </a:solidFill>
                <a:latin typeface="微软雅黑" panose="020B0503020204020204" pitchFamily="34" charset="-122"/>
                <a:ea typeface="微软雅黑" panose="020B0503020204020204" pitchFamily="34" charset="-122"/>
              </a:rPr>
              <a:t>different trends</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ND uncertainty seem to </a:t>
            </a:r>
            <a:r>
              <a:rPr lang="en-US" altLang="zh-CN" b="1" dirty="0">
                <a:solidFill>
                  <a:srgbClr val="FF3300"/>
                </a:solidFill>
                <a:latin typeface="微软雅黑" panose="020B0503020204020204" pitchFamily="34" charset="-122"/>
                <a:ea typeface="微软雅黑" panose="020B0503020204020204" pitchFamily="34" charset="-122"/>
              </a:rPr>
              <a:t>underestimated</a:t>
            </a:r>
          </a:p>
          <a:p>
            <a:pPr marL="285750" indent="-285750">
              <a:lnSpc>
                <a:spcPct val="150000"/>
              </a:lnSpc>
              <a:buFont typeface="Arial" panose="020B0604020202020204" pitchFamily="34" charset="0"/>
              <a:buChar char="•"/>
            </a:pPr>
            <a:r>
              <a:rPr lang="en-US" altLang="zh-CN" b="1" dirty="0">
                <a:latin typeface="微软雅黑" panose="020B0503020204020204" pitchFamily="34" charset="-122"/>
                <a:ea typeface="微软雅黑" panose="020B0503020204020204" pitchFamily="34" charset="-122"/>
              </a:rPr>
              <a:t>Different rates shows </a:t>
            </a:r>
            <a:r>
              <a:rPr lang="en-US" altLang="zh-CN" b="1" dirty="0">
                <a:solidFill>
                  <a:srgbClr val="FF3300"/>
                </a:solidFill>
                <a:latin typeface="微软雅黑" panose="020B0503020204020204" pitchFamily="34" charset="-122"/>
                <a:ea typeface="微软雅黑" panose="020B0503020204020204" pitchFamily="34" charset="-122"/>
              </a:rPr>
              <a:t>~ 10% difference </a:t>
            </a:r>
            <a:r>
              <a:rPr lang="en-US" altLang="zh-CN" b="1" dirty="0">
                <a:latin typeface="微软雅黑" panose="020B0503020204020204" pitchFamily="34" charset="-122"/>
                <a:ea typeface="微软雅黑" panose="020B0503020204020204" pitchFamily="34" charset="-122"/>
              </a:rPr>
              <a:t>in s-process stellar yield (Calculated with Monash code)</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0FAE3C4-DE29-76CA-8648-2021ACE4E8EE}"/>
                  </a:ext>
                </a:extLst>
              </p:cNvPr>
              <p:cNvSpPr txBox="1"/>
              <p:nvPr/>
            </p:nvSpPr>
            <p:spPr>
              <a:xfrm>
                <a:off x="8438092" y="1886871"/>
                <a:ext cx="384947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nor/>
                        </m:rPr>
                        <a:rPr lang="en-HU" b="1" dirty="0" smtClean="0"/>
                        <m:t>M</m:t>
                      </m:r>
                      <m:r>
                        <m:rPr>
                          <m:nor/>
                        </m:rPr>
                        <a:rPr lang="en-US" b="1" i="0" dirty="0" smtClean="0"/>
                        <m:t> </m:t>
                      </m:r>
                      <m:r>
                        <m:rPr>
                          <m:nor/>
                        </m:rPr>
                        <a:rPr lang="en-HU" b="1" dirty="0" smtClean="0"/>
                        <m:t>=</m:t>
                      </m:r>
                      <m:r>
                        <m:rPr>
                          <m:nor/>
                        </m:rPr>
                        <a:rPr lang="en-US" b="1" i="0" dirty="0" smtClean="0"/>
                        <m:t> </m:t>
                      </m:r>
                      <m:r>
                        <m:rPr>
                          <m:nor/>
                        </m:rPr>
                        <a:rPr lang="en-HU" b="1" dirty="0" smtClean="0"/>
                        <m:t>1.7</m:t>
                      </m:r>
                      <m:r>
                        <m:rPr>
                          <m:nor/>
                        </m:rPr>
                        <a:rPr lang="en-US" b="1" i="0" dirty="0" smtClean="0"/>
                        <m:t> </m:t>
                      </m:r>
                      <m:r>
                        <m:rPr>
                          <m:nor/>
                        </m:rPr>
                        <a:rPr lang="en-HU" b="1" dirty="0" smtClean="0"/>
                        <m:t>M</m:t>
                      </m:r>
                      <m:r>
                        <a:rPr lang="en-HU" b="1" i="1" baseline="-25000">
                          <a:latin typeface="Cambria Math" panose="02040503050406030204" pitchFamily="18" charset="0"/>
                          <a:ea typeface="Cambria Math" panose="02040503050406030204" pitchFamily="18" charset="0"/>
                        </a:rPr>
                        <m:t>⊙</m:t>
                      </m:r>
                      <m:r>
                        <a:rPr lang="en-US" b="1" i="1" baseline="-25000" smtClean="0">
                          <a:latin typeface="Cambria Math" panose="02040503050406030204" pitchFamily="18" charset="0"/>
                          <a:ea typeface="Cambria Math" panose="02040503050406030204" pitchFamily="18" charset="0"/>
                        </a:rPr>
                        <m:t> </m:t>
                      </m:r>
                      <m:r>
                        <a:rPr lang="en-US" b="1" i="1" smtClean="0">
                          <a:latin typeface="Cambria Math" panose="02040503050406030204" pitchFamily="18" charset="0"/>
                          <a:ea typeface="Cambria Math" panose="02040503050406030204" pitchFamily="18" charset="0"/>
                        </a:rPr>
                        <m:t>, </m:t>
                      </m:r>
                      <m:r>
                        <a:rPr lang="en-US" b="1" i="1" smtClean="0">
                          <a:latin typeface="Cambria Math" panose="02040503050406030204" pitchFamily="18" charset="0"/>
                          <a:ea typeface="Cambria Math" panose="02040503050406030204" pitchFamily="18" charset="0"/>
                        </a:rPr>
                        <m:t>𝒁</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𝟎</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𝟎𝟏𝟒</m:t>
                      </m:r>
                      <m:r>
                        <a:rPr lang="en-US" b="1" i="1" smtClean="0">
                          <a:latin typeface="Cambria Math" panose="02040503050406030204" pitchFamily="18" charset="0"/>
                          <a:ea typeface="Cambria Math" panose="02040503050406030204" pitchFamily="18" charset="0"/>
                        </a:rPr>
                        <m:t>, </m:t>
                      </m:r>
                      <m:r>
                        <a:rPr lang="en-US" b="1" i="1" smtClean="0">
                          <a:latin typeface="Cambria Math" panose="02040503050406030204" pitchFamily="18" charset="0"/>
                          <a:ea typeface="Cambria Math" panose="02040503050406030204" pitchFamily="18" charset="0"/>
                        </a:rPr>
                        <m:t>𝒔𝒕𝒅</m:t>
                      </m:r>
                      <m:r>
                        <a:rPr lang="en-US" b="1" i="1" smtClean="0">
                          <a:latin typeface="Cambria Math" panose="02040503050406030204" pitchFamily="18" charset="0"/>
                          <a:ea typeface="Cambria Math" panose="02040503050406030204" pitchFamily="18" charset="0"/>
                        </a:rPr>
                        <m:t> </m:t>
                      </m:r>
                      <m:r>
                        <a:rPr lang="en-US" b="1" i="1" smtClean="0">
                          <a:latin typeface="Cambria Math" panose="02040503050406030204" pitchFamily="18" charset="0"/>
                          <a:ea typeface="Cambria Math" panose="02040503050406030204" pitchFamily="18" charset="0"/>
                        </a:rPr>
                        <m:t>𝒑𝒎𝒛</m:t>
                      </m:r>
                    </m:oMath>
                  </m:oMathPara>
                </a14:m>
                <a:endParaRPr lang="en-HU" b="1" dirty="0"/>
              </a:p>
            </p:txBody>
          </p:sp>
        </mc:Choice>
        <mc:Fallback xmlns="">
          <p:sp>
            <p:nvSpPr>
              <p:cNvPr id="10" name="TextBox 9">
                <a:extLst>
                  <a:ext uri="{FF2B5EF4-FFF2-40B4-BE49-F238E27FC236}">
                    <a16:creationId xmlns:a16="http://schemas.microsoft.com/office/drawing/2014/main" id="{30FAE3C4-DE29-76CA-8648-2021ACE4E8EE}"/>
                  </a:ext>
                </a:extLst>
              </p:cNvPr>
              <p:cNvSpPr txBox="1">
                <a:spLocks noRot="1" noChangeAspect="1" noMove="1" noResize="1" noEditPoints="1" noAdjustHandles="1" noChangeArrowheads="1" noChangeShapeType="1" noTextEdit="1"/>
              </p:cNvSpPr>
              <p:nvPr/>
            </p:nvSpPr>
            <p:spPr>
              <a:xfrm>
                <a:off x="8438092" y="1886871"/>
                <a:ext cx="3849477" cy="369332"/>
              </a:xfrm>
              <a:prstGeom prst="rect">
                <a:avLst/>
              </a:prstGeom>
              <a:blipFill>
                <a:blip r:embed="rId6"/>
                <a:stretch>
                  <a:fillRect t="-3333" b="-20000"/>
                </a:stretch>
              </a:blipFill>
            </p:spPr>
            <p:txBody>
              <a:bodyPr/>
              <a:lstStyle/>
              <a:p>
                <a:r>
                  <a:rPr lang="en-HU">
                    <a:noFill/>
                  </a:rPr>
                  <a:t> </a:t>
                </a:r>
              </a:p>
            </p:txBody>
          </p:sp>
        </mc:Fallback>
      </mc:AlternateContent>
      <p:sp>
        <p:nvSpPr>
          <p:cNvPr id="11" name="文本框 3">
            <a:extLst>
              <a:ext uri="{FF2B5EF4-FFF2-40B4-BE49-F238E27FC236}">
                <a16:creationId xmlns:a16="http://schemas.microsoft.com/office/drawing/2014/main" id="{7249171C-261C-4559-2106-CE76087B5998}"/>
              </a:ext>
            </a:extLst>
          </p:cNvPr>
          <p:cNvSpPr txBox="1"/>
          <p:nvPr/>
        </p:nvSpPr>
        <p:spPr>
          <a:xfrm>
            <a:off x="6258524" y="3622164"/>
            <a:ext cx="5477201" cy="923330"/>
          </a:xfrm>
          <a:prstGeom prst="rect">
            <a:avLst/>
          </a:prstGeom>
          <a:noFill/>
        </p:spPr>
        <p:txBody>
          <a:bodyPr wrap="square" rtlCol="0">
            <a:spAutoFit/>
          </a:bodyPr>
          <a:lstStyle/>
          <a:p>
            <a:pPr algn="ctr"/>
            <a:r>
              <a:rPr lang="en-US" altLang="zh-CN" sz="5400" dirty="0">
                <a:solidFill>
                  <a:schemeClr val="bg1">
                    <a:lumMod val="50000"/>
                    <a:alpha val="29000"/>
                  </a:schemeClr>
                </a:solidFill>
                <a:latin typeface="Microsoft YaHei UI" panose="020B0503020204020204" pitchFamily="34" charset="-122"/>
                <a:ea typeface="Microsoft YaHei UI" panose="020B0503020204020204" pitchFamily="34" charset="-122"/>
                <a:cs typeface="Arial" panose="020B0604020202020204" pitchFamily="34" charset="0"/>
              </a:rPr>
              <a:t>Preliminary</a:t>
            </a:r>
            <a:endParaRPr lang="zh-CN" altLang="en-US" sz="5400" dirty="0">
              <a:solidFill>
                <a:schemeClr val="bg1">
                  <a:lumMod val="50000"/>
                  <a:alpha val="29000"/>
                </a:schemeClr>
              </a:solidFill>
              <a:latin typeface="Microsoft YaHei UI" panose="020B0503020204020204" pitchFamily="34" charset="-122"/>
              <a:ea typeface="Microsoft YaHei UI" panose="020B0503020204020204" pitchFamily="34" charset="-122"/>
              <a:cs typeface="Arial" panose="020B0604020202020204" pitchFamily="34" charset="0"/>
            </a:endParaRPr>
          </a:p>
        </p:txBody>
      </p:sp>
    </p:spTree>
    <p:extLst>
      <p:ext uri="{BB962C8B-B14F-4D97-AF65-F5344CB8AC3E}">
        <p14:creationId xmlns:p14="http://schemas.microsoft.com/office/powerpoint/2010/main" val="909717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14B95-26AC-D63F-DD58-A4FC033DE43D}"/>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ECFD3A13-C994-7D53-0202-92DD1CAB4225}"/>
              </a:ext>
            </a:extLst>
          </p:cNvPr>
          <p:cNvSpPr>
            <a:spLocks noChangeArrowheads="1"/>
          </p:cNvSpPr>
          <p:nvPr/>
        </p:nvSpPr>
        <p:spPr bwMode="auto">
          <a:xfrm>
            <a:off x="0" y="122353"/>
            <a:ext cx="8438092" cy="400110"/>
          </a:xfrm>
          <a:prstGeom prst="rect">
            <a:avLst/>
          </a:prstGeom>
          <a:noFill/>
          <a:ln>
            <a:noFill/>
          </a:ln>
        </p:spPr>
        <p:txBody>
          <a:bodyPr>
            <a:spAutoFit/>
          </a:bodyPr>
          <a:lstStyle>
            <a:lvl1pPr>
              <a:spcBef>
                <a:spcPct val="20000"/>
              </a:spcBef>
              <a:buClr>
                <a:schemeClr val="hlink"/>
              </a:buClr>
              <a:buChar char="•"/>
              <a:defRPr sz="3200">
                <a:solidFill>
                  <a:schemeClr val="tx1"/>
                </a:solidFill>
                <a:latin typeface="Comic Sans MS" pitchFamily="66" charset="0"/>
              </a:defRPr>
            </a:lvl1pPr>
            <a:lvl2pPr marL="742950" indent="-285750">
              <a:spcBef>
                <a:spcPct val="20000"/>
              </a:spcBef>
              <a:buClr>
                <a:schemeClr val="folHlink"/>
              </a:buClr>
              <a:buChar char="•"/>
              <a:defRPr sz="2800">
                <a:solidFill>
                  <a:schemeClr val="tx1"/>
                </a:solidFill>
                <a:latin typeface="Comic Sans MS" pitchFamily="66" charset="0"/>
              </a:defRPr>
            </a:lvl2pPr>
            <a:lvl3pPr marL="1143000" indent="-228600">
              <a:spcBef>
                <a:spcPct val="20000"/>
              </a:spcBef>
              <a:buChar char="•"/>
              <a:defRPr sz="2400">
                <a:solidFill>
                  <a:schemeClr val="tx1"/>
                </a:solidFill>
                <a:latin typeface="Comic Sans MS" pitchFamily="66" charset="0"/>
              </a:defRPr>
            </a:lvl3pPr>
            <a:lvl4pPr marL="1600200" indent="-228600">
              <a:spcBef>
                <a:spcPct val="20000"/>
              </a:spcBef>
              <a:buFont typeface="Times New Roman" pitchFamily="18" charset="0"/>
              <a:buChar char="−"/>
              <a:defRPr sz="2000">
                <a:solidFill>
                  <a:schemeClr val="tx1"/>
                </a:solidFill>
                <a:latin typeface="Comic Sans MS" pitchFamily="66" charset="0"/>
              </a:defRPr>
            </a:lvl4pPr>
            <a:lvl5pPr marL="2057400" indent="-228600">
              <a:spcBef>
                <a:spcPct val="20000"/>
              </a:spcBef>
              <a:buFont typeface="Times New Roman" pitchFamily="18" charset="0"/>
              <a:buChar char="–"/>
              <a:defRPr sz="2000">
                <a:solidFill>
                  <a:schemeClr val="tx1"/>
                </a:solidFill>
                <a:latin typeface="Comic Sans MS" pitchFamily="66" charset="0"/>
              </a:defRPr>
            </a:lvl5pPr>
            <a:lvl6pPr marL="25146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6pPr>
            <a:lvl7pPr marL="29718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7pPr>
            <a:lvl8pPr marL="34290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8pPr>
            <a:lvl9pPr marL="38862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9pPr>
          </a:lstStyle>
          <a:p>
            <a:pPr>
              <a:spcBef>
                <a:spcPct val="0"/>
              </a:spcBef>
              <a:buClrTx/>
              <a:buNone/>
              <a:defRPr/>
            </a:pPr>
            <a:r>
              <a:rPr lang="en-US" altLang="zh-CN" sz="2000" b="1" dirty="0">
                <a:latin typeface="华文新魏" panose="02010800040101010101" pitchFamily="2" charset="-122"/>
                <a:ea typeface="华文新魏" panose="02010800040101010101" pitchFamily="2" charset="-122"/>
              </a:rPr>
              <a:t>Q1:</a:t>
            </a:r>
            <a:r>
              <a:rPr lang="zh-CN" altLang="en-US" sz="2000" b="1" dirty="0">
                <a:latin typeface="华文新魏" panose="02010800040101010101" pitchFamily="2" charset="-122"/>
                <a:ea typeface="华文新魏" panose="02010800040101010101" pitchFamily="2" charset="-122"/>
              </a:rPr>
              <a:t> </a:t>
            </a:r>
            <a:r>
              <a:rPr lang="en-US" altLang="zh-CN" sz="2000" b="1" dirty="0">
                <a:latin typeface="华文新魏" panose="02010800040101010101" pitchFamily="2" charset="-122"/>
                <a:ea typeface="华文新魏" panose="02010800040101010101" pitchFamily="2" charset="-122"/>
              </a:rPr>
              <a:t>Extremely Small Cross Section</a:t>
            </a:r>
          </a:p>
        </p:txBody>
      </p:sp>
      <p:sp>
        <p:nvSpPr>
          <p:cNvPr id="4" name="TextBox 9">
            <a:extLst>
              <a:ext uri="{FF2B5EF4-FFF2-40B4-BE49-F238E27FC236}">
                <a16:creationId xmlns:a16="http://schemas.microsoft.com/office/drawing/2014/main" id="{6AD22CA1-24A5-42B3-15C3-EBDEB1272FCC}"/>
              </a:ext>
            </a:extLst>
          </p:cNvPr>
          <p:cNvSpPr txBox="1"/>
          <p:nvPr/>
        </p:nvSpPr>
        <p:spPr>
          <a:xfrm>
            <a:off x="517601" y="5363470"/>
            <a:ext cx="9878795" cy="458908"/>
          </a:xfrm>
          <a:prstGeom prst="rect">
            <a:avLst/>
          </a:prstGeom>
          <a:noFill/>
        </p:spPr>
        <p:txBody>
          <a:bodyPr wrap="none" rtlCol="0">
            <a:spAutoFit/>
          </a:bodyPr>
          <a:lstStyle/>
          <a:p>
            <a:pPr marL="285750" indent="-285750">
              <a:lnSpc>
                <a:spcPct val="150000"/>
              </a:lnSpc>
              <a:buFont typeface="Arial" panose="020B0604020202020204" pitchFamily="34" charset="0"/>
              <a:buChar char="•"/>
            </a:pPr>
            <a:r>
              <a:rPr lang="en-US" altLang="zh-CN" b="1" dirty="0">
                <a:latin typeface="微软雅黑" panose="020B0503020204020204" pitchFamily="34" charset="-122"/>
                <a:ea typeface="微软雅黑" panose="020B0503020204020204" pitchFamily="34" charset="-122"/>
              </a:rPr>
              <a:t>The s-process region is almost </a:t>
            </a:r>
            <a:r>
              <a:rPr lang="en-US" altLang="zh-CN" b="1" dirty="0">
                <a:solidFill>
                  <a:srgbClr val="FF0000"/>
                </a:solidFill>
                <a:latin typeface="微软雅黑" panose="020B0503020204020204" pitchFamily="34" charset="-122"/>
                <a:ea typeface="微软雅黑" panose="020B0503020204020204" pitchFamily="34" charset="-122"/>
              </a:rPr>
              <a:t>impossible to access</a:t>
            </a:r>
            <a:r>
              <a:rPr lang="en-US" altLang="zh-CN" b="1" dirty="0">
                <a:latin typeface="微软雅黑" panose="020B0503020204020204" pitchFamily="34" charset="-122"/>
                <a:ea typeface="微软雅黑" panose="020B0503020204020204" pitchFamily="34" charset="-122"/>
              </a:rPr>
              <a:t> though direct measurements</a:t>
            </a:r>
          </a:p>
        </p:txBody>
      </p:sp>
      <p:sp>
        <p:nvSpPr>
          <p:cNvPr id="38" name="灯片编号占位符 37">
            <a:extLst>
              <a:ext uri="{FF2B5EF4-FFF2-40B4-BE49-F238E27FC236}">
                <a16:creationId xmlns:a16="http://schemas.microsoft.com/office/drawing/2014/main" id="{1F8E1ED0-AB0B-1D61-4522-7C9D05112166}"/>
              </a:ext>
            </a:extLst>
          </p:cNvPr>
          <p:cNvSpPr>
            <a:spLocks noGrp="1"/>
          </p:cNvSpPr>
          <p:nvPr>
            <p:ph type="sldNum" sz="quarter" idx="12"/>
          </p:nvPr>
        </p:nvSpPr>
        <p:spPr/>
        <p:txBody>
          <a:bodyPr/>
          <a:lstStyle/>
          <a:p>
            <a:fld id="{B404BCE8-E988-47B3-B1DC-A268410BBE29}" type="slidenum">
              <a:rPr lang="zh-CN" altLang="en-US" smtClean="0"/>
              <a:t>6</a:t>
            </a:fld>
            <a:endParaRPr lang="zh-CN" altLang="en-US"/>
          </a:p>
        </p:txBody>
      </p:sp>
      <p:sp>
        <p:nvSpPr>
          <p:cNvPr id="7" name="矩形 3">
            <a:extLst>
              <a:ext uri="{FF2B5EF4-FFF2-40B4-BE49-F238E27FC236}">
                <a16:creationId xmlns:a16="http://schemas.microsoft.com/office/drawing/2014/main" id="{018F12C7-04AB-5A0F-3EA2-73B34231B4C6}"/>
              </a:ext>
            </a:extLst>
          </p:cNvPr>
          <p:cNvSpPr/>
          <p:nvPr/>
        </p:nvSpPr>
        <p:spPr>
          <a:xfrm>
            <a:off x="0" y="575545"/>
            <a:ext cx="9836728" cy="69272"/>
          </a:xfrm>
          <a:prstGeom prst="rect">
            <a:avLst/>
          </a:prstGeom>
          <a:gradFill flip="none" rotWithShape="1">
            <a:gsLst>
              <a:gs pos="31000">
                <a:schemeClr val="accent5">
                  <a:lumMod val="20000"/>
                  <a:lumOff val="80000"/>
                </a:schemeClr>
              </a:gs>
              <a:gs pos="0">
                <a:schemeClr val="accent1">
                  <a:lumMod val="5000"/>
                  <a:lumOff val="95000"/>
                  <a:alpha val="0"/>
                </a:schemeClr>
              </a:gs>
              <a:gs pos="65000">
                <a:schemeClr val="accent5">
                  <a:lumMod val="60000"/>
                  <a:lumOff val="40000"/>
                </a:schemeClr>
              </a:gs>
              <a:gs pos="100000">
                <a:srgbClr val="1B4A63"/>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11">
            <a:extLst>
              <a:ext uri="{FF2B5EF4-FFF2-40B4-BE49-F238E27FC236}">
                <a16:creationId xmlns:a16="http://schemas.microsoft.com/office/drawing/2014/main" id="{A44BC58A-5183-C2D2-BCC7-E75188E16F45}"/>
              </a:ext>
            </a:extLst>
          </p:cNvPr>
          <p:cNvPicPr>
            <a:picLocks noChangeAspect="1"/>
          </p:cNvPicPr>
          <p:nvPr/>
        </p:nvPicPr>
        <p:blipFill>
          <a:blip r:embed="rId3"/>
          <a:srcRect t="25415" b="25415"/>
          <a:stretch/>
        </p:blipFill>
        <p:spPr>
          <a:xfrm>
            <a:off x="10817276" y="0"/>
            <a:ext cx="1374724" cy="675962"/>
          </a:xfrm>
          <a:prstGeom prst="rect">
            <a:avLst/>
          </a:prstGeom>
        </p:spPr>
      </p:pic>
      <p:pic>
        <p:nvPicPr>
          <p:cNvPr id="2" name="Picture 1">
            <a:extLst>
              <a:ext uri="{FF2B5EF4-FFF2-40B4-BE49-F238E27FC236}">
                <a16:creationId xmlns:a16="http://schemas.microsoft.com/office/drawing/2014/main" id="{02C59463-BEF6-F60C-6C10-069D17CE354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50442" y="843920"/>
            <a:ext cx="11291115" cy="4401077"/>
          </a:xfrm>
          <a:prstGeom prst="rect">
            <a:avLst/>
          </a:prstGeom>
        </p:spPr>
      </p:pic>
      <p:sp>
        <p:nvSpPr>
          <p:cNvPr id="5" name="文本框 22">
            <a:extLst>
              <a:ext uri="{FF2B5EF4-FFF2-40B4-BE49-F238E27FC236}">
                <a16:creationId xmlns:a16="http://schemas.microsoft.com/office/drawing/2014/main" id="{0BEC900D-9C3E-4FDF-2C22-B6DBBECB63DE}"/>
              </a:ext>
            </a:extLst>
          </p:cNvPr>
          <p:cNvSpPr txBox="1"/>
          <p:nvPr/>
        </p:nvSpPr>
        <p:spPr>
          <a:xfrm>
            <a:off x="1484717" y="640479"/>
            <a:ext cx="1066702" cy="369332"/>
          </a:xfrm>
          <a:prstGeom prst="rect">
            <a:avLst/>
          </a:prstGeom>
          <a:noFill/>
        </p:spPr>
        <p:txBody>
          <a:bodyPr wrap="none" rtlCol="0">
            <a:spAutoFit/>
          </a:bodyPr>
          <a:lstStyle/>
          <a:p>
            <a:r>
              <a:rPr lang="en-US" altLang="zh-CN" b="1" dirty="0">
                <a:solidFill>
                  <a:srgbClr val="2818FC"/>
                </a:solidFill>
              </a:rPr>
              <a:t>s-process</a:t>
            </a:r>
            <a:endParaRPr lang="zh-CN" altLang="en-US" b="1" dirty="0">
              <a:solidFill>
                <a:srgbClr val="2818FC"/>
              </a:solidFill>
            </a:endParaRPr>
          </a:p>
        </p:txBody>
      </p:sp>
      <p:sp>
        <p:nvSpPr>
          <p:cNvPr id="6" name="文本框 23">
            <a:extLst>
              <a:ext uri="{FF2B5EF4-FFF2-40B4-BE49-F238E27FC236}">
                <a16:creationId xmlns:a16="http://schemas.microsoft.com/office/drawing/2014/main" id="{4DD80748-3261-4CBE-DC85-7CEBE61BD49F}"/>
              </a:ext>
            </a:extLst>
          </p:cNvPr>
          <p:cNvSpPr txBox="1"/>
          <p:nvPr/>
        </p:nvSpPr>
        <p:spPr>
          <a:xfrm>
            <a:off x="2500117" y="642767"/>
            <a:ext cx="1031436" cy="369332"/>
          </a:xfrm>
          <a:prstGeom prst="rect">
            <a:avLst/>
          </a:prstGeom>
          <a:noFill/>
        </p:spPr>
        <p:txBody>
          <a:bodyPr wrap="none" rtlCol="0">
            <a:spAutoFit/>
          </a:bodyPr>
          <a:lstStyle/>
          <a:p>
            <a:r>
              <a:rPr lang="en-US" altLang="zh-CN" b="1" dirty="0" err="1">
                <a:solidFill>
                  <a:srgbClr val="FF0000"/>
                </a:solidFill>
              </a:rPr>
              <a:t>i</a:t>
            </a:r>
            <a:r>
              <a:rPr lang="en-US" altLang="zh-CN" b="1" dirty="0">
                <a:solidFill>
                  <a:srgbClr val="FF0000"/>
                </a:solidFill>
              </a:rPr>
              <a:t>-process</a:t>
            </a:r>
            <a:endParaRPr lang="zh-CN" altLang="en-US" b="1" dirty="0">
              <a:solidFill>
                <a:srgbClr val="FF0000"/>
              </a:solidFill>
            </a:endParaRPr>
          </a:p>
        </p:txBody>
      </p:sp>
      <p:sp>
        <p:nvSpPr>
          <p:cNvPr id="9" name="文本框 22">
            <a:extLst>
              <a:ext uri="{FF2B5EF4-FFF2-40B4-BE49-F238E27FC236}">
                <a16:creationId xmlns:a16="http://schemas.microsoft.com/office/drawing/2014/main" id="{47F60803-F7BE-D0A6-6A77-437A701BC974}"/>
              </a:ext>
            </a:extLst>
          </p:cNvPr>
          <p:cNvSpPr txBox="1"/>
          <p:nvPr/>
        </p:nvSpPr>
        <p:spPr>
          <a:xfrm>
            <a:off x="7073148" y="640479"/>
            <a:ext cx="1066702" cy="369332"/>
          </a:xfrm>
          <a:prstGeom prst="rect">
            <a:avLst/>
          </a:prstGeom>
          <a:noFill/>
        </p:spPr>
        <p:txBody>
          <a:bodyPr wrap="none" rtlCol="0">
            <a:spAutoFit/>
          </a:bodyPr>
          <a:lstStyle/>
          <a:p>
            <a:r>
              <a:rPr lang="en-US" altLang="zh-CN" b="1" dirty="0">
                <a:solidFill>
                  <a:srgbClr val="2818FC"/>
                </a:solidFill>
              </a:rPr>
              <a:t>s-process</a:t>
            </a:r>
            <a:endParaRPr lang="zh-CN" altLang="en-US" b="1" dirty="0">
              <a:solidFill>
                <a:srgbClr val="2818FC"/>
              </a:solidFill>
            </a:endParaRPr>
          </a:p>
        </p:txBody>
      </p:sp>
      <p:sp>
        <p:nvSpPr>
          <p:cNvPr id="10" name="文本框 23">
            <a:extLst>
              <a:ext uri="{FF2B5EF4-FFF2-40B4-BE49-F238E27FC236}">
                <a16:creationId xmlns:a16="http://schemas.microsoft.com/office/drawing/2014/main" id="{D34EE00D-5B10-52ED-E136-ABF8D7246133}"/>
              </a:ext>
            </a:extLst>
          </p:cNvPr>
          <p:cNvSpPr txBox="1"/>
          <p:nvPr/>
        </p:nvSpPr>
        <p:spPr>
          <a:xfrm>
            <a:off x="8088548" y="642767"/>
            <a:ext cx="1031436" cy="369332"/>
          </a:xfrm>
          <a:prstGeom prst="rect">
            <a:avLst/>
          </a:prstGeom>
          <a:noFill/>
        </p:spPr>
        <p:txBody>
          <a:bodyPr wrap="none" rtlCol="0">
            <a:spAutoFit/>
          </a:bodyPr>
          <a:lstStyle/>
          <a:p>
            <a:r>
              <a:rPr lang="en-US" altLang="zh-CN" b="1" dirty="0" err="1">
                <a:solidFill>
                  <a:srgbClr val="FF0000"/>
                </a:solidFill>
              </a:rPr>
              <a:t>i</a:t>
            </a:r>
            <a:r>
              <a:rPr lang="en-US" altLang="zh-CN" b="1" dirty="0">
                <a:solidFill>
                  <a:srgbClr val="FF0000"/>
                </a:solidFill>
              </a:rPr>
              <a:t>-process</a:t>
            </a:r>
            <a:endParaRPr lang="zh-CN" altLang="en-US" b="1" dirty="0">
              <a:solidFill>
                <a:srgbClr val="FF0000"/>
              </a:solidFill>
            </a:endParaRPr>
          </a:p>
        </p:txBody>
      </p:sp>
    </p:spTree>
    <p:extLst>
      <p:ext uri="{BB962C8B-B14F-4D97-AF65-F5344CB8AC3E}">
        <p14:creationId xmlns:p14="http://schemas.microsoft.com/office/powerpoint/2010/main" val="3108844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38F22-D22C-40C2-6FEE-D1D4EA0A2F91}"/>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209CD6B7-6D4F-D700-5C0A-57A52B9353DF}"/>
              </a:ext>
            </a:extLst>
          </p:cNvPr>
          <p:cNvSpPr>
            <a:spLocks noChangeArrowheads="1"/>
          </p:cNvSpPr>
          <p:nvPr/>
        </p:nvSpPr>
        <p:spPr bwMode="auto">
          <a:xfrm>
            <a:off x="0" y="122353"/>
            <a:ext cx="8438092" cy="400110"/>
          </a:xfrm>
          <a:prstGeom prst="rect">
            <a:avLst/>
          </a:prstGeom>
          <a:noFill/>
          <a:ln>
            <a:noFill/>
          </a:ln>
        </p:spPr>
        <p:txBody>
          <a:bodyPr>
            <a:spAutoFit/>
          </a:bodyPr>
          <a:lstStyle>
            <a:lvl1pPr>
              <a:spcBef>
                <a:spcPct val="20000"/>
              </a:spcBef>
              <a:buClr>
                <a:schemeClr val="hlink"/>
              </a:buClr>
              <a:buChar char="•"/>
              <a:defRPr sz="3200">
                <a:solidFill>
                  <a:schemeClr val="tx1"/>
                </a:solidFill>
                <a:latin typeface="Comic Sans MS" pitchFamily="66" charset="0"/>
              </a:defRPr>
            </a:lvl1pPr>
            <a:lvl2pPr marL="742950" indent="-285750">
              <a:spcBef>
                <a:spcPct val="20000"/>
              </a:spcBef>
              <a:buClr>
                <a:schemeClr val="folHlink"/>
              </a:buClr>
              <a:buChar char="•"/>
              <a:defRPr sz="2800">
                <a:solidFill>
                  <a:schemeClr val="tx1"/>
                </a:solidFill>
                <a:latin typeface="Comic Sans MS" pitchFamily="66" charset="0"/>
              </a:defRPr>
            </a:lvl2pPr>
            <a:lvl3pPr marL="1143000" indent="-228600">
              <a:spcBef>
                <a:spcPct val="20000"/>
              </a:spcBef>
              <a:buChar char="•"/>
              <a:defRPr sz="2400">
                <a:solidFill>
                  <a:schemeClr val="tx1"/>
                </a:solidFill>
                <a:latin typeface="Comic Sans MS" pitchFamily="66" charset="0"/>
              </a:defRPr>
            </a:lvl3pPr>
            <a:lvl4pPr marL="1600200" indent="-228600">
              <a:spcBef>
                <a:spcPct val="20000"/>
              </a:spcBef>
              <a:buFont typeface="Times New Roman" pitchFamily="18" charset="0"/>
              <a:buChar char="−"/>
              <a:defRPr sz="2000">
                <a:solidFill>
                  <a:schemeClr val="tx1"/>
                </a:solidFill>
                <a:latin typeface="Comic Sans MS" pitchFamily="66" charset="0"/>
              </a:defRPr>
            </a:lvl4pPr>
            <a:lvl5pPr marL="2057400" indent="-228600">
              <a:spcBef>
                <a:spcPct val="20000"/>
              </a:spcBef>
              <a:buFont typeface="Times New Roman" pitchFamily="18" charset="0"/>
              <a:buChar char="–"/>
              <a:defRPr sz="2000">
                <a:solidFill>
                  <a:schemeClr val="tx1"/>
                </a:solidFill>
                <a:latin typeface="Comic Sans MS" pitchFamily="66" charset="0"/>
              </a:defRPr>
            </a:lvl5pPr>
            <a:lvl6pPr marL="25146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6pPr>
            <a:lvl7pPr marL="29718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7pPr>
            <a:lvl8pPr marL="34290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8pPr>
            <a:lvl9pPr marL="38862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9pPr>
          </a:lstStyle>
          <a:p>
            <a:pPr>
              <a:spcBef>
                <a:spcPct val="0"/>
              </a:spcBef>
              <a:buClrTx/>
              <a:buNone/>
              <a:defRPr/>
            </a:pPr>
            <a:r>
              <a:rPr lang="en-US" altLang="zh-CN" sz="2000" b="1" dirty="0">
                <a:latin typeface="华文新魏" panose="02010800040101010101" pitchFamily="2" charset="-122"/>
                <a:ea typeface="华文新魏" panose="02010800040101010101" pitchFamily="2" charset="-122"/>
              </a:rPr>
              <a:t>Q1:</a:t>
            </a:r>
            <a:r>
              <a:rPr lang="zh-CN" altLang="en-US" sz="2000" b="1" dirty="0">
                <a:latin typeface="华文新魏" panose="02010800040101010101" pitchFamily="2" charset="-122"/>
                <a:ea typeface="华文新魏" panose="02010800040101010101" pitchFamily="2" charset="-122"/>
              </a:rPr>
              <a:t> </a:t>
            </a:r>
            <a:r>
              <a:rPr lang="en-US" altLang="zh-CN" sz="2000" b="1" dirty="0">
                <a:latin typeface="华文新魏" panose="02010800040101010101" pitchFamily="2" charset="-122"/>
                <a:ea typeface="华文新魏" panose="02010800040101010101" pitchFamily="2" charset="-122"/>
              </a:rPr>
              <a:t>Extremely Small Cross Section</a:t>
            </a:r>
          </a:p>
        </p:txBody>
      </p:sp>
      <p:sp>
        <p:nvSpPr>
          <p:cNvPr id="38" name="灯片编号占位符 37">
            <a:extLst>
              <a:ext uri="{FF2B5EF4-FFF2-40B4-BE49-F238E27FC236}">
                <a16:creationId xmlns:a16="http://schemas.microsoft.com/office/drawing/2014/main" id="{BE55E2E2-95F5-3152-527F-D95D25CBB837}"/>
              </a:ext>
            </a:extLst>
          </p:cNvPr>
          <p:cNvSpPr>
            <a:spLocks noGrp="1"/>
          </p:cNvSpPr>
          <p:nvPr>
            <p:ph type="sldNum" sz="quarter" idx="12"/>
          </p:nvPr>
        </p:nvSpPr>
        <p:spPr/>
        <p:txBody>
          <a:bodyPr/>
          <a:lstStyle/>
          <a:p>
            <a:fld id="{B404BCE8-E988-47B3-B1DC-A268410BBE29}" type="slidenum">
              <a:rPr lang="zh-CN" altLang="en-US" smtClean="0"/>
              <a:t>7</a:t>
            </a:fld>
            <a:endParaRPr lang="zh-CN" altLang="en-US"/>
          </a:p>
        </p:txBody>
      </p:sp>
      <p:sp>
        <p:nvSpPr>
          <p:cNvPr id="7" name="矩形 3">
            <a:extLst>
              <a:ext uri="{FF2B5EF4-FFF2-40B4-BE49-F238E27FC236}">
                <a16:creationId xmlns:a16="http://schemas.microsoft.com/office/drawing/2014/main" id="{A150B4B5-4021-1E73-2910-750EAED57112}"/>
              </a:ext>
            </a:extLst>
          </p:cNvPr>
          <p:cNvSpPr/>
          <p:nvPr/>
        </p:nvSpPr>
        <p:spPr>
          <a:xfrm>
            <a:off x="0" y="575545"/>
            <a:ext cx="9836728" cy="69272"/>
          </a:xfrm>
          <a:prstGeom prst="rect">
            <a:avLst/>
          </a:prstGeom>
          <a:gradFill flip="none" rotWithShape="1">
            <a:gsLst>
              <a:gs pos="31000">
                <a:schemeClr val="accent5">
                  <a:lumMod val="20000"/>
                  <a:lumOff val="80000"/>
                </a:schemeClr>
              </a:gs>
              <a:gs pos="0">
                <a:schemeClr val="accent1">
                  <a:lumMod val="5000"/>
                  <a:lumOff val="95000"/>
                  <a:alpha val="0"/>
                </a:schemeClr>
              </a:gs>
              <a:gs pos="65000">
                <a:schemeClr val="accent5">
                  <a:lumMod val="60000"/>
                  <a:lumOff val="40000"/>
                </a:schemeClr>
              </a:gs>
              <a:gs pos="100000">
                <a:srgbClr val="1B4A63"/>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11">
            <a:extLst>
              <a:ext uri="{FF2B5EF4-FFF2-40B4-BE49-F238E27FC236}">
                <a16:creationId xmlns:a16="http://schemas.microsoft.com/office/drawing/2014/main" id="{74757F1A-6579-2DDA-16CC-B3318F8F0F68}"/>
              </a:ext>
            </a:extLst>
          </p:cNvPr>
          <p:cNvPicPr>
            <a:picLocks noChangeAspect="1"/>
          </p:cNvPicPr>
          <p:nvPr/>
        </p:nvPicPr>
        <p:blipFill>
          <a:blip r:embed="rId3"/>
          <a:srcRect t="25415" b="25415"/>
          <a:stretch/>
        </p:blipFill>
        <p:spPr>
          <a:xfrm>
            <a:off x="10817276" y="0"/>
            <a:ext cx="1374724" cy="675962"/>
          </a:xfrm>
          <a:prstGeom prst="rect">
            <a:avLst/>
          </a:prstGeom>
        </p:spPr>
      </p:pic>
      <p:pic>
        <p:nvPicPr>
          <p:cNvPr id="2" name="Picture 1">
            <a:extLst>
              <a:ext uri="{FF2B5EF4-FFF2-40B4-BE49-F238E27FC236}">
                <a16:creationId xmlns:a16="http://schemas.microsoft.com/office/drawing/2014/main" id="{022A6189-5EA2-1958-3A7D-83E964A1B96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50442" y="843920"/>
            <a:ext cx="11291115" cy="4401077"/>
          </a:xfrm>
          <a:prstGeom prst="rect">
            <a:avLst/>
          </a:prstGeom>
        </p:spPr>
      </p:pic>
      <p:sp>
        <p:nvSpPr>
          <p:cNvPr id="5" name="文本框 22">
            <a:extLst>
              <a:ext uri="{FF2B5EF4-FFF2-40B4-BE49-F238E27FC236}">
                <a16:creationId xmlns:a16="http://schemas.microsoft.com/office/drawing/2014/main" id="{DC0930EF-D81C-F37C-2D61-0C3FA7B61415}"/>
              </a:ext>
            </a:extLst>
          </p:cNvPr>
          <p:cNvSpPr txBox="1"/>
          <p:nvPr/>
        </p:nvSpPr>
        <p:spPr>
          <a:xfrm>
            <a:off x="1484717" y="640479"/>
            <a:ext cx="1066702" cy="369332"/>
          </a:xfrm>
          <a:prstGeom prst="rect">
            <a:avLst/>
          </a:prstGeom>
          <a:noFill/>
        </p:spPr>
        <p:txBody>
          <a:bodyPr wrap="none" rtlCol="0">
            <a:spAutoFit/>
          </a:bodyPr>
          <a:lstStyle/>
          <a:p>
            <a:r>
              <a:rPr lang="en-US" altLang="zh-CN" b="1" dirty="0">
                <a:solidFill>
                  <a:srgbClr val="2818FC"/>
                </a:solidFill>
              </a:rPr>
              <a:t>s-process</a:t>
            </a:r>
            <a:endParaRPr lang="zh-CN" altLang="en-US" b="1" dirty="0">
              <a:solidFill>
                <a:srgbClr val="2818FC"/>
              </a:solidFill>
            </a:endParaRPr>
          </a:p>
        </p:txBody>
      </p:sp>
      <p:sp>
        <p:nvSpPr>
          <p:cNvPr id="6" name="文本框 23">
            <a:extLst>
              <a:ext uri="{FF2B5EF4-FFF2-40B4-BE49-F238E27FC236}">
                <a16:creationId xmlns:a16="http://schemas.microsoft.com/office/drawing/2014/main" id="{CE48D802-38BD-E381-6902-EBCB22B65F18}"/>
              </a:ext>
            </a:extLst>
          </p:cNvPr>
          <p:cNvSpPr txBox="1"/>
          <p:nvPr/>
        </p:nvSpPr>
        <p:spPr>
          <a:xfrm>
            <a:off x="2500117" y="642767"/>
            <a:ext cx="1031436" cy="369332"/>
          </a:xfrm>
          <a:prstGeom prst="rect">
            <a:avLst/>
          </a:prstGeom>
          <a:noFill/>
        </p:spPr>
        <p:txBody>
          <a:bodyPr wrap="none" rtlCol="0">
            <a:spAutoFit/>
          </a:bodyPr>
          <a:lstStyle/>
          <a:p>
            <a:r>
              <a:rPr lang="en-US" altLang="zh-CN" b="1" dirty="0" err="1">
                <a:solidFill>
                  <a:srgbClr val="FF0000"/>
                </a:solidFill>
              </a:rPr>
              <a:t>i</a:t>
            </a:r>
            <a:r>
              <a:rPr lang="en-US" altLang="zh-CN" b="1" dirty="0">
                <a:solidFill>
                  <a:srgbClr val="FF0000"/>
                </a:solidFill>
              </a:rPr>
              <a:t>-process</a:t>
            </a:r>
            <a:endParaRPr lang="zh-CN" altLang="en-US" b="1" dirty="0">
              <a:solidFill>
                <a:srgbClr val="FF0000"/>
              </a:solidFill>
            </a:endParaRPr>
          </a:p>
        </p:txBody>
      </p:sp>
      <p:sp>
        <p:nvSpPr>
          <p:cNvPr id="9" name="文本框 22">
            <a:extLst>
              <a:ext uri="{FF2B5EF4-FFF2-40B4-BE49-F238E27FC236}">
                <a16:creationId xmlns:a16="http://schemas.microsoft.com/office/drawing/2014/main" id="{F4B07538-DC17-8450-99DF-9A62787D8042}"/>
              </a:ext>
            </a:extLst>
          </p:cNvPr>
          <p:cNvSpPr txBox="1"/>
          <p:nvPr/>
        </p:nvSpPr>
        <p:spPr>
          <a:xfrm>
            <a:off x="7073148" y="640479"/>
            <a:ext cx="1066702" cy="369332"/>
          </a:xfrm>
          <a:prstGeom prst="rect">
            <a:avLst/>
          </a:prstGeom>
          <a:noFill/>
        </p:spPr>
        <p:txBody>
          <a:bodyPr wrap="none" rtlCol="0">
            <a:spAutoFit/>
          </a:bodyPr>
          <a:lstStyle/>
          <a:p>
            <a:r>
              <a:rPr lang="en-US" altLang="zh-CN" b="1" dirty="0">
                <a:solidFill>
                  <a:srgbClr val="2818FC"/>
                </a:solidFill>
              </a:rPr>
              <a:t>s-process</a:t>
            </a:r>
            <a:endParaRPr lang="zh-CN" altLang="en-US" b="1" dirty="0">
              <a:solidFill>
                <a:srgbClr val="2818FC"/>
              </a:solidFill>
            </a:endParaRPr>
          </a:p>
        </p:txBody>
      </p:sp>
      <p:sp>
        <p:nvSpPr>
          <p:cNvPr id="10" name="文本框 23">
            <a:extLst>
              <a:ext uri="{FF2B5EF4-FFF2-40B4-BE49-F238E27FC236}">
                <a16:creationId xmlns:a16="http://schemas.microsoft.com/office/drawing/2014/main" id="{DAE8FD11-DCE1-4450-4E0C-A5F598E8DF06}"/>
              </a:ext>
            </a:extLst>
          </p:cNvPr>
          <p:cNvSpPr txBox="1"/>
          <p:nvPr/>
        </p:nvSpPr>
        <p:spPr>
          <a:xfrm>
            <a:off x="8088548" y="642767"/>
            <a:ext cx="1031436" cy="369332"/>
          </a:xfrm>
          <a:prstGeom prst="rect">
            <a:avLst/>
          </a:prstGeom>
          <a:noFill/>
        </p:spPr>
        <p:txBody>
          <a:bodyPr wrap="none" rtlCol="0">
            <a:spAutoFit/>
          </a:bodyPr>
          <a:lstStyle/>
          <a:p>
            <a:r>
              <a:rPr lang="en-US" altLang="zh-CN" b="1" dirty="0" err="1">
                <a:solidFill>
                  <a:srgbClr val="FF0000"/>
                </a:solidFill>
              </a:rPr>
              <a:t>i</a:t>
            </a:r>
            <a:r>
              <a:rPr lang="en-US" altLang="zh-CN" b="1" dirty="0">
                <a:solidFill>
                  <a:srgbClr val="FF0000"/>
                </a:solidFill>
              </a:rPr>
              <a:t>-process</a:t>
            </a:r>
            <a:endParaRPr lang="zh-CN" altLang="en-US" b="1" dirty="0">
              <a:solidFill>
                <a:srgbClr val="FF0000"/>
              </a:solidFill>
            </a:endParaRPr>
          </a:p>
        </p:txBody>
      </p:sp>
      <p:sp>
        <p:nvSpPr>
          <p:cNvPr id="11" name="TextBox 9">
            <a:extLst>
              <a:ext uri="{FF2B5EF4-FFF2-40B4-BE49-F238E27FC236}">
                <a16:creationId xmlns:a16="http://schemas.microsoft.com/office/drawing/2014/main" id="{03404E03-69E3-316A-26A6-3BAB00DEBE04}"/>
              </a:ext>
            </a:extLst>
          </p:cNvPr>
          <p:cNvSpPr txBox="1"/>
          <p:nvPr/>
        </p:nvSpPr>
        <p:spPr>
          <a:xfrm>
            <a:off x="517601" y="5363470"/>
            <a:ext cx="9809865" cy="874407"/>
          </a:xfrm>
          <a:prstGeom prst="rect">
            <a:avLst/>
          </a:prstGeom>
          <a:noFill/>
        </p:spPr>
        <p:txBody>
          <a:bodyPr wrap="none" rtlCol="0">
            <a:spAutoFit/>
          </a:bodyPr>
          <a:lstStyle/>
          <a:p>
            <a:pPr marL="285750" indent="-285750">
              <a:lnSpc>
                <a:spcPct val="150000"/>
              </a:lnSpc>
              <a:buFont typeface="Arial" panose="020B0604020202020204" pitchFamily="34" charset="0"/>
              <a:buChar char="•"/>
            </a:pPr>
            <a:r>
              <a:rPr lang="en-US" altLang="zh-CN" b="1" dirty="0">
                <a:latin typeface="微软雅黑" panose="020B0503020204020204" pitchFamily="34" charset="-122"/>
                <a:ea typeface="微软雅黑" panose="020B0503020204020204" pitchFamily="34" charset="-122"/>
              </a:rPr>
              <a:t>The s-process region is almost </a:t>
            </a:r>
            <a:r>
              <a:rPr lang="en-US" altLang="zh-CN" b="1" dirty="0">
                <a:solidFill>
                  <a:srgbClr val="FF0000"/>
                </a:solidFill>
                <a:latin typeface="微软雅黑" panose="020B0503020204020204" pitchFamily="34" charset="-122"/>
                <a:ea typeface="微软雅黑" panose="020B0503020204020204" pitchFamily="34" charset="-122"/>
              </a:rPr>
              <a:t>impossible to access</a:t>
            </a:r>
            <a:r>
              <a:rPr lang="en-US" altLang="zh-CN" b="1" dirty="0">
                <a:latin typeface="微软雅黑" panose="020B0503020204020204" pitchFamily="34" charset="-122"/>
                <a:ea typeface="微软雅黑" panose="020B0503020204020204" pitchFamily="34" charset="-122"/>
              </a:rPr>
              <a:t> though direct measurements</a:t>
            </a:r>
          </a:p>
          <a:p>
            <a:pPr marL="285750" indent="-285750">
              <a:lnSpc>
                <a:spcPct val="150000"/>
              </a:lnSpc>
              <a:buFont typeface="Arial" panose="020B0604020202020204" pitchFamily="34" charset="0"/>
              <a:buChar char="•"/>
            </a:pPr>
            <a:r>
              <a:rPr lang="en-US" altLang="zh-CN" b="1" dirty="0">
                <a:solidFill>
                  <a:srgbClr val="FF0000"/>
                </a:solidFill>
                <a:latin typeface="微软雅黑" panose="020B0503020204020204" pitchFamily="34" charset="-122"/>
                <a:ea typeface="微软雅黑" panose="020B0503020204020204" pitchFamily="34" charset="-122"/>
              </a:rPr>
              <a:t>Discrepancies</a:t>
            </a:r>
            <a:r>
              <a:rPr lang="en-US" altLang="zh-CN" b="1" dirty="0">
                <a:latin typeface="微软雅黑" panose="020B0503020204020204" pitchFamily="34" charset="-122"/>
                <a:ea typeface="微软雅黑" panose="020B0503020204020204" pitchFamily="34" charset="-122"/>
              </a:rPr>
              <a:t> among data sets lead to </a:t>
            </a:r>
            <a:r>
              <a:rPr lang="en-US" altLang="zh-CN" b="1" dirty="0">
                <a:solidFill>
                  <a:srgbClr val="FF0000"/>
                </a:solidFill>
                <a:latin typeface="微软雅黑" panose="020B0503020204020204" pitchFamily="34" charset="-122"/>
                <a:ea typeface="微软雅黑" panose="020B0503020204020204" pitchFamily="34" charset="-122"/>
              </a:rPr>
              <a:t>divergent extrapolations</a:t>
            </a:r>
          </a:p>
        </p:txBody>
      </p:sp>
    </p:spTree>
    <p:extLst>
      <p:ext uri="{BB962C8B-B14F-4D97-AF65-F5344CB8AC3E}">
        <p14:creationId xmlns:p14="http://schemas.microsoft.com/office/powerpoint/2010/main" val="3316283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0884C-AB08-CF13-024C-17810302D214}"/>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7DE74653-21CB-D325-5379-926476C7515E}"/>
              </a:ext>
            </a:extLst>
          </p:cNvPr>
          <p:cNvSpPr>
            <a:spLocks noChangeArrowheads="1"/>
          </p:cNvSpPr>
          <p:nvPr/>
        </p:nvSpPr>
        <p:spPr bwMode="auto">
          <a:xfrm>
            <a:off x="0" y="122353"/>
            <a:ext cx="8438092" cy="400110"/>
          </a:xfrm>
          <a:prstGeom prst="rect">
            <a:avLst/>
          </a:prstGeom>
          <a:noFill/>
          <a:ln>
            <a:noFill/>
          </a:ln>
        </p:spPr>
        <p:txBody>
          <a:bodyPr>
            <a:spAutoFit/>
          </a:bodyPr>
          <a:lstStyle>
            <a:lvl1pPr>
              <a:spcBef>
                <a:spcPct val="20000"/>
              </a:spcBef>
              <a:buClr>
                <a:schemeClr val="hlink"/>
              </a:buClr>
              <a:buChar char="•"/>
              <a:defRPr sz="3200">
                <a:solidFill>
                  <a:schemeClr val="tx1"/>
                </a:solidFill>
                <a:latin typeface="Comic Sans MS" pitchFamily="66" charset="0"/>
              </a:defRPr>
            </a:lvl1pPr>
            <a:lvl2pPr marL="742950" indent="-285750">
              <a:spcBef>
                <a:spcPct val="20000"/>
              </a:spcBef>
              <a:buClr>
                <a:schemeClr val="folHlink"/>
              </a:buClr>
              <a:buChar char="•"/>
              <a:defRPr sz="2800">
                <a:solidFill>
                  <a:schemeClr val="tx1"/>
                </a:solidFill>
                <a:latin typeface="Comic Sans MS" pitchFamily="66" charset="0"/>
              </a:defRPr>
            </a:lvl2pPr>
            <a:lvl3pPr marL="1143000" indent="-228600">
              <a:spcBef>
                <a:spcPct val="20000"/>
              </a:spcBef>
              <a:buChar char="•"/>
              <a:defRPr sz="2400">
                <a:solidFill>
                  <a:schemeClr val="tx1"/>
                </a:solidFill>
                <a:latin typeface="Comic Sans MS" pitchFamily="66" charset="0"/>
              </a:defRPr>
            </a:lvl3pPr>
            <a:lvl4pPr marL="1600200" indent="-228600">
              <a:spcBef>
                <a:spcPct val="20000"/>
              </a:spcBef>
              <a:buFont typeface="Times New Roman" pitchFamily="18" charset="0"/>
              <a:buChar char="−"/>
              <a:defRPr sz="2000">
                <a:solidFill>
                  <a:schemeClr val="tx1"/>
                </a:solidFill>
                <a:latin typeface="Comic Sans MS" pitchFamily="66" charset="0"/>
              </a:defRPr>
            </a:lvl4pPr>
            <a:lvl5pPr marL="2057400" indent="-228600">
              <a:spcBef>
                <a:spcPct val="20000"/>
              </a:spcBef>
              <a:buFont typeface="Times New Roman" pitchFamily="18" charset="0"/>
              <a:buChar char="–"/>
              <a:defRPr sz="2000">
                <a:solidFill>
                  <a:schemeClr val="tx1"/>
                </a:solidFill>
                <a:latin typeface="Comic Sans MS" pitchFamily="66" charset="0"/>
              </a:defRPr>
            </a:lvl5pPr>
            <a:lvl6pPr marL="25146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6pPr>
            <a:lvl7pPr marL="29718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7pPr>
            <a:lvl8pPr marL="34290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8pPr>
            <a:lvl9pPr marL="38862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9pPr>
          </a:lstStyle>
          <a:p>
            <a:pPr>
              <a:spcBef>
                <a:spcPct val="0"/>
              </a:spcBef>
              <a:buClrTx/>
              <a:buNone/>
              <a:defRPr/>
            </a:pPr>
            <a:r>
              <a:rPr lang="en-US" altLang="zh-CN" sz="2000" b="1" dirty="0">
                <a:latin typeface="华文新魏" panose="02010800040101010101" pitchFamily="2" charset="-122"/>
                <a:ea typeface="华文新魏" panose="02010800040101010101" pitchFamily="2" charset="-122"/>
              </a:rPr>
              <a:t>Q1:</a:t>
            </a:r>
            <a:r>
              <a:rPr lang="zh-CN" altLang="en-US" sz="2000" b="1" dirty="0">
                <a:latin typeface="华文新魏" panose="02010800040101010101" pitchFamily="2" charset="-122"/>
                <a:ea typeface="华文新魏" panose="02010800040101010101" pitchFamily="2" charset="-122"/>
              </a:rPr>
              <a:t> </a:t>
            </a:r>
            <a:r>
              <a:rPr lang="en-US" altLang="zh-CN" sz="2000" b="1" dirty="0">
                <a:latin typeface="华文新魏" panose="02010800040101010101" pitchFamily="2" charset="-122"/>
                <a:ea typeface="华文新魏" panose="02010800040101010101" pitchFamily="2" charset="-122"/>
              </a:rPr>
              <a:t>Extremely Small Cross Section</a:t>
            </a:r>
          </a:p>
        </p:txBody>
      </p:sp>
      <p:sp>
        <p:nvSpPr>
          <p:cNvPr id="38" name="灯片编号占位符 37">
            <a:extLst>
              <a:ext uri="{FF2B5EF4-FFF2-40B4-BE49-F238E27FC236}">
                <a16:creationId xmlns:a16="http://schemas.microsoft.com/office/drawing/2014/main" id="{F576FDFF-1F8E-DF5E-FC47-44454CB68490}"/>
              </a:ext>
            </a:extLst>
          </p:cNvPr>
          <p:cNvSpPr>
            <a:spLocks noGrp="1"/>
          </p:cNvSpPr>
          <p:nvPr>
            <p:ph type="sldNum" sz="quarter" idx="12"/>
          </p:nvPr>
        </p:nvSpPr>
        <p:spPr/>
        <p:txBody>
          <a:bodyPr/>
          <a:lstStyle/>
          <a:p>
            <a:fld id="{B404BCE8-E988-47B3-B1DC-A268410BBE29}" type="slidenum">
              <a:rPr lang="zh-CN" altLang="en-US" smtClean="0"/>
              <a:t>8</a:t>
            </a:fld>
            <a:endParaRPr lang="zh-CN" altLang="en-US"/>
          </a:p>
        </p:txBody>
      </p:sp>
      <p:sp>
        <p:nvSpPr>
          <p:cNvPr id="7" name="矩形 3">
            <a:extLst>
              <a:ext uri="{FF2B5EF4-FFF2-40B4-BE49-F238E27FC236}">
                <a16:creationId xmlns:a16="http://schemas.microsoft.com/office/drawing/2014/main" id="{F550CD9F-368B-3553-FD68-635910496428}"/>
              </a:ext>
            </a:extLst>
          </p:cNvPr>
          <p:cNvSpPr/>
          <p:nvPr/>
        </p:nvSpPr>
        <p:spPr>
          <a:xfrm>
            <a:off x="0" y="575545"/>
            <a:ext cx="9836728" cy="69272"/>
          </a:xfrm>
          <a:prstGeom prst="rect">
            <a:avLst/>
          </a:prstGeom>
          <a:gradFill flip="none" rotWithShape="1">
            <a:gsLst>
              <a:gs pos="31000">
                <a:schemeClr val="accent5">
                  <a:lumMod val="20000"/>
                  <a:lumOff val="80000"/>
                </a:schemeClr>
              </a:gs>
              <a:gs pos="0">
                <a:schemeClr val="accent1">
                  <a:lumMod val="5000"/>
                  <a:lumOff val="95000"/>
                  <a:alpha val="0"/>
                </a:schemeClr>
              </a:gs>
              <a:gs pos="65000">
                <a:schemeClr val="accent5">
                  <a:lumMod val="60000"/>
                  <a:lumOff val="40000"/>
                </a:schemeClr>
              </a:gs>
              <a:gs pos="100000">
                <a:srgbClr val="1B4A63"/>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11">
            <a:extLst>
              <a:ext uri="{FF2B5EF4-FFF2-40B4-BE49-F238E27FC236}">
                <a16:creationId xmlns:a16="http://schemas.microsoft.com/office/drawing/2014/main" id="{715C6850-EF39-D751-C85B-E9182B11DFCA}"/>
              </a:ext>
            </a:extLst>
          </p:cNvPr>
          <p:cNvPicPr>
            <a:picLocks noChangeAspect="1"/>
          </p:cNvPicPr>
          <p:nvPr/>
        </p:nvPicPr>
        <p:blipFill>
          <a:blip r:embed="rId2"/>
          <a:srcRect t="25415" b="25415"/>
          <a:stretch/>
        </p:blipFill>
        <p:spPr>
          <a:xfrm>
            <a:off x="10817276" y="0"/>
            <a:ext cx="1374724" cy="675962"/>
          </a:xfrm>
          <a:prstGeom prst="rect">
            <a:avLst/>
          </a:prstGeom>
        </p:spPr>
      </p:pic>
      <p:pic>
        <p:nvPicPr>
          <p:cNvPr id="2" name="Picture 1">
            <a:extLst>
              <a:ext uri="{FF2B5EF4-FFF2-40B4-BE49-F238E27FC236}">
                <a16:creationId xmlns:a16="http://schemas.microsoft.com/office/drawing/2014/main" id="{759E54AE-089D-134C-ECD7-89997825BDE9}"/>
              </a:ext>
            </a:extLst>
          </p:cNvPr>
          <p:cNvPicPr>
            <a:picLocks noChangeAspect="1"/>
          </p:cNvPicPr>
          <p:nvPr/>
        </p:nvPicPr>
        <p:blipFill>
          <a:blip r:embed="rId3">
            <a:extLst>
              <a:ext uri="{28A0092B-C50C-407E-A947-70E740481C1C}">
                <a14:useLocalDpi xmlns:a14="http://schemas.microsoft.com/office/drawing/2010/main" val="0"/>
              </a:ext>
            </a:extLst>
          </a:blip>
          <a:srcRect l="51747"/>
          <a:stretch>
            <a:fillRect/>
          </a:stretch>
        </p:blipFill>
        <p:spPr>
          <a:xfrm>
            <a:off x="6293224" y="843920"/>
            <a:ext cx="5448333" cy="4401077"/>
          </a:xfrm>
          <a:prstGeom prst="rect">
            <a:avLst/>
          </a:prstGeom>
        </p:spPr>
      </p:pic>
      <p:sp>
        <p:nvSpPr>
          <p:cNvPr id="9" name="文本框 22">
            <a:extLst>
              <a:ext uri="{FF2B5EF4-FFF2-40B4-BE49-F238E27FC236}">
                <a16:creationId xmlns:a16="http://schemas.microsoft.com/office/drawing/2014/main" id="{033930EE-3679-FCD2-B5AD-ADC5E9834CD6}"/>
              </a:ext>
            </a:extLst>
          </p:cNvPr>
          <p:cNvSpPr txBox="1"/>
          <p:nvPr/>
        </p:nvSpPr>
        <p:spPr>
          <a:xfrm>
            <a:off x="7073148" y="640479"/>
            <a:ext cx="1066702" cy="369332"/>
          </a:xfrm>
          <a:prstGeom prst="rect">
            <a:avLst/>
          </a:prstGeom>
          <a:noFill/>
        </p:spPr>
        <p:txBody>
          <a:bodyPr wrap="none" rtlCol="0">
            <a:spAutoFit/>
          </a:bodyPr>
          <a:lstStyle/>
          <a:p>
            <a:r>
              <a:rPr lang="en-US" altLang="zh-CN" b="1" dirty="0">
                <a:solidFill>
                  <a:srgbClr val="2818FC"/>
                </a:solidFill>
              </a:rPr>
              <a:t>s-process</a:t>
            </a:r>
            <a:endParaRPr lang="zh-CN" altLang="en-US" b="1" dirty="0">
              <a:solidFill>
                <a:srgbClr val="2818FC"/>
              </a:solidFill>
            </a:endParaRPr>
          </a:p>
        </p:txBody>
      </p:sp>
      <p:sp>
        <p:nvSpPr>
          <p:cNvPr id="10" name="文本框 23">
            <a:extLst>
              <a:ext uri="{FF2B5EF4-FFF2-40B4-BE49-F238E27FC236}">
                <a16:creationId xmlns:a16="http://schemas.microsoft.com/office/drawing/2014/main" id="{BAAAD2A1-0434-E17F-968F-17B5CA569063}"/>
              </a:ext>
            </a:extLst>
          </p:cNvPr>
          <p:cNvSpPr txBox="1"/>
          <p:nvPr/>
        </p:nvSpPr>
        <p:spPr>
          <a:xfrm>
            <a:off x="8088548" y="642767"/>
            <a:ext cx="1031436" cy="369332"/>
          </a:xfrm>
          <a:prstGeom prst="rect">
            <a:avLst/>
          </a:prstGeom>
          <a:noFill/>
        </p:spPr>
        <p:txBody>
          <a:bodyPr wrap="none" rtlCol="0">
            <a:spAutoFit/>
          </a:bodyPr>
          <a:lstStyle/>
          <a:p>
            <a:r>
              <a:rPr lang="en-US" altLang="zh-CN" b="1" dirty="0" err="1">
                <a:solidFill>
                  <a:srgbClr val="FF0000"/>
                </a:solidFill>
              </a:rPr>
              <a:t>i</a:t>
            </a:r>
            <a:r>
              <a:rPr lang="en-US" altLang="zh-CN" b="1" dirty="0">
                <a:solidFill>
                  <a:srgbClr val="FF0000"/>
                </a:solidFill>
              </a:rPr>
              <a:t>-process</a:t>
            </a:r>
            <a:endParaRPr lang="zh-CN" altLang="en-US" b="1" dirty="0">
              <a:solidFill>
                <a:srgbClr val="FF0000"/>
              </a:solidFill>
            </a:endParaRPr>
          </a:p>
        </p:txBody>
      </p:sp>
      <p:pic>
        <p:nvPicPr>
          <p:cNvPr id="11" name="Picture 10">
            <a:extLst>
              <a:ext uri="{FF2B5EF4-FFF2-40B4-BE49-F238E27FC236}">
                <a16:creationId xmlns:a16="http://schemas.microsoft.com/office/drawing/2014/main" id="{009B42F7-2E1C-9205-EA4F-FBBCE605F085}"/>
              </a:ext>
            </a:extLst>
          </p:cNvPr>
          <p:cNvPicPr>
            <a:picLocks noChangeAspect="1"/>
          </p:cNvPicPr>
          <p:nvPr/>
        </p:nvPicPr>
        <p:blipFill>
          <a:blip r:embed="rId4"/>
          <a:stretch>
            <a:fillRect/>
          </a:stretch>
        </p:blipFill>
        <p:spPr>
          <a:xfrm>
            <a:off x="357656" y="1009811"/>
            <a:ext cx="5935568" cy="3957047"/>
          </a:xfrm>
          <a:prstGeom prst="rect">
            <a:avLst/>
          </a:prstGeom>
        </p:spPr>
      </p:pic>
      <p:sp>
        <p:nvSpPr>
          <p:cNvPr id="12" name="TextBox 11">
            <a:extLst>
              <a:ext uri="{FF2B5EF4-FFF2-40B4-BE49-F238E27FC236}">
                <a16:creationId xmlns:a16="http://schemas.microsoft.com/office/drawing/2014/main" id="{75E1FF59-9CA1-279D-E5B3-2F49EF29E2B0}"/>
              </a:ext>
            </a:extLst>
          </p:cNvPr>
          <p:cNvSpPr txBox="1"/>
          <p:nvPr/>
        </p:nvSpPr>
        <p:spPr>
          <a:xfrm>
            <a:off x="3582950" y="4643132"/>
            <a:ext cx="2315827" cy="369332"/>
          </a:xfrm>
          <a:prstGeom prst="rect">
            <a:avLst/>
          </a:prstGeom>
          <a:noFill/>
        </p:spPr>
        <p:txBody>
          <a:bodyPr wrap="none" rtlCol="0">
            <a:spAutoFit/>
          </a:bodyPr>
          <a:lstStyle/>
          <a:p>
            <a:r>
              <a:rPr lang="en-HU" dirty="0"/>
              <a:t>Generated by ChatGPT</a:t>
            </a:r>
          </a:p>
        </p:txBody>
      </p:sp>
      <p:sp>
        <p:nvSpPr>
          <p:cNvPr id="5" name="TextBox 9">
            <a:extLst>
              <a:ext uri="{FF2B5EF4-FFF2-40B4-BE49-F238E27FC236}">
                <a16:creationId xmlns:a16="http://schemas.microsoft.com/office/drawing/2014/main" id="{B60FB57D-D34E-202D-DE29-3F9C850A835C}"/>
              </a:ext>
            </a:extLst>
          </p:cNvPr>
          <p:cNvSpPr txBox="1"/>
          <p:nvPr/>
        </p:nvSpPr>
        <p:spPr>
          <a:xfrm>
            <a:off x="517601" y="5363470"/>
            <a:ext cx="9809865" cy="874407"/>
          </a:xfrm>
          <a:prstGeom prst="rect">
            <a:avLst/>
          </a:prstGeom>
          <a:noFill/>
        </p:spPr>
        <p:txBody>
          <a:bodyPr wrap="none" rtlCol="0">
            <a:spAutoFit/>
          </a:bodyPr>
          <a:lstStyle/>
          <a:p>
            <a:pPr marL="285750" indent="-285750">
              <a:lnSpc>
                <a:spcPct val="150000"/>
              </a:lnSpc>
              <a:buFont typeface="Arial" panose="020B0604020202020204" pitchFamily="34" charset="0"/>
              <a:buChar char="•"/>
            </a:pPr>
            <a:r>
              <a:rPr lang="en-US" altLang="zh-CN" b="1" dirty="0">
                <a:latin typeface="微软雅黑" panose="020B0503020204020204" pitchFamily="34" charset="-122"/>
                <a:ea typeface="微软雅黑" panose="020B0503020204020204" pitchFamily="34" charset="-122"/>
              </a:rPr>
              <a:t>The s-process region is almost </a:t>
            </a:r>
            <a:r>
              <a:rPr lang="en-US" altLang="zh-CN" b="1" dirty="0">
                <a:solidFill>
                  <a:srgbClr val="FF0000"/>
                </a:solidFill>
                <a:latin typeface="微软雅黑" panose="020B0503020204020204" pitchFamily="34" charset="-122"/>
                <a:ea typeface="微软雅黑" panose="020B0503020204020204" pitchFamily="34" charset="-122"/>
              </a:rPr>
              <a:t>impossible to access</a:t>
            </a:r>
            <a:r>
              <a:rPr lang="en-US" altLang="zh-CN" b="1" dirty="0">
                <a:latin typeface="微软雅黑" panose="020B0503020204020204" pitchFamily="34" charset="-122"/>
                <a:ea typeface="微软雅黑" panose="020B0503020204020204" pitchFamily="34" charset="-122"/>
              </a:rPr>
              <a:t> though direct measurements</a:t>
            </a:r>
          </a:p>
          <a:p>
            <a:pPr marL="285750" indent="-285750">
              <a:lnSpc>
                <a:spcPct val="150000"/>
              </a:lnSpc>
              <a:buFont typeface="Arial" panose="020B0604020202020204" pitchFamily="34" charset="0"/>
              <a:buChar char="•"/>
            </a:pPr>
            <a:r>
              <a:rPr lang="en-US" altLang="zh-CN" b="1" dirty="0">
                <a:solidFill>
                  <a:srgbClr val="FF0000"/>
                </a:solidFill>
                <a:latin typeface="微软雅黑" panose="020B0503020204020204" pitchFamily="34" charset="-122"/>
                <a:ea typeface="微软雅黑" panose="020B0503020204020204" pitchFamily="34" charset="-122"/>
              </a:rPr>
              <a:t>Discrepancies</a:t>
            </a:r>
            <a:r>
              <a:rPr lang="en-US" altLang="zh-CN" b="1" dirty="0">
                <a:latin typeface="微软雅黑" panose="020B0503020204020204" pitchFamily="34" charset="-122"/>
                <a:ea typeface="微软雅黑" panose="020B0503020204020204" pitchFamily="34" charset="-122"/>
              </a:rPr>
              <a:t> among data sets lead to </a:t>
            </a:r>
            <a:r>
              <a:rPr lang="en-US" altLang="zh-CN" b="1" dirty="0">
                <a:solidFill>
                  <a:srgbClr val="FF0000"/>
                </a:solidFill>
                <a:latin typeface="微软雅黑" panose="020B0503020204020204" pitchFamily="34" charset="-122"/>
                <a:ea typeface="微软雅黑" panose="020B0503020204020204" pitchFamily="34" charset="-122"/>
              </a:rPr>
              <a:t>divergent extrapolations</a:t>
            </a:r>
          </a:p>
        </p:txBody>
      </p:sp>
    </p:spTree>
    <p:extLst>
      <p:ext uri="{BB962C8B-B14F-4D97-AF65-F5344CB8AC3E}">
        <p14:creationId xmlns:p14="http://schemas.microsoft.com/office/powerpoint/2010/main" val="2820600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4143C-B5F2-0447-AE61-136960848AB7}"/>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97424645-2DAB-5FD0-0C33-5B87E2908FD9}"/>
              </a:ext>
            </a:extLst>
          </p:cNvPr>
          <p:cNvPicPr>
            <a:picLocks noChangeAspect="1"/>
          </p:cNvPicPr>
          <p:nvPr/>
        </p:nvPicPr>
        <p:blipFill>
          <a:blip r:embed="rId3"/>
          <a:stretch>
            <a:fillRect/>
          </a:stretch>
        </p:blipFill>
        <p:spPr>
          <a:xfrm>
            <a:off x="83667" y="684801"/>
            <a:ext cx="5594658" cy="5519394"/>
          </a:xfrm>
          <a:prstGeom prst="rect">
            <a:avLst/>
          </a:prstGeom>
        </p:spPr>
      </p:pic>
      <p:pic>
        <p:nvPicPr>
          <p:cNvPr id="23" name="图片 22">
            <a:extLst>
              <a:ext uri="{FF2B5EF4-FFF2-40B4-BE49-F238E27FC236}">
                <a16:creationId xmlns:a16="http://schemas.microsoft.com/office/drawing/2014/main" id="{645BB598-BEE3-8CEA-87C2-B7BA7C3BDDCB}"/>
              </a:ext>
            </a:extLst>
          </p:cNvPr>
          <p:cNvPicPr>
            <a:picLocks noChangeAspect="1"/>
          </p:cNvPicPr>
          <p:nvPr/>
        </p:nvPicPr>
        <p:blipFill>
          <a:blip r:embed="rId4"/>
          <a:stretch>
            <a:fillRect/>
          </a:stretch>
        </p:blipFill>
        <p:spPr>
          <a:xfrm>
            <a:off x="5706222" y="644817"/>
            <a:ext cx="5781393" cy="4629175"/>
          </a:xfrm>
          <a:prstGeom prst="rect">
            <a:avLst/>
          </a:prstGeom>
        </p:spPr>
      </p:pic>
      <p:cxnSp>
        <p:nvCxnSpPr>
          <p:cNvPr id="24" name="直接连接符 23">
            <a:extLst>
              <a:ext uri="{FF2B5EF4-FFF2-40B4-BE49-F238E27FC236}">
                <a16:creationId xmlns:a16="http://schemas.microsoft.com/office/drawing/2014/main" id="{92A37DB9-1E98-1A6A-C1BC-CDF9BA79BEFD}"/>
              </a:ext>
            </a:extLst>
          </p:cNvPr>
          <p:cNvCxnSpPr>
            <a:cxnSpLocks/>
          </p:cNvCxnSpPr>
          <p:nvPr/>
        </p:nvCxnSpPr>
        <p:spPr>
          <a:xfrm flipV="1">
            <a:off x="5678325" y="840509"/>
            <a:ext cx="1027275" cy="535709"/>
          </a:xfrm>
          <a:prstGeom prst="line">
            <a:avLst/>
          </a:prstGeom>
          <a:ln w="50800" cap="rnd">
            <a:solidFill>
              <a:srgbClr val="FFC000"/>
            </a:solidFill>
            <a:headEnd type="none" w="sm" len="med"/>
            <a:tailEnd type="none"/>
          </a:ln>
          <a:effectLst/>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E56BE5C2-DF31-FA8A-21E1-7B9E7AD28A00}"/>
              </a:ext>
            </a:extLst>
          </p:cNvPr>
          <p:cNvCxnSpPr>
            <a:cxnSpLocks/>
          </p:cNvCxnSpPr>
          <p:nvPr/>
        </p:nvCxnSpPr>
        <p:spPr>
          <a:xfrm>
            <a:off x="5678325" y="2706255"/>
            <a:ext cx="1101166" cy="1754909"/>
          </a:xfrm>
          <a:prstGeom prst="line">
            <a:avLst/>
          </a:prstGeom>
          <a:ln w="50800" cap="rnd">
            <a:solidFill>
              <a:srgbClr val="FFC000"/>
            </a:solidFill>
            <a:headEnd type="none" w="sm" len="med"/>
          </a:ln>
          <a:effectLst/>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86998572-2D43-EFD9-6DA5-AF29024C6DC4}"/>
              </a:ext>
            </a:extLst>
          </p:cNvPr>
          <p:cNvSpPr txBox="1"/>
          <p:nvPr/>
        </p:nvSpPr>
        <p:spPr>
          <a:xfrm>
            <a:off x="32331" y="6178300"/>
            <a:ext cx="2848665" cy="307777"/>
          </a:xfrm>
          <a:prstGeom prst="rect">
            <a:avLst/>
          </a:prstGeom>
          <a:noFill/>
        </p:spPr>
        <p:txBody>
          <a:bodyPr wrap="none" rtlCol="0">
            <a:spAutoFit/>
          </a:bodyPr>
          <a:lstStyle/>
          <a:p>
            <a:r>
              <a:rPr lang="en-US" altLang="zh-CN" sz="1400" b="1" dirty="0">
                <a:solidFill>
                  <a:srgbClr val="231F20"/>
                </a:solidFill>
                <a:latin typeface="Arial" panose="020B0604020202020204" pitchFamily="34" charset="0"/>
                <a:ea typeface="Microsoft JhengHei" panose="020B0604030504040204" pitchFamily="34" charset="-120"/>
                <a:cs typeface="Arial" panose="020B0604020202020204" pitchFamily="34" charset="0"/>
              </a:rPr>
              <a:t>Taken form </a:t>
            </a:r>
            <a:r>
              <a:rPr lang="en-US" altLang="zh-CN" sz="1400" b="1" i="0" u="none" strike="noStrike" baseline="0" dirty="0">
                <a:solidFill>
                  <a:srgbClr val="231F20"/>
                </a:solidFill>
                <a:latin typeface="Arial" panose="020B0604020202020204" pitchFamily="34" charset="0"/>
                <a:ea typeface="Microsoft JhengHei" panose="020B0604030504040204" pitchFamily="34" charset="-120"/>
                <a:cs typeface="Arial" panose="020B0604020202020204" pitchFamily="34" charset="0"/>
              </a:rPr>
              <a:t>R.J. </a:t>
            </a:r>
            <a:r>
              <a:rPr lang="en-US" altLang="zh-CN" sz="1400" b="1" dirty="0" err="1">
                <a:solidFill>
                  <a:srgbClr val="231F20"/>
                </a:solidFill>
                <a:latin typeface="Arial" panose="020B0604020202020204" pitchFamily="34" charset="0"/>
                <a:ea typeface="Microsoft JhengHei" panose="020B0604030504040204" pitchFamily="34" charset="-120"/>
                <a:cs typeface="Arial" panose="020B0604020202020204" pitchFamily="34" charset="0"/>
              </a:rPr>
              <a:t>d</a:t>
            </a:r>
            <a:r>
              <a:rPr lang="en-US" altLang="zh-CN" sz="1400" b="1" i="0" u="none" strike="noStrike" baseline="0" dirty="0" err="1">
                <a:solidFill>
                  <a:srgbClr val="231F20"/>
                </a:solidFill>
                <a:latin typeface="Arial" panose="020B0604020202020204" pitchFamily="34" charset="0"/>
                <a:ea typeface="Microsoft JhengHei" panose="020B0604030504040204" pitchFamily="34" charset="-120"/>
                <a:cs typeface="Arial" panose="020B0604020202020204" pitchFamily="34" charset="0"/>
              </a:rPr>
              <a:t>eBoer’</a:t>
            </a:r>
            <a:r>
              <a:rPr lang="en-US" altLang="zh-CN" sz="1400" b="1" dirty="0" err="1">
                <a:solidFill>
                  <a:srgbClr val="231F20"/>
                </a:solidFill>
                <a:latin typeface="Arial" panose="020B0604020202020204" pitchFamily="34" charset="0"/>
                <a:ea typeface="Microsoft JhengHei" panose="020B0604030504040204" pitchFamily="34" charset="-120"/>
                <a:cs typeface="Arial" panose="020B0604020202020204" pitchFamily="34" charset="0"/>
              </a:rPr>
              <a:t>s</a:t>
            </a:r>
            <a:r>
              <a:rPr lang="en-US" altLang="zh-CN" sz="1400" b="1" dirty="0">
                <a:solidFill>
                  <a:srgbClr val="231F20"/>
                </a:solidFill>
                <a:latin typeface="Arial" panose="020B0604020202020204" pitchFamily="34" charset="0"/>
                <a:ea typeface="Microsoft JhengHei" panose="020B0604030504040204" pitchFamily="34" charset="-120"/>
                <a:cs typeface="Arial" panose="020B0604020202020204" pitchFamily="34" charset="0"/>
              </a:rPr>
              <a:t> slide</a:t>
            </a:r>
            <a:endParaRPr lang="zh-CN" altLang="en-US" sz="1400" b="1" dirty="0">
              <a:latin typeface="Arial" panose="020B0604020202020204" pitchFamily="34" charset="0"/>
              <a:ea typeface="Microsoft JhengHei" panose="020B0604030504040204" pitchFamily="34" charset="-120"/>
              <a:cs typeface="Arial" panose="020B0604020202020204" pitchFamily="34" charset="0"/>
            </a:endParaRPr>
          </a:p>
        </p:txBody>
      </p:sp>
      <p:sp>
        <p:nvSpPr>
          <p:cNvPr id="37" name="矩形 36">
            <a:extLst>
              <a:ext uri="{FF2B5EF4-FFF2-40B4-BE49-F238E27FC236}">
                <a16:creationId xmlns:a16="http://schemas.microsoft.com/office/drawing/2014/main" id="{C6F1F8DF-BF3F-B7E7-905A-6E26BEDA150C}"/>
              </a:ext>
            </a:extLst>
          </p:cNvPr>
          <p:cNvSpPr>
            <a:spLocks noChangeArrowheads="1"/>
          </p:cNvSpPr>
          <p:nvPr/>
        </p:nvSpPr>
        <p:spPr bwMode="auto">
          <a:xfrm>
            <a:off x="0" y="122353"/>
            <a:ext cx="8438092" cy="400110"/>
          </a:xfrm>
          <a:prstGeom prst="rect">
            <a:avLst/>
          </a:prstGeom>
          <a:noFill/>
          <a:ln>
            <a:noFill/>
          </a:ln>
        </p:spPr>
        <p:txBody>
          <a:bodyPr>
            <a:spAutoFit/>
          </a:bodyPr>
          <a:lstStyle>
            <a:lvl1pPr>
              <a:spcBef>
                <a:spcPct val="20000"/>
              </a:spcBef>
              <a:buClr>
                <a:schemeClr val="hlink"/>
              </a:buClr>
              <a:buChar char="•"/>
              <a:defRPr sz="3200">
                <a:solidFill>
                  <a:schemeClr val="tx1"/>
                </a:solidFill>
                <a:latin typeface="Comic Sans MS" pitchFamily="66" charset="0"/>
              </a:defRPr>
            </a:lvl1pPr>
            <a:lvl2pPr marL="742950" indent="-285750">
              <a:spcBef>
                <a:spcPct val="20000"/>
              </a:spcBef>
              <a:buClr>
                <a:schemeClr val="folHlink"/>
              </a:buClr>
              <a:buChar char="•"/>
              <a:defRPr sz="2800">
                <a:solidFill>
                  <a:schemeClr val="tx1"/>
                </a:solidFill>
                <a:latin typeface="Comic Sans MS" pitchFamily="66" charset="0"/>
              </a:defRPr>
            </a:lvl2pPr>
            <a:lvl3pPr marL="1143000" indent="-228600">
              <a:spcBef>
                <a:spcPct val="20000"/>
              </a:spcBef>
              <a:buChar char="•"/>
              <a:defRPr sz="2400">
                <a:solidFill>
                  <a:schemeClr val="tx1"/>
                </a:solidFill>
                <a:latin typeface="Comic Sans MS" pitchFamily="66" charset="0"/>
              </a:defRPr>
            </a:lvl3pPr>
            <a:lvl4pPr marL="1600200" indent="-228600">
              <a:spcBef>
                <a:spcPct val="20000"/>
              </a:spcBef>
              <a:buFont typeface="Times New Roman" pitchFamily="18" charset="0"/>
              <a:buChar char="−"/>
              <a:defRPr sz="2000">
                <a:solidFill>
                  <a:schemeClr val="tx1"/>
                </a:solidFill>
                <a:latin typeface="Comic Sans MS" pitchFamily="66" charset="0"/>
              </a:defRPr>
            </a:lvl4pPr>
            <a:lvl5pPr marL="2057400" indent="-228600">
              <a:spcBef>
                <a:spcPct val="20000"/>
              </a:spcBef>
              <a:buFont typeface="Times New Roman" pitchFamily="18" charset="0"/>
              <a:buChar char="–"/>
              <a:defRPr sz="2000">
                <a:solidFill>
                  <a:schemeClr val="tx1"/>
                </a:solidFill>
                <a:latin typeface="Comic Sans MS" pitchFamily="66" charset="0"/>
              </a:defRPr>
            </a:lvl5pPr>
            <a:lvl6pPr marL="25146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6pPr>
            <a:lvl7pPr marL="29718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7pPr>
            <a:lvl8pPr marL="34290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8pPr>
            <a:lvl9pPr marL="38862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9pPr>
          </a:lstStyle>
          <a:p>
            <a:pPr>
              <a:spcBef>
                <a:spcPct val="0"/>
              </a:spcBef>
              <a:buClrTx/>
              <a:buNone/>
              <a:defRPr/>
            </a:pPr>
            <a:r>
              <a:rPr lang="en-US" altLang="zh-CN" sz="2000" b="1" dirty="0">
                <a:latin typeface="华文新魏" panose="02010800040101010101" pitchFamily="2" charset="-122"/>
                <a:ea typeface="华文新魏" panose="02010800040101010101" pitchFamily="2" charset="-122"/>
              </a:rPr>
              <a:t>Q2: Complicated Resonances</a:t>
            </a:r>
          </a:p>
        </p:txBody>
      </p:sp>
      <p:sp>
        <p:nvSpPr>
          <p:cNvPr id="40" name="灯片编号占位符 39">
            <a:extLst>
              <a:ext uri="{FF2B5EF4-FFF2-40B4-BE49-F238E27FC236}">
                <a16:creationId xmlns:a16="http://schemas.microsoft.com/office/drawing/2014/main" id="{A45CCFDA-F711-4385-0CBB-5D41D50563AD}"/>
              </a:ext>
            </a:extLst>
          </p:cNvPr>
          <p:cNvSpPr>
            <a:spLocks noGrp="1"/>
          </p:cNvSpPr>
          <p:nvPr>
            <p:ph type="sldNum" sz="quarter" idx="12"/>
          </p:nvPr>
        </p:nvSpPr>
        <p:spPr/>
        <p:txBody>
          <a:bodyPr/>
          <a:lstStyle/>
          <a:p>
            <a:fld id="{B404BCE8-E988-47B3-B1DC-A268410BBE29}" type="slidenum">
              <a:rPr lang="zh-CN" altLang="en-US" smtClean="0"/>
              <a:t>9</a:t>
            </a:fld>
            <a:endParaRPr lang="zh-CN" altLang="en-US"/>
          </a:p>
        </p:txBody>
      </p:sp>
      <p:sp>
        <p:nvSpPr>
          <p:cNvPr id="6" name="矩形 3">
            <a:extLst>
              <a:ext uri="{FF2B5EF4-FFF2-40B4-BE49-F238E27FC236}">
                <a16:creationId xmlns:a16="http://schemas.microsoft.com/office/drawing/2014/main" id="{6D50AB57-42BE-2416-D08F-CCF54F881097}"/>
              </a:ext>
            </a:extLst>
          </p:cNvPr>
          <p:cNvSpPr/>
          <p:nvPr/>
        </p:nvSpPr>
        <p:spPr>
          <a:xfrm>
            <a:off x="0" y="575545"/>
            <a:ext cx="9836728" cy="69272"/>
          </a:xfrm>
          <a:prstGeom prst="rect">
            <a:avLst/>
          </a:prstGeom>
          <a:gradFill flip="none" rotWithShape="1">
            <a:gsLst>
              <a:gs pos="31000">
                <a:schemeClr val="accent5">
                  <a:lumMod val="20000"/>
                  <a:lumOff val="80000"/>
                </a:schemeClr>
              </a:gs>
              <a:gs pos="0">
                <a:schemeClr val="accent1">
                  <a:lumMod val="5000"/>
                  <a:lumOff val="95000"/>
                  <a:alpha val="0"/>
                </a:schemeClr>
              </a:gs>
              <a:gs pos="65000">
                <a:schemeClr val="accent5">
                  <a:lumMod val="60000"/>
                  <a:lumOff val="40000"/>
                </a:schemeClr>
              </a:gs>
              <a:gs pos="100000">
                <a:srgbClr val="1B4A63"/>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11">
            <a:extLst>
              <a:ext uri="{FF2B5EF4-FFF2-40B4-BE49-F238E27FC236}">
                <a16:creationId xmlns:a16="http://schemas.microsoft.com/office/drawing/2014/main" id="{C8C1762C-6F3F-7829-4E12-6349CE0D62B4}"/>
              </a:ext>
            </a:extLst>
          </p:cNvPr>
          <p:cNvPicPr>
            <a:picLocks noChangeAspect="1"/>
          </p:cNvPicPr>
          <p:nvPr/>
        </p:nvPicPr>
        <p:blipFill>
          <a:blip r:embed="rId5"/>
          <a:srcRect t="25415" b="25415"/>
          <a:stretch/>
        </p:blipFill>
        <p:spPr>
          <a:xfrm>
            <a:off x="10817276" y="0"/>
            <a:ext cx="1374724" cy="675962"/>
          </a:xfrm>
          <a:prstGeom prst="rect">
            <a:avLst/>
          </a:prstGeom>
        </p:spPr>
      </p:pic>
      <p:sp>
        <p:nvSpPr>
          <p:cNvPr id="4" name="TextBox 9">
            <a:extLst>
              <a:ext uri="{FF2B5EF4-FFF2-40B4-BE49-F238E27FC236}">
                <a16:creationId xmlns:a16="http://schemas.microsoft.com/office/drawing/2014/main" id="{441CAE5C-7BF7-F717-29E0-6EC61E05CFEB}"/>
              </a:ext>
            </a:extLst>
          </p:cNvPr>
          <p:cNvSpPr txBox="1"/>
          <p:nvPr/>
        </p:nvSpPr>
        <p:spPr>
          <a:xfrm>
            <a:off x="6010469" y="5480102"/>
            <a:ext cx="6012333" cy="45890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b="1" dirty="0">
                <a:solidFill>
                  <a:srgbClr val="FF3300"/>
                </a:solidFill>
                <a:latin typeface="微软雅黑" panose="020B0503020204020204" pitchFamily="34" charset="-122"/>
                <a:ea typeface="微软雅黑" panose="020B0503020204020204" pitchFamily="34" charset="-122"/>
              </a:rPr>
              <a:t>Interference pattern </a:t>
            </a:r>
            <a:r>
              <a:rPr lang="en-US" altLang="zh-CN" b="1" dirty="0">
                <a:latin typeface="微软雅黑" panose="020B0503020204020204" pitchFamily="34" charset="-122"/>
                <a:ea typeface="微软雅黑" panose="020B0503020204020204" pitchFamily="34" charset="-122"/>
              </a:rPr>
              <a:t>affects the s-factor at GW</a:t>
            </a:r>
          </a:p>
        </p:txBody>
      </p:sp>
    </p:spTree>
    <p:extLst>
      <p:ext uri="{BB962C8B-B14F-4D97-AF65-F5344CB8AC3E}">
        <p14:creationId xmlns:p14="http://schemas.microsoft.com/office/powerpoint/2010/main" val="4052727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B8A92-0B15-1F2D-534F-B0C74F3305F7}"/>
            </a:ext>
          </a:extLst>
        </p:cNvPr>
        <p:cNvGrpSpPr/>
        <p:nvPr/>
      </p:nvGrpSpPr>
      <p:grpSpPr>
        <a:xfrm>
          <a:off x="0" y="0"/>
          <a:ext cx="0" cy="0"/>
          <a:chOff x="0" y="0"/>
          <a:chExt cx="0" cy="0"/>
        </a:xfrm>
      </p:grpSpPr>
      <p:pic>
        <p:nvPicPr>
          <p:cNvPr id="3" name="图片 16">
            <a:extLst>
              <a:ext uri="{FF2B5EF4-FFF2-40B4-BE49-F238E27FC236}">
                <a16:creationId xmlns:a16="http://schemas.microsoft.com/office/drawing/2014/main" id="{1A0BD9D1-5198-199E-1132-1EB79CD71E59}"/>
              </a:ext>
            </a:extLst>
          </p:cNvPr>
          <p:cNvPicPr>
            <a:picLocks noChangeAspect="1"/>
          </p:cNvPicPr>
          <p:nvPr/>
        </p:nvPicPr>
        <p:blipFill>
          <a:blip r:embed="rId3">
            <a:extLst>
              <a:ext uri="{28A0092B-C50C-407E-A947-70E740481C1C}">
                <a14:useLocalDpi xmlns:a14="http://schemas.microsoft.com/office/drawing/2010/main" val="0"/>
              </a:ext>
            </a:extLst>
          </a:blip>
          <a:srcRect l="3" t="-2091" r="-2"/>
          <a:stretch>
            <a:fillRect/>
          </a:stretch>
        </p:blipFill>
        <p:spPr>
          <a:xfrm>
            <a:off x="6364737" y="993435"/>
            <a:ext cx="5799391" cy="4194647"/>
          </a:xfrm>
          <a:prstGeom prst="rect">
            <a:avLst/>
          </a:prstGeom>
        </p:spPr>
      </p:pic>
      <p:pic>
        <p:nvPicPr>
          <p:cNvPr id="23" name="图片 22">
            <a:extLst>
              <a:ext uri="{FF2B5EF4-FFF2-40B4-BE49-F238E27FC236}">
                <a16:creationId xmlns:a16="http://schemas.microsoft.com/office/drawing/2014/main" id="{404BC307-9557-B9C2-3FAD-62F4253606D7}"/>
              </a:ext>
            </a:extLst>
          </p:cNvPr>
          <p:cNvPicPr>
            <a:picLocks noChangeAspect="1"/>
          </p:cNvPicPr>
          <p:nvPr/>
        </p:nvPicPr>
        <p:blipFill>
          <a:blip r:embed="rId4"/>
          <a:stretch>
            <a:fillRect/>
          </a:stretch>
        </p:blipFill>
        <p:spPr>
          <a:xfrm>
            <a:off x="18000" y="644817"/>
            <a:ext cx="5781393" cy="4629175"/>
          </a:xfrm>
          <a:prstGeom prst="rect">
            <a:avLst/>
          </a:prstGeom>
        </p:spPr>
      </p:pic>
      <p:sp>
        <p:nvSpPr>
          <p:cNvPr id="37" name="矩形 36">
            <a:extLst>
              <a:ext uri="{FF2B5EF4-FFF2-40B4-BE49-F238E27FC236}">
                <a16:creationId xmlns:a16="http://schemas.microsoft.com/office/drawing/2014/main" id="{C8A180E4-9557-BF1E-55B3-3BEB3D3AC409}"/>
              </a:ext>
            </a:extLst>
          </p:cNvPr>
          <p:cNvSpPr>
            <a:spLocks noChangeArrowheads="1"/>
          </p:cNvSpPr>
          <p:nvPr/>
        </p:nvSpPr>
        <p:spPr bwMode="auto">
          <a:xfrm>
            <a:off x="0" y="122353"/>
            <a:ext cx="8438092" cy="400110"/>
          </a:xfrm>
          <a:prstGeom prst="rect">
            <a:avLst/>
          </a:prstGeom>
          <a:noFill/>
          <a:ln>
            <a:noFill/>
          </a:ln>
        </p:spPr>
        <p:txBody>
          <a:bodyPr>
            <a:spAutoFit/>
          </a:bodyPr>
          <a:lstStyle>
            <a:lvl1pPr>
              <a:spcBef>
                <a:spcPct val="20000"/>
              </a:spcBef>
              <a:buClr>
                <a:schemeClr val="hlink"/>
              </a:buClr>
              <a:buChar char="•"/>
              <a:defRPr sz="3200">
                <a:solidFill>
                  <a:schemeClr val="tx1"/>
                </a:solidFill>
                <a:latin typeface="Comic Sans MS" pitchFamily="66" charset="0"/>
              </a:defRPr>
            </a:lvl1pPr>
            <a:lvl2pPr marL="742950" indent="-285750">
              <a:spcBef>
                <a:spcPct val="20000"/>
              </a:spcBef>
              <a:buClr>
                <a:schemeClr val="folHlink"/>
              </a:buClr>
              <a:buChar char="•"/>
              <a:defRPr sz="2800">
                <a:solidFill>
                  <a:schemeClr val="tx1"/>
                </a:solidFill>
                <a:latin typeface="Comic Sans MS" pitchFamily="66" charset="0"/>
              </a:defRPr>
            </a:lvl2pPr>
            <a:lvl3pPr marL="1143000" indent="-228600">
              <a:spcBef>
                <a:spcPct val="20000"/>
              </a:spcBef>
              <a:buChar char="•"/>
              <a:defRPr sz="2400">
                <a:solidFill>
                  <a:schemeClr val="tx1"/>
                </a:solidFill>
                <a:latin typeface="Comic Sans MS" pitchFamily="66" charset="0"/>
              </a:defRPr>
            </a:lvl3pPr>
            <a:lvl4pPr marL="1600200" indent="-228600">
              <a:spcBef>
                <a:spcPct val="20000"/>
              </a:spcBef>
              <a:buFont typeface="Times New Roman" pitchFamily="18" charset="0"/>
              <a:buChar char="−"/>
              <a:defRPr sz="2000">
                <a:solidFill>
                  <a:schemeClr val="tx1"/>
                </a:solidFill>
                <a:latin typeface="Comic Sans MS" pitchFamily="66" charset="0"/>
              </a:defRPr>
            </a:lvl4pPr>
            <a:lvl5pPr marL="2057400" indent="-228600">
              <a:spcBef>
                <a:spcPct val="20000"/>
              </a:spcBef>
              <a:buFont typeface="Times New Roman" pitchFamily="18" charset="0"/>
              <a:buChar char="–"/>
              <a:defRPr sz="2000">
                <a:solidFill>
                  <a:schemeClr val="tx1"/>
                </a:solidFill>
                <a:latin typeface="Comic Sans MS" pitchFamily="66" charset="0"/>
              </a:defRPr>
            </a:lvl5pPr>
            <a:lvl6pPr marL="25146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6pPr>
            <a:lvl7pPr marL="29718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7pPr>
            <a:lvl8pPr marL="34290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8pPr>
            <a:lvl9pPr marL="38862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9pPr>
          </a:lstStyle>
          <a:p>
            <a:pPr>
              <a:spcBef>
                <a:spcPct val="0"/>
              </a:spcBef>
              <a:buClrTx/>
              <a:buNone/>
              <a:defRPr/>
            </a:pPr>
            <a:r>
              <a:rPr lang="en-US" altLang="zh-CN" sz="2000" b="1" dirty="0">
                <a:latin typeface="华文新魏" panose="02010800040101010101" pitchFamily="2" charset="-122"/>
                <a:ea typeface="华文新魏" panose="02010800040101010101" pitchFamily="2" charset="-122"/>
              </a:rPr>
              <a:t>Q2: Complicated Resonances</a:t>
            </a:r>
          </a:p>
        </p:txBody>
      </p:sp>
      <p:sp>
        <p:nvSpPr>
          <p:cNvPr id="40" name="灯片编号占位符 39">
            <a:extLst>
              <a:ext uri="{FF2B5EF4-FFF2-40B4-BE49-F238E27FC236}">
                <a16:creationId xmlns:a16="http://schemas.microsoft.com/office/drawing/2014/main" id="{3371F524-2588-8046-2150-E675FEA275C9}"/>
              </a:ext>
            </a:extLst>
          </p:cNvPr>
          <p:cNvSpPr>
            <a:spLocks noGrp="1"/>
          </p:cNvSpPr>
          <p:nvPr>
            <p:ph type="sldNum" sz="quarter" idx="12"/>
          </p:nvPr>
        </p:nvSpPr>
        <p:spPr/>
        <p:txBody>
          <a:bodyPr/>
          <a:lstStyle/>
          <a:p>
            <a:fld id="{B404BCE8-E988-47B3-B1DC-A268410BBE29}" type="slidenum">
              <a:rPr lang="zh-CN" altLang="en-US" smtClean="0"/>
              <a:t>10</a:t>
            </a:fld>
            <a:endParaRPr lang="zh-CN" altLang="en-US"/>
          </a:p>
        </p:txBody>
      </p:sp>
      <p:sp>
        <p:nvSpPr>
          <p:cNvPr id="6" name="矩形 3">
            <a:extLst>
              <a:ext uri="{FF2B5EF4-FFF2-40B4-BE49-F238E27FC236}">
                <a16:creationId xmlns:a16="http://schemas.microsoft.com/office/drawing/2014/main" id="{FE938364-0710-2E59-28F6-DE6AA6503062}"/>
              </a:ext>
            </a:extLst>
          </p:cNvPr>
          <p:cNvSpPr/>
          <p:nvPr/>
        </p:nvSpPr>
        <p:spPr>
          <a:xfrm>
            <a:off x="0" y="575545"/>
            <a:ext cx="9836728" cy="69272"/>
          </a:xfrm>
          <a:prstGeom prst="rect">
            <a:avLst/>
          </a:prstGeom>
          <a:gradFill flip="none" rotWithShape="1">
            <a:gsLst>
              <a:gs pos="31000">
                <a:schemeClr val="accent5">
                  <a:lumMod val="20000"/>
                  <a:lumOff val="80000"/>
                </a:schemeClr>
              </a:gs>
              <a:gs pos="0">
                <a:schemeClr val="accent1">
                  <a:lumMod val="5000"/>
                  <a:lumOff val="95000"/>
                  <a:alpha val="0"/>
                </a:schemeClr>
              </a:gs>
              <a:gs pos="65000">
                <a:schemeClr val="accent5">
                  <a:lumMod val="60000"/>
                  <a:lumOff val="40000"/>
                </a:schemeClr>
              </a:gs>
              <a:gs pos="100000">
                <a:srgbClr val="1B4A63"/>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11">
            <a:extLst>
              <a:ext uri="{FF2B5EF4-FFF2-40B4-BE49-F238E27FC236}">
                <a16:creationId xmlns:a16="http://schemas.microsoft.com/office/drawing/2014/main" id="{79E318BD-3272-ED09-C972-4892D464D59F}"/>
              </a:ext>
            </a:extLst>
          </p:cNvPr>
          <p:cNvPicPr>
            <a:picLocks noChangeAspect="1"/>
          </p:cNvPicPr>
          <p:nvPr/>
        </p:nvPicPr>
        <p:blipFill>
          <a:blip r:embed="rId5"/>
          <a:srcRect t="25415" b="25415"/>
          <a:stretch/>
        </p:blipFill>
        <p:spPr>
          <a:xfrm>
            <a:off x="10817276" y="0"/>
            <a:ext cx="1374724" cy="675962"/>
          </a:xfrm>
          <a:prstGeom prst="rect">
            <a:avLst/>
          </a:prstGeom>
        </p:spPr>
      </p:pic>
      <p:sp>
        <p:nvSpPr>
          <p:cNvPr id="2" name="TextBox 9">
            <a:extLst>
              <a:ext uri="{FF2B5EF4-FFF2-40B4-BE49-F238E27FC236}">
                <a16:creationId xmlns:a16="http://schemas.microsoft.com/office/drawing/2014/main" id="{83B55B2C-76F1-14F9-90E7-ABCDBA34C390}"/>
              </a:ext>
            </a:extLst>
          </p:cNvPr>
          <p:cNvSpPr txBox="1"/>
          <p:nvPr/>
        </p:nvSpPr>
        <p:spPr>
          <a:xfrm>
            <a:off x="313415" y="5622610"/>
            <a:ext cx="7066550" cy="874407"/>
          </a:xfrm>
          <a:prstGeom prst="rect">
            <a:avLst/>
          </a:prstGeom>
          <a:noFill/>
        </p:spPr>
        <p:txBody>
          <a:bodyPr wrap="none" rtlCol="0">
            <a:spAutoFit/>
          </a:bodyPr>
          <a:lstStyle/>
          <a:p>
            <a:pPr marL="285750" indent="-285750">
              <a:lnSpc>
                <a:spcPct val="150000"/>
              </a:lnSpc>
              <a:buFont typeface="Arial" panose="020B0604020202020204" pitchFamily="34" charset="0"/>
              <a:buChar char="•"/>
            </a:pPr>
            <a:r>
              <a:rPr lang="en-US" altLang="zh-CN" b="1" dirty="0">
                <a:solidFill>
                  <a:srgbClr val="FF3300"/>
                </a:solidFill>
                <a:latin typeface="微软雅黑" panose="020B0503020204020204" pitchFamily="34" charset="-122"/>
                <a:ea typeface="微软雅黑" panose="020B0503020204020204" pitchFamily="34" charset="-122"/>
              </a:rPr>
              <a:t>Interference pattern </a:t>
            </a:r>
            <a:r>
              <a:rPr lang="en-US" altLang="zh-CN" b="1" dirty="0">
                <a:latin typeface="微软雅黑" panose="020B0503020204020204" pitchFamily="34" charset="-122"/>
                <a:ea typeface="微软雅黑" panose="020B0503020204020204" pitchFamily="34" charset="-122"/>
              </a:rPr>
              <a:t>affects the s-factor at GW</a:t>
            </a:r>
          </a:p>
          <a:p>
            <a:pPr marL="285750" indent="-285750">
              <a:lnSpc>
                <a:spcPct val="150000"/>
              </a:lnSpc>
              <a:buFont typeface="Arial" panose="020B0604020202020204" pitchFamily="34" charset="0"/>
              <a:buChar char="•"/>
            </a:pPr>
            <a:r>
              <a:rPr lang="en-US" altLang="zh-CN" b="1" dirty="0">
                <a:solidFill>
                  <a:srgbClr val="FF3300"/>
                </a:solidFill>
                <a:latin typeface="微软雅黑" panose="020B0503020204020204" pitchFamily="34" charset="-122"/>
                <a:ea typeface="微软雅黑" panose="020B0503020204020204" pitchFamily="34" charset="-122"/>
              </a:rPr>
              <a:t>Large uncertainty </a:t>
            </a:r>
            <a:r>
              <a:rPr lang="en-US" altLang="zh-CN" b="1" dirty="0">
                <a:latin typeface="微软雅黑" panose="020B0503020204020204" pitchFamily="34" charset="-122"/>
                <a:ea typeface="微软雅黑" panose="020B0503020204020204" pitchFamily="34" charset="-122"/>
              </a:rPr>
              <a:t>also appears in indirect measurements</a:t>
            </a:r>
          </a:p>
        </p:txBody>
      </p:sp>
      <p:sp>
        <p:nvSpPr>
          <p:cNvPr id="5" name="TextBox 4">
            <a:extLst>
              <a:ext uri="{FF2B5EF4-FFF2-40B4-BE49-F238E27FC236}">
                <a16:creationId xmlns:a16="http://schemas.microsoft.com/office/drawing/2014/main" id="{69661DE8-3909-F609-EAA6-B383D86AB1F8}"/>
              </a:ext>
            </a:extLst>
          </p:cNvPr>
          <p:cNvSpPr txBox="1"/>
          <p:nvPr/>
        </p:nvSpPr>
        <p:spPr>
          <a:xfrm>
            <a:off x="9890123" y="793017"/>
            <a:ext cx="2155142" cy="369332"/>
          </a:xfrm>
          <a:prstGeom prst="rect">
            <a:avLst/>
          </a:prstGeom>
          <a:noFill/>
        </p:spPr>
        <p:txBody>
          <a:bodyPr wrap="none" rtlCol="0">
            <a:spAutoFit/>
          </a:bodyPr>
          <a:lstStyle/>
          <a:p>
            <a:r>
              <a:rPr lang="en-US" i="1" dirty="0" err="1"/>
              <a:t>deBoer</a:t>
            </a:r>
            <a:r>
              <a:rPr lang="en-US" i="1" dirty="0"/>
              <a:t> et al.,  (2020)</a:t>
            </a:r>
          </a:p>
        </p:txBody>
      </p:sp>
    </p:spTree>
    <p:extLst>
      <p:ext uri="{BB962C8B-B14F-4D97-AF65-F5344CB8AC3E}">
        <p14:creationId xmlns:p14="http://schemas.microsoft.com/office/powerpoint/2010/main" val="25438382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med" p14:dur="600">
        <p159:morph option="byObject"/>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
            <a:extLst>
              <a:ext uri="{FF2B5EF4-FFF2-40B4-BE49-F238E27FC236}">
                <a16:creationId xmlns:a16="http://schemas.microsoft.com/office/drawing/2014/main" id="{5D99071A-CFCD-21EE-6F96-5B2B07B7EA61}"/>
              </a:ext>
            </a:extLst>
          </p:cNvPr>
          <p:cNvSpPr>
            <a:spLocks noChangeArrowheads="1"/>
          </p:cNvSpPr>
          <p:nvPr/>
        </p:nvSpPr>
        <p:spPr bwMode="auto">
          <a:xfrm>
            <a:off x="0" y="122353"/>
            <a:ext cx="8438092" cy="400110"/>
          </a:xfrm>
          <a:prstGeom prst="rect">
            <a:avLst/>
          </a:prstGeom>
          <a:noFill/>
          <a:ln>
            <a:noFill/>
          </a:ln>
        </p:spPr>
        <p:txBody>
          <a:bodyPr>
            <a:spAutoFit/>
          </a:bodyPr>
          <a:lstStyle>
            <a:lvl1pPr>
              <a:spcBef>
                <a:spcPct val="20000"/>
              </a:spcBef>
              <a:buClr>
                <a:schemeClr val="hlink"/>
              </a:buClr>
              <a:buChar char="•"/>
              <a:defRPr sz="3200">
                <a:solidFill>
                  <a:schemeClr val="tx1"/>
                </a:solidFill>
                <a:latin typeface="Comic Sans MS" pitchFamily="66" charset="0"/>
              </a:defRPr>
            </a:lvl1pPr>
            <a:lvl2pPr marL="742950" indent="-285750">
              <a:spcBef>
                <a:spcPct val="20000"/>
              </a:spcBef>
              <a:buClr>
                <a:schemeClr val="folHlink"/>
              </a:buClr>
              <a:buChar char="•"/>
              <a:defRPr sz="2800">
                <a:solidFill>
                  <a:schemeClr val="tx1"/>
                </a:solidFill>
                <a:latin typeface="Comic Sans MS" pitchFamily="66" charset="0"/>
              </a:defRPr>
            </a:lvl2pPr>
            <a:lvl3pPr marL="1143000" indent="-228600">
              <a:spcBef>
                <a:spcPct val="20000"/>
              </a:spcBef>
              <a:buChar char="•"/>
              <a:defRPr sz="2400">
                <a:solidFill>
                  <a:schemeClr val="tx1"/>
                </a:solidFill>
                <a:latin typeface="Comic Sans MS" pitchFamily="66" charset="0"/>
              </a:defRPr>
            </a:lvl3pPr>
            <a:lvl4pPr marL="1600200" indent="-228600">
              <a:spcBef>
                <a:spcPct val="20000"/>
              </a:spcBef>
              <a:buFont typeface="Times New Roman" pitchFamily="18" charset="0"/>
              <a:buChar char="−"/>
              <a:defRPr sz="2000">
                <a:solidFill>
                  <a:schemeClr val="tx1"/>
                </a:solidFill>
                <a:latin typeface="Comic Sans MS" pitchFamily="66" charset="0"/>
              </a:defRPr>
            </a:lvl4pPr>
            <a:lvl5pPr marL="2057400" indent="-228600">
              <a:spcBef>
                <a:spcPct val="20000"/>
              </a:spcBef>
              <a:buFont typeface="Times New Roman" pitchFamily="18" charset="0"/>
              <a:buChar char="–"/>
              <a:defRPr sz="2000">
                <a:solidFill>
                  <a:schemeClr val="tx1"/>
                </a:solidFill>
                <a:latin typeface="Comic Sans MS" pitchFamily="66" charset="0"/>
              </a:defRPr>
            </a:lvl5pPr>
            <a:lvl6pPr marL="25146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6pPr>
            <a:lvl7pPr marL="29718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7pPr>
            <a:lvl8pPr marL="34290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8pPr>
            <a:lvl9pPr marL="38862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9pPr>
          </a:lstStyle>
          <a:p>
            <a:pPr>
              <a:spcBef>
                <a:spcPct val="0"/>
              </a:spcBef>
              <a:buClrTx/>
              <a:buNone/>
              <a:defRPr/>
            </a:pPr>
            <a:r>
              <a:rPr lang="en-US" altLang="zh-CN" sz="2000" b="1" dirty="0">
                <a:latin typeface="华文新魏" panose="02010800040101010101" pitchFamily="2" charset="-122"/>
                <a:ea typeface="华文新魏" panose="02010800040101010101" pitchFamily="2" charset="-122"/>
              </a:rPr>
              <a:t>Energy Calibration</a:t>
            </a:r>
          </a:p>
        </p:txBody>
      </p:sp>
      <p:pic>
        <p:nvPicPr>
          <p:cNvPr id="10" name="图片 9">
            <a:extLst>
              <a:ext uri="{FF2B5EF4-FFF2-40B4-BE49-F238E27FC236}">
                <a16:creationId xmlns:a16="http://schemas.microsoft.com/office/drawing/2014/main" id="{DCC87EF8-A048-FAF8-A45F-5F057A474AA5}"/>
              </a:ext>
            </a:extLst>
          </p:cNvPr>
          <p:cNvPicPr>
            <a:picLocks noChangeAspect="1"/>
          </p:cNvPicPr>
          <p:nvPr/>
        </p:nvPicPr>
        <p:blipFill>
          <a:blip r:embed="rId3"/>
          <a:stretch>
            <a:fillRect/>
          </a:stretch>
        </p:blipFill>
        <p:spPr>
          <a:xfrm>
            <a:off x="1763485" y="730859"/>
            <a:ext cx="8665030" cy="4728887"/>
          </a:xfrm>
          <a:prstGeom prst="rect">
            <a:avLst/>
          </a:prstGeom>
        </p:spPr>
      </p:pic>
      <p:sp>
        <p:nvSpPr>
          <p:cNvPr id="12" name="文本框 11">
            <a:extLst>
              <a:ext uri="{FF2B5EF4-FFF2-40B4-BE49-F238E27FC236}">
                <a16:creationId xmlns:a16="http://schemas.microsoft.com/office/drawing/2014/main" id="{C09A3B9B-300F-32EC-7BDB-AD2A202115DE}"/>
              </a:ext>
            </a:extLst>
          </p:cNvPr>
          <p:cNvSpPr txBox="1"/>
          <p:nvPr/>
        </p:nvSpPr>
        <p:spPr>
          <a:xfrm>
            <a:off x="3142483" y="2344100"/>
            <a:ext cx="1619494" cy="307777"/>
          </a:xfrm>
          <a:prstGeom prst="rect">
            <a:avLst/>
          </a:prstGeom>
          <a:noFill/>
        </p:spPr>
        <p:txBody>
          <a:bodyPr wrap="square" rtlCol="0">
            <a:spAutoFit/>
          </a:bodyPr>
          <a:lstStyle/>
          <a:p>
            <a:r>
              <a:rPr lang="en-US" altLang="zh-CN" sz="1400" b="1" dirty="0">
                <a:solidFill>
                  <a:srgbClr val="FF0000"/>
                </a:solidFill>
                <a:latin typeface="微软雅黑" panose="020B0503020204020204" pitchFamily="34" charset="-122"/>
                <a:ea typeface="微软雅黑" panose="020B0503020204020204" pitchFamily="34" charset="-122"/>
              </a:rPr>
              <a:t>7.16586MeV</a:t>
            </a:r>
            <a:endParaRPr lang="zh-CN" altLang="en-US" sz="1400" b="1" dirty="0">
              <a:solidFill>
                <a:srgbClr val="FF0000"/>
              </a:solidFill>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a16="http://schemas.microsoft.com/office/drawing/2014/main" id="{F5C86290-FCDC-3609-B30F-6E65E07528AE}"/>
              </a:ext>
            </a:extLst>
          </p:cNvPr>
          <p:cNvSpPr txBox="1"/>
          <p:nvPr/>
        </p:nvSpPr>
        <p:spPr>
          <a:xfrm>
            <a:off x="4053564" y="1695449"/>
            <a:ext cx="1619495" cy="523220"/>
          </a:xfrm>
          <a:prstGeom prst="rect">
            <a:avLst/>
          </a:prstGeom>
          <a:noFill/>
        </p:spPr>
        <p:txBody>
          <a:bodyPr wrap="square" rtlCol="0">
            <a:spAutoFit/>
          </a:bodyPr>
          <a:lstStyle/>
          <a:p>
            <a:r>
              <a:rPr lang="en-US" altLang="zh-CN" sz="1400" b="1" dirty="0">
                <a:solidFill>
                  <a:srgbClr val="FF0000"/>
                </a:solidFill>
                <a:latin typeface="微软雅黑" panose="020B0503020204020204" pitchFamily="34" charset="-122"/>
                <a:ea typeface="微软雅黑" panose="020B0503020204020204" pitchFamily="34" charset="-122"/>
              </a:rPr>
              <a:t>7.37923MeV</a:t>
            </a:r>
          </a:p>
          <a:p>
            <a:r>
              <a:rPr lang="en-US" altLang="zh-CN" sz="1400" b="1" dirty="0">
                <a:solidFill>
                  <a:srgbClr val="FF0000"/>
                </a:solidFill>
                <a:latin typeface="微软雅黑" panose="020B0503020204020204" pitchFamily="34" charset="-122"/>
                <a:ea typeface="微软雅黑" panose="020B0503020204020204" pitchFamily="34" charset="-122"/>
              </a:rPr>
              <a:t>7.38237MeV</a:t>
            </a:r>
            <a:endParaRPr lang="zh-CN" altLang="en-US" sz="1400" b="1" dirty="0">
              <a:solidFill>
                <a:srgbClr val="FF0000"/>
              </a:solidFill>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531EB808-616C-FFB3-B1DD-912C64354BEC}"/>
              </a:ext>
            </a:extLst>
          </p:cNvPr>
          <p:cNvSpPr txBox="1"/>
          <p:nvPr/>
        </p:nvSpPr>
        <p:spPr>
          <a:xfrm>
            <a:off x="5384815" y="1941941"/>
            <a:ext cx="1619496" cy="307777"/>
          </a:xfrm>
          <a:prstGeom prst="rect">
            <a:avLst/>
          </a:prstGeom>
          <a:noFill/>
        </p:spPr>
        <p:txBody>
          <a:bodyPr wrap="square" rtlCol="0">
            <a:spAutoFit/>
          </a:bodyPr>
          <a:lstStyle/>
          <a:p>
            <a:r>
              <a:rPr lang="en-US" altLang="zh-CN" sz="1400" b="1" dirty="0">
                <a:solidFill>
                  <a:srgbClr val="FF0000"/>
                </a:solidFill>
                <a:latin typeface="微软雅黑" panose="020B0503020204020204" pitchFamily="34" charset="-122"/>
                <a:ea typeface="微软雅黑" panose="020B0503020204020204" pitchFamily="34" charset="-122"/>
              </a:rPr>
              <a:t>7.68921MeV</a:t>
            </a:r>
            <a:endParaRPr lang="zh-CN" altLang="en-US" sz="1400" b="1" dirty="0">
              <a:solidFill>
                <a:srgbClr val="FF0000"/>
              </a:solidFill>
              <a:latin typeface="微软雅黑" panose="020B0503020204020204" pitchFamily="34" charset="-122"/>
              <a:ea typeface="微软雅黑" panose="020B0503020204020204" pitchFamily="34" charset="-122"/>
            </a:endParaRPr>
          </a:p>
        </p:txBody>
      </p:sp>
      <p:sp>
        <p:nvSpPr>
          <p:cNvPr id="17" name="文本框 16">
            <a:extLst>
              <a:ext uri="{FF2B5EF4-FFF2-40B4-BE49-F238E27FC236}">
                <a16:creationId xmlns:a16="http://schemas.microsoft.com/office/drawing/2014/main" id="{A73D939D-27DA-2894-4BF7-D039168B5E26}"/>
              </a:ext>
            </a:extLst>
          </p:cNvPr>
          <p:cNvSpPr txBox="1"/>
          <p:nvPr/>
        </p:nvSpPr>
        <p:spPr>
          <a:xfrm>
            <a:off x="8150292" y="1726498"/>
            <a:ext cx="1345624" cy="523220"/>
          </a:xfrm>
          <a:prstGeom prst="rect">
            <a:avLst/>
          </a:prstGeom>
          <a:noFill/>
        </p:spPr>
        <p:txBody>
          <a:bodyPr wrap="square" rtlCol="0">
            <a:spAutoFit/>
          </a:bodyPr>
          <a:lstStyle/>
          <a:p>
            <a:r>
              <a:rPr lang="en-US" altLang="zh-CN" sz="1400" b="1" dirty="0">
                <a:solidFill>
                  <a:srgbClr val="FF0000"/>
                </a:solidFill>
                <a:latin typeface="微软雅黑" panose="020B0503020204020204" pitchFamily="34" charset="-122"/>
                <a:ea typeface="微软雅黑" panose="020B0503020204020204" pitchFamily="34" charset="-122"/>
              </a:rPr>
              <a:t>8.34394MeV</a:t>
            </a:r>
          </a:p>
          <a:p>
            <a:r>
              <a:rPr lang="en-US" altLang="zh-CN" sz="1400" b="1" dirty="0">
                <a:solidFill>
                  <a:srgbClr val="FF0000"/>
                </a:solidFill>
                <a:latin typeface="微软雅黑" panose="020B0503020204020204" pitchFamily="34" charset="-122"/>
                <a:ea typeface="微软雅黑" panose="020B0503020204020204" pitchFamily="34" charset="-122"/>
              </a:rPr>
              <a:t>8.4039MeV</a:t>
            </a:r>
          </a:p>
        </p:txBody>
      </p:sp>
      <p:sp>
        <p:nvSpPr>
          <p:cNvPr id="18" name="文本框 17">
            <a:extLst>
              <a:ext uri="{FF2B5EF4-FFF2-40B4-BE49-F238E27FC236}">
                <a16:creationId xmlns:a16="http://schemas.microsoft.com/office/drawing/2014/main" id="{534BEF27-A121-3C56-F2E6-37876019A9B8}"/>
              </a:ext>
            </a:extLst>
          </p:cNvPr>
          <p:cNvSpPr txBox="1"/>
          <p:nvPr/>
        </p:nvSpPr>
        <p:spPr>
          <a:xfrm>
            <a:off x="4746752" y="1058365"/>
            <a:ext cx="1188146" cy="369332"/>
          </a:xfrm>
          <a:prstGeom prst="rect">
            <a:avLst/>
          </a:prstGeom>
          <a:noFill/>
        </p:spPr>
        <p:txBody>
          <a:bodyPr wrap="none" rtlCol="0">
            <a:spAutoFit/>
          </a:bodyPr>
          <a:lstStyle/>
          <a:p>
            <a:r>
              <a:rPr lang="en-US" altLang="zh-CN" b="1" baseline="30000" dirty="0"/>
              <a:t>16</a:t>
            </a:r>
            <a:r>
              <a:rPr lang="en-US" altLang="zh-CN" b="1" dirty="0"/>
              <a:t>O(</a:t>
            </a:r>
            <a:r>
              <a:rPr lang="en-US" altLang="zh-CN" b="1" dirty="0" err="1"/>
              <a:t>n,tot</a:t>
            </a:r>
            <a:r>
              <a:rPr lang="en-US" altLang="zh-CN" b="1" dirty="0"/>
              <a:t>)</a:t>
            </a:r>
            <a:endParaRPr lang="zh-CN" altLang="en-US" b="1" baseline="30000" dirty="0"/>
          </a:p>
        </p:txBody>
      </p:sp>
      <p:sp>
        <p:nvSpPr>
          <p:cNvPr id="19" name="文本框 18">
            <a:extLst>
              <a:ext uri="{FF2B5EF4-FFF2-40B4-BE49-F238E27FC236}">
                <a16:creationId xmlns:a16="http://schemas.microsoft.com/office/drawing/2014/main" id="{DE134DA9-3CB1-10E6-0380-AD9BD55F9A22}"/>
              </a:ext>
            </a:extLst>
          </p:cNvPr>
          <p:cNvSpPr txBox="1"/>
          <p:nvPr/>
        </p:nvSpPr>
        <p:spPr>
          <a:xfrm>
            <a:off x="4654579" y="3434486"/>
            <a:ext cx="1372492" cy="369332"/>
          </a:xfrm>
          <a:prstGeom prst="rect">
            <a:avLst/>
          </a:prstGeom>
          <a:noFill/>
        </p:spPr>
        <p:txBody>
          <a:bodyPr wrap="none" rtlCol="0">
            <a:spAutoFit/>
          </a:bodyPr>
          <a:lstStyle/>
          <a:p>
            <a:r>
              <a:rPr lang="en-US" altLang="zh-CN" b="1" baseline="30000" dirty="0"/>
              <a:t>13</a:t>
            </a:r>
            <a:r>
              <a:rPr lang="en-US" altLang="zh-CN" b="1" dirty="0"/>
              <a:t>C(α,n)</a:t>
            </a:r>
            <a:r>
              <a:rPr lang="en-US" altLang="zh-CN" b="1" baseline="30000" dirty="0"/>
              <a:t>16</a:t>
            </a:r>
            <a:r>
              <a:rPr lang="en-US" altLang="zh-CN" b="1" dirty="0"/>
              <a:t>O</a:t>
            </a:r>
            <a:endParaRPr lang="zh-CN" altLang="en-US" b="1" baseline="30000" dirty="0"/>
          </a:p>
        </p:txBody>
      </p:sp>
      <p:sp>
        <p:nvSpPr>
          <p:cNvPr id="20" name="文本框 19">
            <a:extLst>
              <a:ext uri="{FF2B5EF4-FFF2-40B4-BE49-F238E27FC236}">
                <a16:creationId xmlns:a16="http://schemas.microsoft.com/office/drawing/2014/main" id="{983127A2-FCA5-A134-DA80-AC8A09441909}"/>
              </a:ext>
            </a:extLst>
          </p:cNvPr>
          <p:cNvSpPr txBox="1"/>
          <p:nvPr/>
        </p:nvSpPr>
        <p:spPr>
          <a:xfrm>
            <a:off x="9008679" y="943492"/>
            <a:ext cx="131638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rPr>
              <a:t>8.46763MeV</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rPr>
              <a:t>8.5024MeV</a:t>
            </a:r>
            <a:endParaRPr kumimoji="0" lang="zh-CN" altLang="en-US" sz="1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21" name="文本框 20">
            <a:extLst>
              <a:ext uri="{FF2B5EF4-FFF2-40B4-BE49-F238E27FC236}">
                <a16:creationId xmlns:a16="http://schemas.microsoft.com/office/drawing/2014/main" id="{DB8707DD-55A6-B7E4-A425-976E13F7F498}"/>
              </a:ext>
            </a:extLst>
          </p:cNvPr>
          <p:cNvSpPr txBox="1"/>
          <p:nvPr/>
        </p:nvSpPr>
        <p:spPr>
          <a:xfrm>
            <a:off x="1763485" y="5459746"/>
            <a:ext cx="8665030" cy="1092607"/>
          </a:xfrm>
          <a:prstGeom prst="rect">
            <a:avLst/>
          </a:prstGeom>
          <a:noFill/>
        </p:spPr>
        <p:txBody>
          <a:bodyPr wrap="square" rtlCol="0">
            <a:spAutoFit/>
          </a:bodyPr>
          <a:lstStyle/>
          <a:p>
            <a:pPr marL="285750" indent="-285750" algn="just">
              <a:spcBef>
                <a:spcPts val="600"/>
              </a:spcBef>
              <a:buFont typeface="Arial" panose="020B0604020202020204" pitchFamily="34" charset="0"/>
              <a:buChar char="•"/>
            </a:pPr>
            <a:r>
              <a:rPr lang="en-US" altLang="zh-CN" sz="2000" b="1" dirty="0">
                <a:latin typeface="Arial" panose="020B0604020202020204" pitchFamily="34" charset="0"/>
                <a:cs typeface="Arial" panose="020B0604020202020204" pitchFamily="34" charset="0"/>
              </a:rPr>
              <a:t>Extended measurement makes it possible to calibrate the energy using </a:t>
            </a:r>
            <a:r>
              <a:rPr lang="en-US" altLang="zh-CN" sz="2000" b="1" dirty="0">
                <a:solidFill>
                  <a:srgbClr val="FF3300"/>
                </a:solidFill>
                <a:latin typeface="Arial" panose="020B0604020202020204" pitchFamily="34" charset="0"/>
                <a:cs typeface="Arial" panose="020B0604020202020204" pitchFamily="34" charset="0"/>
              </a:rPr>
              <a:t>narrow resonances via NNDC recommendation</a:t>
            </a:r>
          </a:p>
          <a:p>
            <a:pPr marL="285750" indent="-285750" algn="just">
              <a:spcBef>
                <a:spcPts val="600"/>
              </a:spcBef>
              <a:buFont typeface="Arial" panose="020B0604020202020204" pitchFamily="34" charset="0"/>
              <a:buChar char="•"/>
            </a:pPr>
            <a:r>
              <a:rPr lang="en-US" altLang="zh-CN" sz="2000" b="1" dirty="0">
                <a:latin typeface="Arial" panose="020B0604020202020204" pitchFamily="34" charset="0"/>
                <a:cs typeface="Arial" panose="020B0604020202020204" pitchFamily="34" charset="0"/>
              </a:rPr>
              <a:t>The energy is calibrated for </a:t>
            </a:r>
            <a:r>
              <a:rPr lang="en-US" altLang="zh-CN" sz="2000" b="1" dirty="0">
                <a:solidFill>
                  <a:srgbClr val="FF0000"/>
                </a:solidFill>
                <a:latin typeface="Arial" panose="020B0604020202020204" pitchFamily="34" charset="0"/>
                <a:cs typeface="Arial" panose="020B0604020202020204" pitchFamily="34" charset="0"/>
              </a:rPr>
              <a:t>both </a:t>
            </a:r>
            <a:r>
              <a:rPr lang="en-US" altLang="zh-CN" sz="2000" b="1" baseline="30000" dirty="0">
                <a:solidFill>
                  <a:srgbClr val="FF0000"/>
                </a:solidFill>
                <a:latin typeface="Arial" panose="020B0604020202020204" pitchFamily="34" charset="0"/>
                <a:cs typeface="Arial" panose="020B0604020202020204" pitchFamily="34" charset="0"/>
              </a:rPr>
              <a:t>16</a:t>
            </a:r>
            <a:r>
              <a:rPr lang="en-US" altLang="zh-CN" sz="2000" b="1" dirty="0">
                <a:solidFill>
                  <a:srgbClr val="FF0000"/>
                </a:solidFill>
                <a:latin typeface="Arial" panose="020B0604020202020204" pitchFamily="34" charset="0"/>
                <a:cs typeface="Arial" panose="020B0604020202020204" pitchFamily="34" charset="0"/>
              </a:rPr>
              <a:t>O(</a:t>
            </a:r>
            <a:r>
              <a:rPr lang="en-US" altLang="zh-CN" sz="2000" b="1" dirty="0" err="1">
                <a:solidFill>
                  <a:srgbClr val="FF0000"/>
                </a:solidFill>
                <a:latin typeface="Arial" panose="020B0604020202020204" pitchFamily="34" charset="0"/>
                <a:cs typeface="Arial" panose="020B0604020202020204" pitchFamily="34" charset="0"/>
              </a:rPr>
              <a:t>n,tot</a:t>
            </a:r>
            <a:r>
              <a:rPr lang="en-US" altLang="zh-CN" sz="2000" b="1" dirty="0">
                <a:solidFill>
                  <a:srgbClr val="FF0000"/>
                </a:solidFill>
                <a:latin typeface="Arial" panose="020B0604020202020204" pitchFamily="34" charset="0"/>
                <a:cs typeface="Arial" panose="020B0604020202020204" pitchFamily="34" charset="0"/>
              </a:rPr>
              <a:t>) and </a:t>
            </a:r>
            <a:r>
              <a:rPr lang="en-US" altLang="zh-CN" sz="2000" b="1" baseline="30000" dirty="0">
                <a:solidFill>
                  <a:srgbClr val="FF0000"/>
                </a:solidFill>
                <a:latin typeface="Arial" panose="020B0604020202020204" pitchFamily="34" charset="0"/>
                <a:cs typeface="Arial" panose="020B0604020202020204" pitchFamily="34" charset="0"/>
              </a:rPr>
              <a:t>13</a:t>
            </a:r>
            <a:r>
              <a:rPr lang="en-US" altLang="zh-CN" sz="2000" b="1" dirty="0">
                <a:solidFill>
                  <a:srgbClr val="FF0000"/>
                </a:solidFill>
                <a:latin typeface="Arial" panose="020B0604020202020204" pitchFamily="34" charset="0"/>
                <a:cs typeface="Arial" panose="020B0604020202020204" pitchFamily="34" charset="0"/>
              </a:rPr>
              <a:t>C(α,n)</a:t>
            </a:r>
            <a:r>
              <a:rPr lang="en-US" altLang="zh-CN" sz="2000" b="1" baseline="30000" dirty="0">
                <a:solidFill>
                  <a:srgbClr val="FF0000"/>
                </a:solidFill>
                <a:latin typeface="Arial" panose="020B0604020202020204" pitchFamily="34" charset="0"/>
                <a:cs typeface="Arial" panose="020B0604020202020204" pitchFamily="34" charset="0"/>
              </a:rPr>
              <a:t>16</a:t>
            </a:r>
            <a:r>
              <a:rPr lang="en-US" altLang="zh-CN" sz="2000" b="1" dirty="0">
                <a:solidFill>
                  <a:srgbClr val="FF0000"/>
                </a:solidFill>
                <a:latin typeface="Arial" panose="020B0604020202020204" pitchFamily="34" charset="0"/>
                <a:cs typeface="Arial" panose="020B0604020202020204" pitchFamily="34" charset="0"/>
              </a:rPr>
              <a:t>O data</a:t>
            </a:r>
          </a:p>
        </p:txBody>
      </p:sp>
      <p:sp>
        <p:nvSpPr>
          <p:cNvPr id="22" name="灯片编号占位符 21">
            <a:extLst>
              <a:ext uri="{FF2B5EF4-FFF2-40B4-BE49-F238E27FC236}">
                <a16:creationId xmlns:a16="http://schemas.microsoft.com/office/drawing/2014/main" id="{D7C64FF4-C675-4DF4-2B10-4070B070A4E0}"/>
              </a:ext>
            </a:extLst>
          </p:cNvPr>
          <p:cNvSpPr>
            <a:spLocks noGrp="1"/>
          </p:cNvSpPr>
          <p:nvPr>
            <p:ph type="sldNum" sz="quarter" idx="12"/>
          </p:nvPr>
        </p:nvSpPr>
        <p:spPr/>
        <p:txBody>
          <a:bodyPr/>
          <a:lstStyle/>
          <a:p>
            <a:fld id="{B404BCE8-E988-47B3-B1DC-A268410BBE29}" type="slidenum">
              <a:rPr lang="zh-CN" altLang="en-US" smtClean="0"/>
              <a:t>11</a:t>
            </a:fld>
            <a:endParaRPr lang="zh-CN" altLang="en-US"/>
          </a:p>
        </p:txBody>
      </p:sp>
      <p:sp>
        <p:nvSpPr>
          <p:cNvPr id="6" name="矩形 3">
            <a:extLst>
              <a:ext uri="{FF2B5EF4-FFF2-40B4-BE49-F238E27FC236}">
                <a16:creationId xmlns:a16="http://schemas.microsoft.com/office/drawing/2014/main" id="{BC82073C-70D9-5E68-C093-5158BCE885F9}"/>
              </a:ext>
            </a:extLst>
          </p:cNvPr>
          <p:cNvSpPr/>
          <p:nvPr/>
        </p:nvSpPr>
        <p:spPr>
          <a:xfrm>
            <a:off x="0" y="575545"/>
            <a:ext cx="9836728" cy="69272"/>
          </a:xfrm>
          <a:prstGeom prst="rect">
            <a:avLst/>
          </a:prstGeom>
          <a:gradFill flip="none" rotWithShape="1">
            <a:gsLst>
              <a:gs pos="31000">
                <a:schemeClr val="accent5">
                  <a:lumMod val="20000"/>
                  <a:lumOff val="80000"/>
                </a:schemeClr>
              </a:gs>
              <a:gs pos="0">
                <a:schemeClr val="accent1">
                  <a:lumMod val="5000"/>
                  <a:lumOff val="95000"/>
                  <a:alpha val="0"/>
                </a:schemeClr>
              </a:gs>
              <a:gs pos="65000">
                <a:schemeClr val="accent5">
                  <a:lumMod val="60000"/>
                  <a:lumOff val="40000"/>
                </a:schemeClr>
              </a:gs>
              <a:gs pos="100000">
                <a:srgbClr val="1B4A63"/>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11">
            <a:extLst>
              <a:ext uri="{FF2B5EF4-FFF2-40B4-BE49-F238E27FC236}">
                <a16:creationId xmlns:a16="http://schemas.microsoft.com/office/drawing/2014/main" id="{6DC9A1F0-34FE-B7F8-1843-8DD30AA1C509}"/>
              </a:ext>
            </a:extLst>
          </p:cNvPr>
          <p:cNvPicPr>
            <a:picLocks noChangeAspect="1"/>
          </p:cNvPicPr>
          <p:nvPr/>
        </p:nvPicPr>
        <p:blipFill>
          <a:blip r:embed="rId4"/>
          <a:srcRect t="25415" b="25415"/>
          <a:stretch/>
        </p:blipFill>
        <p:spPr>
          <a:xfrm>
            <a:off x="10817276" y="0"/>
            <a:ext cx="1374724" cy="675962"/>
          </a:xfrm>
          <a:prstGeom prst="rect">
            <a:avLst/>
          </a:prstGeom>
        </p:spPr>
      </p:pic>
    </p:spTree>
    <p:extLst>
      <p:ext uri="{BB962C8B-B14F-4D97-AF65-F5344CB8AC3E}">
        <p14:creationId xmlns:p14="http://schemas.microsoft.com/office/powerpoint/2010/main" val="52461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8FB9C973-20DB-E7BB-4E8E-7DDF4763BBA4}"/>
              </a:ext>
            </a:extLst>
          </p:cNvPr>
          <p:cNvPicPr>
            <a:picLocks noChangeAspect="1"/>
          </p:cNvPicPr>
          <p:nvPr/>
        </p:nvPicPr>
        <p:blipFill>
          <a:blip r:embed="rId3">
            <a:extLst>
              <a:ext uri="{28A0092B-C50C-407E-A947-70E740481C1C}">
                <a14:useLocalDpi xmlns:a14="http://schemas.microsoft.com/office/drawing/2010/main" val="0"/>
              </a:ext>
            </a:extLst>
          </a:blip>
          <a:srcRect r="14700"/>
          <a:stretch/>
        </p:blipFill>
        <p:spPr>
          <a:xfrm>
            <a:off x="1328151" y="1364499"/>
            <a:ext cx="3577861" cy="2860944"/>
          </a:xfrm>
          <a:prstGeom prst="rect">
            <a:avLst/>
          </a:prstGeom>
        </p:spPr>
      </p:pic>
      <p:pic>
        <p:nvPicPr>
          <p:cNvPr id="11" name="图片 10">
            <a:extLst>
              <a:ext uri="{FF2B5EF4-FFF2-40B4-BE49-F238E27FC236}">
                <a16:creationId xmlns:a16="http://schemas.microsoft.com/office/drawing/2014/main" id="{EBAD9856-06E1-149E-0DD2-8FB2807FF724}"/>
              </a:ext>
            </a:extLst>
          </p:cNvPr>
          <p:cNvPicPr>
            <a:picLocks noChangeAspect="1"/>
          </p:cNvPicPr>
          <p:nvPr/>
        </p:nvPicPr>
        <p:blipFill>
          <a:blip r:embed="rId4">
            <a:extLst>
              <a:ext uri="{28A0092B-C50C-407E-A947-70E740481C1C}">
                <a14:useLocalDpi xmlns:a14="http://schemas.microsoft.com/office/drawing/2010/main" val="0"/>
              </a:ext>
            </a:extLst>
          </a:blip>
          <a:srcRect r="14700"/>
          <a:stretch/>
        </p:blipFill>
        <p:spPr>
          <a:xfrm>
            <a:off x="3402243" y="2886342"/>
            <a:ext cx="3577861" cy="2862869"/>
          </a:xfrm>
          <a:prstGeom prst="rect">
            <a:avLst/>
          </a:prstGeom>
        </p:spPr>
      </p:pic>
      <p:pic>
        <p:nvPicPr>
          <p:cNvPr id="4" name="内容占位符 3">
            <a:extLst>
              <a:ext uri="{FF2B5EF4-FFF2-40B4-BE49-F238E27FC236}">
                <a16:creationId xmlns:a16="http://schemas.microsoft.com/office/drawing/2014/main" id="{712A5F3F-6034-C1D3-CEE3-FE92A78094A4}"/>
              </a:ext>
            </a:extLst>
          </p:cNvPr>
          <p:cNvPicPr>
            <a:picLocks noGrp="1" noChangeAspect="1"/>
          </p:cNvPicPr>
          <p:nvPr>
            <p:ph idx="1"/>
          </p:nvPr>
        </p:nvPicPr>
        <p:blipFill>
          <a:blip r:embed="rId5">
            <a:extLst>
              <a:ext uri="{28A0092B-C50C-407E-A947-70E740481C1C}">
                <a14:useLocalDpi xmlns:a14="http://schemas.microsoft.com/office/drawing/2010/main" val="0"/>
              </a:ext>
            </a:extLst>
          </a:blip>
          <a:srcRect/>
          <a:stretch/>
        </p:blipFill>
        <p:spPr>
          <a:xfrm>
            <a:off x="583789" y="705394"/>
            <a:ext cx="11024422" cy="5877903"/>
          </a:xfrm>
          <a:prstGeom prst="rect">
            <a:avLst/>
          </a:prstGeom>
        </p:spPr>
      </p:pic>
      <p:sp>
        <p:nvSpPr>
          <p:cNvPr id="6" name="矩形 2">
            <a:extLst>
              <a:ext uri="{FF2B5EF4-FFF2-40B4-BE49-F238E27FC236}">
                <a16:creationId xmlns:a16="http://schemas.microsoft.com/office/drawing/2014/main" id="{BA8F610B-39D3-5A21-F345-FB73F6D4C848}"/>
              </a:ext>
            </a:extLst>
          </p:cNvPr>
          <p:cNvSpPr>
            <a:spLocks noChangeArrowheads="1"/>
          </p:cNvSpPr>
          <p:nvPr/>
        </p:nvSpPr>
        <p:spPr bwMode="auto">
          <a:xfrm>
            <a:off x="0" y="122353"/>
            <a:ext cx="8438092" cy="400110"/>
          </a:xfrm>
          <a:prstGeom prst="rect">
            <a:avLst/>
          </a:prstGeom>
          <a:noFill/>
          <a:ln>
            <a:noFill/>
          </a:ln>
        </p:spPr>
        <p:txBody>
          <a:bodyPr>
            <a:spAutoFit/>
          </a:bodyPr>
          <a:lstStyle>
            <a:lvl1pPr>
              <a:spcBef>
                <a:spcPct val="20000"/>
              </a:spcBef>
              <a:buClr>
                <a:schemeClr val="hlink"/>
              </a:buClr>
              <a:buChar char="•"/>
              <a:defRPr sz="3200">
                <a:solidFill>
                  <a:schemeClr val="tx1"/>
                </a:solidFill>
                <a:latin typeface="Comic Sans MS" pitchFamily="66" charset="0"/>
              </a:defRPr>
            </a:lvl1pPr>
            <a:lvl2pPr marL="742950" indent="-285750">
              <a:spcBef>
                <a:spcPct val="20000"/>
              </a:spcBef>
              <a:buClr>
                <a:schemeClr val="folHlink"/>
              </a:buClr>
              <a:buChar char="•"/>
              <a:defRPr sz="2800">
                <a:solidFill>
                  <a:schemeClr val="tx1"/>
                </a:solidFill>
                <a:latin typeface="Comic Sans MS" pitchFamily="66" charset="0"/>
              </a:defRPr>
            </a:lvl2pPr>
            <a:lvl3pPr marL="1143000" indent="-228600">
              <a:spcBef>
                <a:spcPct val="20000"/>
              </a:spcBef>
              <a:buChar char="•"/>
              <a:defRPr sz="2400">
                <a:solidFill>
                  <a:schemeClr val="tx1"/>
                </a:solidFill>
                <a:latin typeface="Comic Sans MS" pitchFamily="66" charset="0"/>
              </a:defRPr>
            </a:lvl3pPr>
            <a:lvl4pPr marL="1600200" indent="-228600">
              <a:spcBef>
                <a:spcPct val="20000"/>
              </a:spcBef>
              <a:buFont typeface="Times New Roman" pitchFamily="18" charset="0"/>
              <a:buChar char="−"/>
              <a:defRPr sz="2000">
                <a:solidFill>
                  <a:schemeClr val="tx1"/>
                </a:solidFill>
                <a:latin typeface="Comic Sans MS" pitchFamily="66" charset="0"/>
              </a:defRPr>
            </a:lvl4pPr>
            <a:lvl5pPr marL="2057400" indent="-228600">
              <a:spcBef>
                <a:spcPct val="20000"/>
              </a:spcBef>
              <a:buFont typeface="Times New Roman" pitchFamily="18" charset="0"/>
              <a:buChar char="–"/>
              <a:defRPr sz="2000">
                <a:solidFill>
                  <a:schemeClr val="tx1"/>
                </a:solidFill>
                <a:latin typeface="Comic Sans MS" pitchFamily="66" charset="0"/>
              </a:defRPr>
            </a:lvl5pPr>
            <a:lvl6pPr marL="25146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6pPr>
            <a:lvl7pPr marL="29718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7pPr>
            <a:lvl8pPr marL="34290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8pPr>
            <a:lvl9pPr marL="38862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9pPr>
          </a:lstStyle>
          <a:p>
            <a:pPr>
              <a:spcBef>
                <a:spcPct val="0"/>
              </a:spcBef>
              <a:buClrTx/>
              <a:buNone/>
              <a:defRPr/>
            </a:pPr>
            <a:r>
              <a:rPr lang="en-US" altLang="zh-CN" sz="2000" b="1" dirty="0">
                <a:latin typeface="华文新魏" panose="02010800040101010101" pitchFamily="2" charset="-122"/>
                <a:ea typeface="华文新魏" panose="02010800040101010101" pitchFamily="2" charset="-122"/>
              </a:rPr>
              <a:t>R-matrix fitting using MINUIT</a:t>
            </a:r>
          </a:p>
        </p:txBody>
      </p:sp>
      <p:sp>
        <p:nvSpPr>
          <p:cNvPr id="7" name="文本框 6">
            <a:extLst>
              <a:ext uri="{FF2B5EF4-FFF2-40B4-BE49-F238E27FC236}">
                <a16:creationId xmlns:a16="http://schemas.microsoft.com/office/drawing/2014/main" id="{50C016EC-5404-FE51-A531-2F043B5D5063}"/>
              </a:ext>
            </a:extLst>
          </p:cNvPr>
          <p:cNvSpPr txBox="1"/>
          <p:nvPr/>
        </p:nvSpPr>
        <p:spPr>
          <a:xfrm>
            <a:off x="1378217" y="4153298"/>
            <a:ext cx="3185167" cy="369332"/>
          </a:xfrm>
          <a:prstGeom prst="rect">
            <a:avLst/>
          </a:prstGeom>
          <a:noFill/>
        </p:spPr>
        <p:txBody>
          <a:bodyPr wrap="none" rtlCol="0">
            <a:spAutoFit/>
          </a:bodyPr>
          <a:lstStyle/>
          <a:p>
            <a:r>
              <a:rPr lang="en-US" altLang="zh-CN" b="1" dirty="0">
                <a:solidFill>
                  <a:srgbClr val="FF0000"/>
                </a:solidFill>
              </a:rPr>
              <a:t>E</a:t>
            </a:r>
            <a:r>
              <a:rPr lang="en-US" altLang="zh-CN" b="1" baseline="-25000" dirty="0">
                <a:solidFill>
                  <a:srgbClr val="FF0000"/>
                </a:solidFill>
              </a:rPr>
              <a:t>x</a:t>
            </a:r>
            <a:r>
              <a:rPr lang="en-US" altLang="zh-CN" b="1" dirty="0">
                <a:solidFill>
                  <a:srgbClr val="FF0000"/>
                </a:solidFill>
              </a:rPr>
              <a:t> ~ 5.93 MeV: ANC = 2e4 fm</a:t>
            </a:r>
            <a:r>
              <a:rPr lang="en-US" altLang="zh-CN" b="1" baseline="30000" dirty="0">
                <a:solidFill>
                  <a:srgbClr val="FF0000"/>
                </a:solidFill>
              </a:rPr>
              <a:t>-1/2</a:t>
            </a:r>
            <a:endParaRPr lang="zh-CN" altLang="en-US" b="1" dirty="0">
              <a:solidFill>
                <a:srgbClr val="FF0000"/>
              </a:solidFill>
            </a:endParaRPr>
          </a:p>
        </p:txBody>
      </p:sp>
      <p:sp>
        <p:nvSpPr>
          <p:cNvPr id="8" name="文本框 7">
            <a:extLst>
              <a:ext uri="{FF2B5EF4-FFF2-40B4-BE49-F238E27FC236}">
                <a16:creationId xmlns:a16="http://schemas.microsoft.com/office/drawing/2014/main" id="{E1F73D6F-7D46-E10A-E5A9-41A4355FEBB7}"/>
              </a:ext>
            </a:extLst>
          </p:cNvPr>
          <p:cNvSpPr txBox="1"/>
          <p:nvPr/>
        </p:nvSpPr>
        <p:spPr>
          <a:xfrm>
            <a:off x="1378217" y="3501393"/>
            <a:ext cx="3255699" cy="369332"/>
          </a:xfrm>
          <a:prstGeom prst="rect">
            <a:avLst/>
          </a:prstGeom>
          <a:noFill/>
        </p:spPr>
        <p:txBody>
          <a:bodyPr wrap="none" rtlCol="0">
            <a:spAutoFit/>
          </a:bodyPr>
          <a:lstStyle/>
          <a:p>
            <a:r>
              <a:rPr lang="en-US" altLang="zh-CN" b="1" dirty="0">
                <a:solidFill>
                  <a:srgbClr val="FF0000"/>
                </a:solidFill>
              </a:rPr>
              <a:t>E</a:t>
            </a:r>
            <a:r>
              <a:rPr lang="en-US" altLang="zh-CN" b="1" baseline="-25000" dirty="0">
                <a:solidFill>
                  <a:srgbClr val="FF0000"/>
                </a:solidFill>
              </a:rPr>
              <a:t>x</a:t>
            </a:r>
            <a:r>
              <a:rPr lang="en-US" altLang="zh-CN" b="1" dirty="0">
                <a:solidFill>
                  <a:srgbClr val="FF0000"/>
                </a:solidFill>
              </a:rPr>
              <a:t> ~ 5.93 MeV: ANC = -4e4 fm</a:t>
            </a:r>
            <a:r>
              <a:rPr lang="en-US" altLang="zh-CN" b="1" baseline="30000" dirty="0">
                <a:solidFill>
                  <a:srgbClr val="FF0000"/>
                </a:solidFill>
              </a:rPr>
              <a:t>-1/2</a:t>
            </a:r>
            <a:endParaRPr lang="zh-CN" altLang="en-US" b="1" baseline="30000" dirty="0">
              <a:solidFill>
                <a:srgbClr val="FF0000"/>
              </a:solidFill>
            </a:endParaRPr>
          </a:p>
        </p:txBody>
      </p:sp>
      <p:sp>
        <p:nvSpPr>
          <p:cNvPr id="3" name="灯片编号占位符 2">
            <a:extLst>
              <a:ext uri="{FF2B5EF4-FFF2-40B4-BE49-F238E27FC236}">
                <a16:creationId xmlns:a16="http://schemas.microsoft.com/office/drawing/2014/main" id="{0B6FF551-AE5B-969A-F44D-61A7CF0C8C77}"/>
              </a:ext>
            </a:extLst>
          </p:cNvPr>
          <p:cNvSpPr>
            <a:spLocks noGrp="1"/>
          </p:cNvSpPr>
          <p:nvPr>
            <p:ph type="sldNum" sz="quarter" idx="12"/>
          </p:nvPr>
        </p:nvSpPr>
        <p:spPr/>
        <p:txBody>
          <a:bodyPr/>
          <a:lstStyle/>
          <a:p>
            <a:fld id="{B404BCE8-E988-47B3-B1DC-A268410BBE29}" type="slidenum">
              <a:rPr lang="zh-CN" altLang="en-US" smtClean="0"/>
              <a:t>12</a:t>
            </a:fld>
            <a:endParaRPr lang="zh-CN" altLang="en-US"/>
          </a:p>
        </p:txBody>
      </p:sp>
      <p:pic>
        <p:nvPicPr>
          <p:cNvPr id="9" name="图片 11">
            <a:extLst>
              <a:ext uri="{FF2B5EF4-FFF2-40B4-BE49-F238E27FC236}">
                <a16:creationId xmlns:a16="http://schemas.microsoft.com/office/drawing/2014/main" id="{13904F23-F2C0-4D9C-81A6-3EBDE0ECC6F1}"/>
              </a:ext>
            </a:extLst>
          </p:cNvPr>
          <p:cNvPicPr>
            <a:picLocks noChangeAspect="1"/>
          </p:cNvPicPr>
          <p:nvPr/>
        </p:nvPicPr>
        <p:blipFill>
          <a:blip r:embed="rId6"/>
          <a:srcRect t="25415" b="25415"/>
          <a:stretch/>
        </p:blipFill>
        <p:spPr>
          <a:xfrm>
            <a:off x="10817276" y="0"/>
            <a:ext cx="1374724" cy="675962"/>
          </a:xfrm>
          <a:prstGeom prst="rect">
            <a:avLst/>
          </a:prstGeom>
        </p:spPr>
      </p:pic>
      <p:sp>
        <p:nvSpPr>
          <p:cNvPr id="12" name="矩形 3">
            <a:extLst>
              <a:ext uri="{FF2B5EF4-FFF2-40B4-BE49-F238E27FC236}">
                <a16:creationId xmlns:a16="http://schemas.microsoft.com/office/drawing/2014/main" id="{DC1B6414-3E82-056A-0E30-CDD8C896F6C3}"/>
              </a:ext>
            </a:extLst>
          </p:cNvPr>
          <p:cNvSpPr/>
          <p:nvPr/>
        </p:nvSpPr>
        <p:spPr>
          <a:xfrm>
            <a:off x="0" y="575545"/>
            <a:ext cx="9836728" cy="69272"/>
          </a:xfrm>
          <a:prstGeom prst="rect">
            <a:avLst/>
          </a:prstGeom>
          <a:gradFill flip="none" rotWithShape="1">
            <a:gsLst>
              <a:gs pos="31000">
                <a:schemeClr val="accent5">
                  <a:lumMod val="20000"/>
                  <a:lumOff val="80000"/>
                </a:schemeClr>
              </a:gs>
              <a:gs pos="0">
                <a:schemeClr val="accent1">
                  <a:lumMod val="5000"/>
                  <a:lumOff val="95000"/>
                  <a:alpha val="0"/>
                </a:schemeClr>
              </a:gs>
              <a:gs pos="65000">
                <a:schemeClr val="accent5">
                  <a:lumMod val="60000"/>
                  <a:lumOff val="40000"/>
                </a:schemeClr>
              </a:gs>
              <a:gs pos="100000">
                <a:srgbClr val="1B4A63"/>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3">
            <a:extLst>
              <a:ext uri="{FF2B5EF4-FFF2-40B4-BE49-F238E27FC236}">
                <a16:creationId xmlns:a16="http://schemas.microsoft.com/office/drawing/2014/main" id="{F7DA720B-B671-B8D5-EBE8-9F953BBC3BF1}"/>
              </a:ext>
            </a:extLst>
          </p:cNvPr>
          <p:cNvSpPr txBox="1"/>
          <p:nvPr/>
        </p:nvSpPr>
        <p:spPr>
          <a:xfrm rot="19955884">
            <a:off x="3687127" y="3557275"/>
            <a:ext cx="5991497" cy="923330"/>
          </a:xfrm>
          <a:prstGeom prst="rect">
            <a:avLst/>
          </a:prstGeom>
          <a:noFill/>
        </p:spPr>
        <p:txBody>
          <a:bodyPr wrap="square" rtlCol="0">
            <a:spAutoFit/>
          </a:bodyPr>
          <a:lstStyle/>
          <a:p>
            <a:pPr algn="ctr"/>
            <a:r>
              <a:rPr lang="en-US" altLang="zh-CN" sz="5400" dirty="0">
                <a:solidFill>
                  <a:schemeClr val="bg1">
                    <a:lumMod val="50000"/>
                    <a:alpha val="29000"/>
                  </a:schemeClr>
                </a:solidFill>
                <a:latin typeface="Microsoft YaHei UI" panose="020B0503020204020204" pitchFamily="34" charset="-122"/>
                <a:ea typeface="Microsoft YaHei UI" panose="020B0503020204020204" pitchFamily="34" charset="-122"/>
                <a:cs typeface="Arial" panose="020B0604020202020204" pitchFamily="34" charset="0"/>
              </a:rPr>
              <a:t>Preliminary</a:t>
            </a:r>
            <a:endParaRPr lang="zh-CN" altLang="en-US" sz="5400" dirty="0">
              <a:solidFill>
                <a:schemeClr val="bg1">
                  <a:lumMod val="50000"/>
                  <a:alpha val="29000"/>
                </a:schemeClr>
              </a:solidFill>
              <a:latin typeface="Microsoft YaHei UI" panose="020B0503020204020204" pitchFamily="34" charset="-122"/>
              <a:ea typeface="Microsoft YaHei UI" panose="020B0503020204020204" pitchFamily="34" charset="-122"/>
              <a:cs typeface="Arial" panose="020B0604020202020204" pitchFamily="34" charset="0"/>
            </a:endParaRPr>
          </a:p>
        </p:txBody>
      </p:sp>
    </p:spTree>
    <p:extLst>
      <p:ext uri="{BB962C8B-B14F-4D97-AF65-F5344CB8AC3E}">
        <p14:creationId xmlns:p14="http://schemas.microsoft.com/office/powerpoint/2010/main" val="3929455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AC5A5ABF-75B6-ECE6-CAC8-08412C42B144}"/>
              </a:ext>
            </a:extLst>
          </p:cNvPr>
          <p:cNvPicPr>
            <a:picLocks noChangeAspect="1"/>
          </p:cNvPicPr>
          <p:nvPr/>
        </p:nvPicPr>
        <p:blipFill>
          <a:blip r:embed="rId3">
            <a:extLst>
              <a:ext uri="{28A0092B-C50C-407E-A947-70E740481C1C}">
                <a14:useLocalDpi xmlns:a14="http://schemas.microsoft.com/office/drawing/2010/main" val="0"/>
              </a:ext>
            </a:extLst>
          </a:blip>
          <a:srcRect r="14700"/>
          <a:stretch/>
        </p:blipFill>
        <p:spPr>
          <a:xfrm>
            <a:off x="7775939" y="795170"/>
            <a:ext cx="3577861" cy="2860944"/>
          </a:xfrm>
          <a:prstGeom prst="rect">
            <a:avLst/>
          </a:prstGeom>
        </p:spPr>
      </p:pic>
      <p:pic>
        <p:nvPicPr>
          <p:cNvPr id="11" name="图片 10">
            <a:extLst>
              <a:ext uri="{FF2B5EF4-FFF2-40B4-BE49-F238E27FC236}">
                <a16:creationId xmlns:a16="http://schemas.microsoft.com/office/drawing/2014/main" id="{C34A2368-5CE5-C49B-F042-F6A727F02FAE}"/>
              </a:ext>
            </a:extLst>
          </p:cNvPr>
          <p:cNvPicPr>
            <a:picLocks noChangeAspect="1"/>
          </p:cNvPicPr>
          <p:nvPr/>
        </p:nvPicPr>
        <p:blipFill>
          <a:blip r:embed="rId4">
            <a:extLst>
              <a:ext uri="{28A0092B-C50C-407E-A947-70E740481C1C}">
                <a14:useLocalDpi xmlns:a14="http://schemas.microsoft.com/office/drawing/2010/main" val="0"/>
              </a:ext>
            </a:extLst>
          </a:blip>
          <a:srcRect r="14700"/>
          <a:stretch/>
        </p:blipFill>
        <p:spPr>
          <a:xfrm>
            <a:off x="7775939" y="3794378"/>
            <a:ext cx="3577861" cy="2862869"/>
          </a:xfrm>
          <a:prstGeom prst="rect">
            <a:avLst/>
          </a:prstGeom>
        </p:spPr>
      </p:pic>
      <p:pic>
        <p:nvPicPr>
          <p:cNvPr id="4" name="内容占位符 3">
            <a:extLst>
              <a:ext uri="{FF2B5EF4-FFF2-40B4-BE49-F238E27FC236}">
                <a16:creationId xmlns:a16="http://schemas.microsoft.com/office/drawing/2014/main" id="{712A5F3F-6034-C1D3-CEE3-FE92A78094A4}"/>
              </a:ext>
            </a:extLst>
          </p:cNvPr>
          <p:cNvPicPr>
            <a:picLocks noGrp="1" noChangeAspect="1"/>
          </p:cNvPicPr>
          <p:nvPr>
            <p:ph idx="1"/>
          </p:nvPr>
        </p:nvPicPr>
        <p:blipFill>
          <a:blip r:embed="rId5">
            <a:extLst>
              <a:ext uri="{28A0092B-C50C-407E-A947-70E740481C1C}">
                <a14:useLocalDpi xmlns:a14="http://schemas.microsoft.com/office/drawing/2010/main" val="0"/>
              </a:ext>
            </a:extLst>
          </a:blip>
          <a:srcRect/>
          <a:stretch/>
        </p:blipFill>
        <p:spPr>
          <a:xfrm>
            <a:off x="139570" y="1576082"/>
            <a:ext cx="7440033" cy="3966811"/>
          </a:xfrm>
          <a:prstGeom prst="rect">
            <a:avLst/>
          </a:prstGeom>
        </p:spPr>
      </p:pic>
      <p:sp>
        <p:nvSpPr>
          <p:cNvPr id="6" name="矩形 2">
            <a:extLst>
              <a:ext uri="{FF2B5EF4-FFF2-40B4-BE49-F238E27FC236}">
                <a16:creationId xmlns:a16="http://schemas.microsoft.com/office/drawing/2014/main" id="{BA8F610B-39D3-5A21-F345-FB73F6D4C848}"/>
              </a:ext>
            </a:extLst>
          </p:cNvPr>
          <p:cNvSpPr>
            <a:spLocks noChangeArrowheads="1"/>
          </p:cNvSpPr>
          <p:nvPr/>
        </p:nvSpPr>
        <p:spPr bwMode="auto">
          <a:xfrm>
            <a:off x="0" y="122353"/>
            <a:ext cx="8438092" cy="400110"/>
          </a:xfrm>
          <a:prstGeom prst="rect">
            <a:avLst/>
          </a:prstGeom>
          <a:noFill/>
          <a:ln>
            <a:noFill/>
          </a:ln>
        </p:spPr>
        <p:txBody>
          <a:bodyPr>
            <a:spAutoFit/>
          </a:bodyPr>
          <a:lstStyle>
            <a:lvl1pPr>
              <a:spcBef>
                <a:spcPct val="20000"/>
              </a:spcBef>
              <a:buClr>
                <a:schemeClr val="hlink"/>
              </a:buClr>
              <a:buChar char="•"/>
              <a:defRPr sz="3200">
                <a:solidFill>
                  <a:schemeClr val="tx1"/>
                </a:solidFill>
                <a:latin typeface="Comic Sans MS" pitchFamily="66" charset="0"/>
              </a:defRPr>
            </a:lvl1pPr>
            <a:lvl2pPr marL="742950" indent="-285750">
              <a:spcBef>
                <a:spcPct val="20000"/>
              </a:spcBef>
              <a:buClr>
                <a:schemeClr val="folHlink"/>
              </a:buClr>
              <a:buChar char="•"/>
              <a:defRPr sz="2800">
                <a:solidFill>
                  <a:schemeClr val="tx1"/>
                </a:solidFill>
                <a:latin typeface="Comic Sans MS" pitchFamily="66" charset="0"/>
              </a:defRPr>
            </a:lvl2pPr>
            <a:lvl3pPr marL="1143000" indent="-228600">
              <a:spcBef>
                <a:spcPct val="20000"/>
              </a:spcBef>
              <a:buChar char="•"/>
              <a:defRPr sz="2400">
                <a:solidFill>
                  <a:schemeClr val="tx1"/>
                </a:solidFill>
                <a:latin typeface="Comic Sans MS" pitchFamily="66" charset="0"/>
              </a:defRPr>
            </a:lvl3pPr>
            <a:lvl4pPr marL="1600200" indent="-228600">
              <a:spcBef>
                <a:spcPct val="20000"/>
              </a:spcBef>
              <a:buFont typeface="Times New Roman" pitchFamily="18" charset="0"/>
              <a:buChar char="−"/>
              <a:defRPr sz="2000">
                <a:solidFill>
                  <a:schemeClr val="tx1"/>
                </a:solidFill>
                <a:latin typeface="Comic Sans MS" pitchFamily="66" charset="0"/>
              </a:defRPr>
            </a:lvl4pPr>
            <a:lvl5pPr marL="2057400" indent="-228600">
              <a:spcBef>
                <a:spcPct val="20000"/>
              </a:spcBef>
              <a:buFont typeface="Times New Roman" pitchFamily="18" charset="0"/>
              <a:buChar char="–"/>
              <a:defRPr sz="2000">
                <a:solidFill>
                  <a:schemeClr val="tx1"/>
                </a:solidFill>
                <a:latin typeface="Comic Sans MS" pitchFamily="66" charset="0"/>
              </a:defRPr>
            </a:lvl5pPr>
            <a:lvl6pPr marL="25146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6pPr>
            <a:lvl7pPr marL="29718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7pPr>
            <a:lvl8pPr marL="34290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8pPr>
            <a:lvl9pPr marL="38862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9pPr>
          </a:lstStyle>
          <a:p>
            <a:pPr>
              <a:spcBef>
                <a:spcPct val="0"/>
              </a:spcBef>
              <a:buClrTx/>
              <a:buNone/>
              <a:defRPr/>
            </a:pPr>
            <a:r>
              <a:rPr lang="en-US" altLang="zh-CN" sz="2000" b="1" dirty="0">
                <a:latin typeface="华文新魏" panose="02010800040101010101" pitchFamily="2" charset="-122"/>
                <a:ea typeface="华文新魏" panose="02010800040101010101" pitchFamily="2" charset="-122"/>
              </a:rPr>
              <a:t>R-matrix fitting using MINUIT</a:t>
            </a:r>
          </a:p>
        </p:txBody>
      </p:sp>
      <p:sp>
        <p:nvSpPr>
          <p:cNvPr id="3" name="灯片编号占位符 2">
            <a:extLst>
              <a:ext uri="{FF2B5EF4-FFF2-40B4-BE49-F238E27FC236}">
                <a16:creationId xmlns:a16="http://schemas.microsoft.com/office/drawing/2014/main" id="{8CE83AA0-099A-AED9-61F1-89B8D0CD8120}"/>
              </a:ext>
            </a:extLst>
          </p:cNvPr>
          <p:cNvSpPr>
            <a:spLocks noGrp="1"/>
          </p:cNvSpPr>
          <p:nvPr>
            <p:ph type="sldNum" sz="quarter" idx="12"/>
          </p:nvPr>
        </p:nvSpPr>
        <p:spPr/>
        <p:txBody>
          <a:bodyPr/>
          <a:lstStyle/>
          <a:p>
            <a:fld id="{B404BCE8-E988-47B3-B1DC-A268410BBE29}" type="slidenum">
              <a:rPr lang="zh-CN" altLang="en-US" smtClean="0"/>
              <a:t>13</a:t>
            </a:fld>
            <a:endParaRPr lang="zh-CN" altLang="en-US"/>
          </a:p>
        </p:txBody>
      </p:sp>
      <p:cxnSp>
        <p:nvCxnSpPr>
          <p:cNvPr id="15" name="直接箭头连接符 14">
            <a:extLst>
              <a:ext uri="{FF2B5EF4-FFF2-40B4-BE49-F238E27FC236}">
                <a16:creationId xmlns:a16="http://schemas.microsoft.com/office/drawing/2014/main" id="{1F2290BC-77E5-81E1-1B99-591FC4417DEA}"/>
              </a:ext>
            </a:extLst>
          </p:cNvPr>
          <p:cNvCxnSpPr>
            <a:cxnSpLocks/>
          </p:cNvCxnSpPr>
          <p:nvPr/>
        </p:nvCxnSpPr>
        <p:spPr>
          <a:xfrm flipV="1">
            <a:off x="2806262" y="2200441"/>
            <a:ext cx="5335203" cy="1299504"/>
          </a:xfrm>
          <a:prstGeom prst="straightConnector1">
            <a:avLst/>
          </a:prstGeom>
          <a:ln w="38100">
            <a:solidFill>
              <a:srgbClr val="FF3300"/>
            </a:solidFill>
            <a:prstDash val="dash"/>
            <a:headEnd type="none"/>
            <a:tailEnd type="triangle" w="med" len="lg"/>
          </a:ln>
        </p:spPr>
        <p:style>
          <a:lnRef idx="1">
            <a:schemeClr val="accent1"/>
          </a:lnRef>
          <a:fillRef idx="0">
            <a:schemeClr val="accent1"/>
          </a:fillRef>
          <a:effectRef idx="0">
            <a:schemeClr val="accent1"/>
          </a:effectRef>
          <a:fontRef idx="minor">
            <a:schemeClr val="tx1"/>
          </a:fontRef>
        </p:style>
      </p:cxnSp>
      <p:cxnSp>
        <p:nvCxnSpPr>
          <p:cNvPr id="18" name="直接箭头连接符 17">
            <a:extLst>
              <a:ext uri="{FF2B5EF4-FFF2-40B4-BE49-F238E27FC236}">
                <a16:creationId xmlns:a16="http://schemas.microsoft.com/office/drawing/2014/main" id="{D6237C25-EDB4-F79A-8EB8-C72022ECB14B}"/>
              </a:ext>
            </a:extLst>
          </p:cNvPr>
          <p:cNvCxnSpPr>
            <a:cxnSpLocks/>
          </p:cNvCxnSpPr>
          <p:nvPr/>
        </p:nvCxnSpPr>
        <p:spPr>
          <a:xfrm>
            <a:off x="2916621" y="3928820"/>
            <a:ext cx="5224844" cy="1197934"/>
          </a:xfrm>
          <a:prstGeom prst="straightConnector1">
            <a:avLst/>
          </a:prstGeom>
          <a:ln w="38100">
            <a:solidFill>
              <a:srgbClr val="FF0000"/>
            </a:solidFill>
            <a:prstDash val="solid"/>
            <a:headEnd type="none"/>
            <a:tailEnd type="triangle" w="med" len="lg"/>
          </a:ln>
        </p:spPr>
        <p:style>
          <a:lnRef idx="1">
            <a:schemeClr val="accent1"/>
          </a:lnRef>
          <a:fillRef idx="0">
            <a:schemeClr val="accent1"/>
          </a:fillRef>
          <a:effectRef idx="0">
            <a:schemeClr val="accent1"/>
          </a:effectRef>
          <a:fontRef idx="minor">
            <a:schemeClr val="tx1"/>
          </a:fontRef>
        </p:style>
      </p:cxnSp>
      <p:sp>
        <p:nvSpPr>
          <p:cNvPr id="10" name="矩形 3">
            <a:extLst>
              <a:ext uri="{FF2B5EF4-FFF2-40B4-BE49-F238E27FC236}">
                <a16:creationId xmlns:a16="http://schemas.microsoft.com/office/drawing/2014/main" id="{E938D117-18F9-4104-A7A7-9E9C760621C7}"/>
              </a:ext>
            </a:extLst>
          </p:cNvPr>
          <p:cNvSpPr/>
          <p:nvPr/>
        </p:nvSpPr>
        <p:spPr>
          <a:xfrm>
            <a:off x="0" y="575545"/>
            <a:ext cx="9836728" cy="69272"/>
          </a:xfrm>
          <a:prstGeom prst="rect">
            <a:avLst/>
          </a:prstGeom>
          <a:gradFill flip="none" rotWithShape="1">
            <a:gsLst>
              <a:gs pos="31000">
                <a:schemeClr val="accent5">
                  <a:lumMod val="20000"/>
                  <a:lumOff val="80000"/>
                </a:schemeClr>
              </a:gs>
              <a:gs pos="0">
                <a:schemeClr val="accent1">
                  <a:lumMod val="5000"/>
                  <a:lumOff val="95000"/>
                  <a:alpha val="0"/>
                </a:schemeClr>
              </a:gs>
              <a:gs pos="65000">
                <a:schemeClr val="accent5">
                  <a:lumMod val="60000"/>
                  <a:lumOff val="40000"/>
                </a:schemeClr>
              </a:gs>
              <a:gs pos="100000">
                <a:srgbClr val="1B4A63"/>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a:extLst>
              <a:ext uri="{FF2B5EF4-FFF2-40B4-BE49-F238E27FC236}">
                <a16:creationId xmlns:a16="http://schemas.microsoft.com/office/drawing/2014/main" id="{F62518DD-AE3D-EB7D-66CC-0E04BCAF79D2}"/>
              </a:ext>
            </a:extLst>
          </p:cNvPr>
          <p:cNvPicPr>
            <a:picLocks noChangeAspect="1"/>
          </p:cNvPicPr>
          <p:nvPr/>
        </p:nvPicPr>
        <p:blipFill>
          <a:blip r:embed="rId6"/>
          <a:srcRect t="25415" b="25415"/>
          <a:stretch/>
        </p:blipFill>
        <p:spPr>
          <a:xfrm>
            <a:off x="10817276" y="0"/>
            <a:ext cx="1374724" cy="675962"/>
          </a:xfrm>
          <a:prstGeom prst="rect">
            <a:avLst/>
          </a:prstGeom>
        </p:spPr>
      </p:pic>
      <p:sp>
        <p:nvSpPr>
          <p:cNvPr id="5" name="文本框 3">
            <a:extLst>
              <a:ext uri="{FF2B5EF4-FFF2-40B4-BE49-F238E27FC236}">
                <a16:creationId xmlns:a16="http://schemas.microsoft.com/office/drawing/2014/main" id="{EE85170A-A20E-4915-4DEF-C2ED3F670065}"/>
              </a:ext>
            </a:extLst>
          </p:cNvPr>
          <p:cNvSpPr txBox="1"/>
          <p:nvPr/>
        </p:nvSpPr>
        <p:spPr>
          <a:xfrm rot="19955884">
            <a:off x="3687127" y="3557275"/>
            <a:ext cx="5991497" cy="923330"/>
          </a:xfrm>
          <a:prstGeom prst="rect">
            <a:avLst/>
          </a:prstGeom>
          <a:noFill/>
        </p:spPr>
        <p:txBody>
          <a:bodyPr wrap="square" rtlCol="0">
            <a:spAutoFit/>
          </a:bodyPr>
          <a:lstStyle/>
          <a:p>
            <a:pPr algn="ctr"/>
            <a:r>
              <a:rPr lang="en-US" altLang="zh-CN" sz="5400" dirty="0">
                <a:solidFill>
                  <a:schemeClr val="bg1">
                    <a:lumMod val="50000"/>
                    <a:alpha val="29000"/>
                  </a:schemeClr>
                </a:solidFill>
                <a:latin typeface="Microsoft YaHei UI" panose="020B0503020204020204" pitchFamily="34" charset="-122"/>
                <a:ea typeface="Microsoft YaHei UI" panose="020B0503020204020204" pitchFamily="34" charset="-122"/>
                <a:cs typeface="Arial" panose="020B0604020202020204" pitchFamily="34" charset="0"/>
              </a:rPr>
              <a:t>Preliminary</a:t>
            </a:r>
            <a:endParaRPr lang="zh-CN" altLang="en-US" sz="5400" dirty="0">
              <a:solidFill>
                <a:schemeClr val="bg1">
                  <a:lumMod val="50000"/>
                  <a:alpha val="29000"/>
                </a:schemeClr>
              </a:solidFill>
              <a:latin typeface="Microsoft YaHei UI" panose="020B0503020204020204" pitchFamily="34" charset="-122"/>
              <a:ea typeface="Microsoft YaHei UI" panose="020B0503020204020204" pitchFamily="34" charset="-122"/>
              <a:cs typeface="Arial" panose="020B0604020202020204" pitchFamily="34" charset="0"/>
            </a:endParaRPr>
          </a:p>
        </p:txBody>
      </p:sp>
      <p:sp>
        <p:nvSpPr>
          <p:cNvPr id="2" name="文本框 7">
            <a:extLst>
              <a:ext uri="{FF2B5EF4-FFF2-40B4-BE49-F238E27FC236}">
                <a16:creationId xmlns:a16="http://schemas.microsoft.com/office/drawing/2014/main" id="{93E12D27-0C7E-BC33-FDB4-F89B252EA5A7}"/>
              </a:ext>
            </a:extLst>
          </p:cNvPr>
          <p:cNvSpPr txBox="1"/>
          <p:nvPr/>
        </p:nvSpPr>
        <p:spPr>
          <a:xfrm>
            <a:off x="8357092" y="648665"/>
            <a:ext cx="2989601" cy="369332"/>
          </a:xfrm>
          <a:prstGeom prst="rect">
            <a:avLst/>
          </a:prstGeom>
          <a:noFill/>
        </p:spPr>
        <p:txBody>
          <a:bodyPr wrap="none" rtlCol="0">
            <a:spAutoFit/>
          </a:bodyPr>
          <a:lstStyle/>
          <a:p>
            <a:r>
              <a:rPr lang="en-US" altLang="zh-CN" b="1" dirty="0">
                <a:solidFill>
                  <a:srgbClr val="FF0000"/>
                </a:solidFill>
              </a:rPr>
              <a:t>E</a:t>
            </a:r>
            <a:r>
              <a:rPr lang="en-US" altLang="zh-CN" b="1" baseline="-25000" dirty="0">
                <a:solidFill>
                  <a:srgbClr val="FF0000"/>
                </a:solidFill>
              </a:rPr>
              <a:t>x</a:t>
            </a:r>
            <a:r>
              <a:rPr lang="en-US" altLang="zh-CN" b="1" dirty="0">
                <a:solidFill>
                  <a:srgbClr val="FF0000"/>
                </a:solidFill>
              </a:rPr>
              <a:t> ~ 5.93 MeV: G = -4e4 fm</a:t>
            </a:r>
            <a:r>
              <a:rPr lang="en-US" altLang="zh-CN" b="1" baseline="30000" dirty="0">
                <a:solidFill>
                  <a:srgbClr val="FF0000"/>
                </a:solidFill>
              </a:rPr>
              <a:t>-1/2</a:t>
            </a:r>
            <a:endParaRPr lang="zh-CN" altLang="en-US" b="1" baseline="30000" dirty="0">
              <a:solidFill>
                <a:srgbClr val="FF0000"/>
              </a:solidFill>
            </a:endParaRPr>
          </a:p>
        </p:txBody>
      </p:sp>
      <p:sp>
        <p:nvSpPr>
          <p:cNvPr id="8" name="文本框 6">
            <a:extLst>
              <a:ext uri="{FF2B5EF4-FFF2-40B4-BE49-F238E27FC236}">
                <a16:creationId xmlns:a16="http://schemas.microsoft.com/office/drawing/2014/main" id="{5E793485-BC6D-58BA-EEEA-D53D0C4B11F9}"/>
              </a:ext>
            </a:extLst>
          </p:cNvPr>
          <p:cNvSpPr txBox="1"/>
          <p:nvPr/>
        </p:nvSpPr>
        <p:spPr>
          <a:xfrm>
            <a:off x="8381223" y="3635681"/>
            <a:ext cx="2919069" cy="369332"/>
          </a:xfrm>
          <a:prstGeom prst="rect">
            <a:avLst/>
          </a:prstGeom>
          <a:noFill/>
        </p:spPr>
        <p:txBody>
          <a:bodyPr wrap="none" rtlCol="0">
            <a:spAutoFit/>
          </a:bodyPr>
          <a:lstStyle/>
          <a:p>
            <a:r>
              <a:rPr lang="en-US" altLang="zh-CN" b="1" dirty="0">
                <a:solidFill>
                  <a:srgbClr val="FF0000"/>
                </a:solidFill>
              </a:rPr>
              <a:t>E</a:t>
            </a:r>
            <a:r>
              <a:rPr lang="en-US" altLang="zh-CN" b="1" baseline="-25000" dirty="0">
                <a:solidFill>
                  <a:srgbClr val="FF0000"/>
                </a:solidFill>
              </a:rPr>
              <a:t>x</a:t>
            </a:r>
            <a:r>
              <a:rPr lang="en-US" altLang="zh-CN" b="1" dirty="0">
                <a:solidFill>
                  <a:srgbClr val="FF0000"/>
                </a:solidFill>
              </a:rPr>
              <a:t> ~ 5.93 MeV: G = 2e4 fm</a:t>
            </a:r>
            <a:r>
              <a:rPr lang="en-US" altLang="zh-CN" b="1" baseline="30000" dirty="0">
                <a:solidFill>
                  <a:srgbClr val="FF0000"/>
                </a:solidFill>
              </a:rPr>
              <a:t>-1/2</a:t>
            </a:r>
            <a:endParaRPr lang="zh-CN" altLang="en-US" b="1" baseline="30000" dirty="0">
              <a:solidFill>
                <a:srgbClr val="FF0000"/>
              </a:solidFill>
            </a:endParaRPr>
          </a:p>
        </p:txBody>
      </p:sp>
    </p:spTree>
    <p:extLst>
      <p:ext uri="{BB962C8B-B14F-4D97-AF65-F5344CB8AC3E}">
        <p14:creationId xmlns:p14="http://schemas.microsoft.com/office/powerpoint/2010/main" val="226296964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a:extLst>
              <a:ext uri="{FF2B5EF4-FFF2-40B4-BE49-F238E27FC236}">
                <a16:creationId xmlns:a16="http://schemas.microsoft.com/office/drawing/2014/main" id="{712A5F3F-6034-C1D3-CEE3-FE92A78094A4}"/>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342051" y="847283"/>
            <a:ext cx="5369512" cy="2862869"/>
          </a:xfrm>
          <a:prstGeom prst="rect">
            <a:avLst/>
          </a:prstGeom>
        </p:spPr>
      </p:pic>
      <p:sp>
        <p:nvSpPr>
          <p:cNvPr id="6" name="矩形 2">
            <a:extLst>
              <a:ext uri="{FF2B5EF4-FFF2-40B4-BE49-F238E27FC236}">
                <a16:creationId xmlns:a16="http://schemas.microsoft.com/office/drawing/2014/main" id="{BA8F610B-39D3-5A21-F345-FB73F6D4C848}"/>
              </a:ext>
            </a:extLst>
          </p:cNvPr>
          <p:cNvSpPr>
            <a:spLocks noChangeArrowheads="1"/>
          </p:cNvSpPr>
          <p:nvPr/>
        </p:nvSpPr>
        <p:spPr bwMode="auto">
          <a:xfrm>
            <a:off x="0" y="122353"/>
            <a:ext cx="8438092" cy="400110"/>
          </a:xfrm>
          <a:prstGeom prst="rect">
            <a:avLst/>
          </a:prstGeom>
          <a:noFill/>
          <a:ln>
            <a:noFill/>
          </a:ln>
        </p:spPr>
        <p:txBody>
          <a:bodyPr>
            <a:spAutoFit/>
          </a:bodyPr>
          <a:lstStyle>
            <a:lvl1pPr>
              <a:spcBef>
                <a:spcPct val="20000"/>
              </a:spcBef>
              <a:buClr>
                <a:schemeClr val="hlink"/>
              </a:buClr>
              <a:buChar char="•"/>
              <a:defRPr sz="3200">
                <a:solidFill>
                  <a:schemeClr val="tx1"/>
                </a:solidFill>
                <a:latin typeface="Comic Sans MS" pitchFamily="66" charset="0"/>
              </a:defRPr>
            </a:lvl1pPr>
            <a:lvl2pPr marL="742950" indent="-285750">
              <a:spcBef>
                <a:spcPct val="20000"/>
              </a:spcBef>
              <a:buClr>
                <a:schemeClr val="folHlink"/>
              </a:buClr>
              <a:buChar char="•"/>
              <a:defRPr sz="2800">
                <a:solidFill>
                  <a:schemeClr val="tx1"/>
                </a:solidFill>
                <a:latin typeface="Comic Sans MS" pitchFamily="66" charset="0"/>
              </a:defRPr>
            </a:lvl2pPr>
            <a:lvl3pPr marL="1143000" indent="-228600">
              <a:spcBef>
                <a:spcPct val="20000"/>
              </a:spcBef>
              <a:buChar char="•"/>
              <a:defRPr sz="2400">
                <a:solidFill>
                  <a:schemeClr val="tx1"/>
                </a:solidFill>
                <a:latin typeface="Comic Sans MS" pitchFamily="66" charset="0"/>
              </a:defRPr>
            </a:lvl3pPr>
            <a:lvl4pPr marL="1600200" indent="-228600">
              <a:spcBef>
                <a:spcPct val="20000"/>
              </a:spcBef>
              <a:buFont typeface="Times New Roman" pitchFamily="18" charset="0"/>
              <a:buChar char="−"/>
              <a:defRPr sz="2000">
                <a:solidFill>
                  <a:schemeClr val="tx1"/>
                </a:solidFill>
                <a:latin typeface="Comic Sans MS" pitchFamily="66" charset="0"/>
              </a:defRPr>
            </a:lvl4pPr>
            <a:lvl5pPr marL="2057400" indent="-228600">
              <a:spcBef>
                <a:spcPct val="20000"/>
              </a:spcBef>
              <a:buFont typeface="Times New Roman" pitchFamily="18" charset="0"/>
              <a:buChar char="–"/>
              <a:defRPr sz="2000">
                <a:solidFill>
                  <a:schemeClr val="tx1"/>
                </a:solidFill>
                <a:latin typeface="Comic Sans MS" pitchFamily="66" charset="0"/>
              </a:defRPr>
            </a:lvl5pPr>
            <a:lvl6pPr marL="25146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6pPr>
            <a:lvl7pPr marL="29718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7pPr>
            <a:lvl8pPr marL="34290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8pPr>
            <a:lvl9pPr marL="38862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9pPr>
          </a:lstStyle>
          <a:p>
            <a:pPr>
              <a:spcBef>
                <a:spcPct val="0"/>
              </a:spcBef>
              <a:buClrTx/>
              <a:buNone/>
              <a:defRPr/>
            </a:pPr>
            <a:r>
              <a:rPr lang="en-US" altLang="zh-CN" sz="2000" b="1" dirty="0">
                <a:latin typeface="华文新魏" panose="02010800040101010101" pitchFamily="2" charset="-122"/>
                <a:ea typeface="华文新魏" panose="02010800040101010101" pitchFamily="2" charset="-122"/>
              </a:rPr>
              <a:t>R-matrix fitting using MINUIT</a:t>
            </a:r>
          </a:p>
        </p:txBody>
      </p:sp>
      <p:sp>
        <p:nvSpPr>
          <p:cNvPr id="3" name="灯片编号占位符 2">
            <a:extLst>
              <a:ext uri="{FF2B5EF4-FFF2-40B4-BE49-F238E27FC236}">
                <a16:creationId xmlns:a16="http://schemas.microsoft.com/office/drawing/2014/main" id="{8CE83AA0-099A-AED9-61F1-89B8D0CD8120}"/>
              </a:ext>
            </a:extLst>
          </p:cNvPr>
          <p:cNvSpPr>
            <a:spLocks noGrp="1"/>
          </p:cNvSpPr>
          <p:nvPr>
            <p:ph type="sldNum" sz="quarter" idx="12"/>
          </p:nvPr>
        </p:nvSpPr>
        <p:spPr/>
        <p:txBody>
          <a:bodyPr/>
          <a:lstStyle/>
          <a:p>
            <a:fld id="{B404BCE8-E988-47B3-B1DC-A268410BBE29}" type="slidenum">
              <a:rPr lang="zh-CN" altLang="en-US" smtClean="0"/>
              <a:t>14</a:t>
            </a:fld>
            <a:endParaRPr lang="zh-CN" altLang="en-US"/>
          </a:p>
        </p:txBody>
      </p:sp>
      <p:pic>
        <p:nvPicPr>
          <p:cNvPr id="11" name="图片 10">
            <a:extLst>
              <a:ext uri="{FF2B5EF4-FFF2-40B4-BE49-F238E27FC236}">
                <a16:creationId xmlns:a16="http://schemas.microsoft.com/office/drawing/2014/main" id="{C34A2368-5CE5-C49B-F042-F6A727F02FAE}"/>
              </a:ext>
            </a:extLst>
          </p:cNvPr>
          <p:cNvPicPr>
            <a:picLocks noChangeAspect="1"/>
          </p:cNvPicPr>
          <p:nvPr/>
        </p:nvPicPr>
        <p:blipFill>
          <a:blip r:embed="rId4">
            <a:extLst>
              <a:ext uri="{28A0092B-C50C-407E-A947-70E740481C1C}">
                <a14:useLocalDpi xmlns:a14="http://schemas.microsoft.com/office/drawing/2010/main" val="0"/>
              </a:ext>
            </a:extLst>
          </a:blip>
          <a:srcRect r="14101"/>
          <a:stretch/>
        </p:blipFill>
        <p:spPr>
          <a:xfrm>
            <a:off x="330264" y="3872777"/>
            <a:ext cx="2690649" cy="2137939"/>
          </a:xfrm>
          <a:prstGeom prst="rect">
            <a:avLst/>
          </a:prstGeom>
        </p:spPr>
      </p:pic>
      <p:pic>
        <p:nvPicPr>
          <p:cNvPr id="13" name="图片 12">
            <a:extLst>
              <a:ext uri="{FF2B5EF4-FFF2-40B4-BE49-F238E27FC236}">
                <a16:creationId xmlns:a16="http://schemas.microsoft.com/office/drawing/2014/main" id="{AC5A5ABF-75B6-ECE6-CAC8-08412C42B144}"/>
              </a:ext>
            </a:extLst>
          </p:cNvPr>
          <p:cNvPicPr>
            <a:picLocks noChangeAspect="1"/>
          </p:cNvPicPr>
          <p:nvPr/>
        </p:nvPicPr>
        <p:blipFill>
          <a:blip r:embed="rId5">
            <a:extLst>
              <a:ext uri="{28A0092B-C50C-407E-A947-70E740481C1C}">
                <a14:useLocalDpi xmlns:a14="http://schemas.microsoft.com/office/drawing/2010/main" val="0"/>
              </a:ext>
            </a:extLst>
          </a:blip>
          <a:srcRect r="14159"/>
          <a:stretch/>
        </p:blipFill>
        <p:spPr>
          <a:xfrm>
            <a:off x="3020913" y="3872778"/>
            <a:ext cx="2690650" cy="2137939"/>
          </a:xfrm>
          <a:prstGeom prst="rect">
            <a:avLst/>
          </a:prstGeom>
        </p:spPr>
      </p:pic>
      <p:sp>
        <p:nvSpPr>
          <p:cNvPr id="9" name="文本框 8">
            <a:extLst>
              <a:ext uri="{FF2B5EF4-FFF2-40B4-BE49-F238E27FC236}">
                <a16:creationId xmlns:a16="http://schemas.microsoft.com/office/drawing/2014/main" id="{0AB5BD96-C567-3FC2-8702-70F81313572F}"/>
              </a:ext>
            </a:extLst>
          </p:cNvPr>
          <p:cNvSpPr txBox="1"/>
          <p:nvPr/>
        </p:nvSpPr>
        <p:spPr>
          <a:xfrm>
            <a:off x="1101817" y="3688110"/>
            <a:ext cx="1752403" cy="369332"/>
          </a:xfrm>
          <a:prstGeom prst="rect">
            <a:avLst/>
          </a:prstGeom>
          <a:noFill/>
        </p:spPr>
        <p:txBody>
          <a:bodyPr wrap="none" rtlCol="0">
            <a:spAutoFit/>
          </a:bodyPr>
          <a:lstStyle/>
          <a:p>
            <a:r>
              <a:rPr lang="en-US" altLang="zh-CN" b="1" dirty="0">
                <a:solidFill>
                  <a:srgbClr val="FF0000"/>
                </a:solidFill>
              </a:rPr>
              <a:t>ANC = 2e4 fm</a:t>
            </a:r>
            <a:r>
              <a:rPr lang="en-US" altLang="zh-CN" b="1" baseline="30000" dirty="0">
                <a:solidFill>
                  <a:srgbClr val="FF0000"/>
                </a:solidFill>
              </a:rPr>
              <a:t>-1/2</a:t>
            </a:r>
            <a:endParaRPr lang="zh-CN" altLang="en-US" b="1" dirty="0">
              <a:solidFill>
                <a:srgbClr val="FF0000"/>
              </a:solidFill>
            </a:endParaRPr>
          </a:p>
        </p:txBody>
      </p:sp>
      <p:pic>
        <p:nvPicPr>
          <p:cNvPr id="8" name="图片 7">
            <a:extLst>
              <a:ext uri="{FF2B5EF4-FFF2-40B4-BE49-F238E27FC236}">
                <a16:creationId xmlns:a16="http://schemas.microsoft.com/office/drawing/2014/main" id="{F216E2EF-A0AF-7D97-33AB-B49B98CCE77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758617" y="847283"/>
            <a:ext cx="6268502" cy="4597364"/>
          </a:xfrm>
          <a:prstGeom prst="rect">
            <a:avLst/>
          </a:prstGeom>
        </p:spPr>
      </p:pic>
      <p:cxnSp>
        <p:nvCxnSpPr>
          <p:cNvPr id="12" name="直接连接符 11">
            <a:extLst>
              <a:ext uri="{FF2B5EF4-FFF2-40B4-BE49-F238E27FC236}">
                <a16:creationId xmlns:a16="http://schemas.microsoft.com/office/drawing/2014/main" id="{E2B6B62F-DFEE-578C-074E-5FC5013CCA4E}"/>
              </a:ext>
            </a:extLst>
          </p:cNvPr>
          <p:cNvCxnSpPr/>
          <p:nvPr/>
        </p:nvCxnSpPr>
        <p:spPr>
          <a:xfrm>
            <a:off x="784860" y="5414010"/>
            <a:ext cx="2190750" cy="0"/>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651E7D49-E3B6-EEDA-55AD-0B2AAD06A8E3}"/>
              </a:ext>
            </a:extLst>
          </p:cNvPr>
          <p:cNvCxnSpPr/>
          <p:nvPr/>
        </p:nvCxnSpPr>
        <p:spPr>
          <a:xfrm>
            <a:off x="784860" y="5341620"/>
            <a:ext cx="2190750" cy="0"/>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F8BA94F4-D087-8CA4-046B-95B88C90ACE6}"/>
              </a:ext>
            </a:extLst>
          </p:cNvPr>
          <p:cNvCxnSpPr/>
          <p:nvPr/>
        </p:nvCxnSpPr>
        <p:spPr>
          <a:xfrm>
            <a:off x="784860" y="5204460"/>
            <a:ext cx="2190750" cy="0"/>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F6142C2D-E77E-7679-3FC2-22695538C1C0}"/>
              </a:ext>
            </a:extLst>
          </p:cNvPr>
          <p:cNvCxnSpPr/>
          <p:nvPr/>
        </p:nvCxnSpPr>
        <p:spPr>
          <a:xfrm>
            <a:off x="784860" y="5265420"/>
            <a:ext cx="2190750" cy="0"/>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9691F55E-1610-5800-0FE4-010275D485AA}"/>
              </a:ext>
            </a:extLst>
          </p:cNvPr>
          <p:cNvCxnSpPr/>
          <p:nvPr/>
        </p:nvCxnSpPr>
        <p:spPr>
          <a:xfrm>
            <a:off x="3484027" y="5414010"/>
            <a:ext cx="2190750"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FD641344-6640-6ABC-FA9A-D03D8117E889}"/>
              </a:ext>
            </a:extLst>
          </p:cNvPr>
          <p:cNvCxnSpPr/>
          <p:nvPr/>
        </p:nvCxnSpPr>
        <p:spPr>
          <a:xfrm>
            <a:off x="3484027" y="5341620"/>
            <a:ext cx="2190750"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9634DB54-0445-86D6-3787-FAAE86A41230}"/>
              </a:ext>
            </a:extLst>
          </p:cNvPr>
          <p:cNvCxnSpPr/>
          <p:nvPr/>
        </p:nvCxnSpPr>
        <p:spPr>
          <a:xfrm>
            <a:off x="3484027" y="5204460"/>
            <a:ext cx="2190750"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604C369F-C05E-4942-045F-437AC61F5B4D}"/>
              </a:ext>
            </a:extLst>
          </p:cNvPr>
          <p:cNvCxnSpPr/>
          <p:nvPr/>
        </p:nvCxnSpPr>
        <p:spPr>
          <a:xfrm>
            <a:off x="3484027" y="5265420"/>
            <a:ext cx="2190750"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2" name="文本框 21">
            <a:extLst>
              <a:ext uri="{FF2B5EF4-FFF2-40B4-BE49-F238E27FC236}">
                <a16:creationId xmlns:a16="http://schemas.microsoft.com/office/drawing/2014/main" id="{FE132C1E-0BA8-6F3C-816F-9E80C2E7D20B}"/>
              </a:ext>
            </a:extLst>
          </p:cNvPr>
          <p:cNvSpPr txBox="1"/>
          <p:nvPr/>
        </p:nvSpPr>
        <p:spPr>
          <a:xfrm>
            <a:off x="5756866" y="5444647"/>
            <a:ext cx="6104870" cy="1015663"/>
          </a:xfrm>
          <a:prstGeom prst="rect">
            <a:avLst/>
          </a:prstGeom>
          <a:noFill/>
        </p:spPr>
        <p:txBody>
          <a:bodyPr wrap="square" rtlCol="0">
            <a:spAutoFit/>
          </a:bodyPr>
          <a:lstStyle/>
          <a:p>
            <a:pPr marL="285750" indent="-285750" algn="just">
              <a:spcBef>
                <a:spcPts val="600"/>
              </a:spcBef>
              <a:buFont typeface="Arial" panose="020B0604020202020204" pitchFamily="34" charset="0"/>
              <a:buChar char="•"/>
            </a:pPr>
            <a:r>
              <a:rPr lang="en-US" altLang="zh-CN" sz="2000" b="1" dirty="0">
                <a:solidFill>
                  <a:srgbClr val="FF0000"/>
                </a:solidFill>
                <a:latin typeface="Arial" panose="020B0604020202020204" pitchFamily="34" charset="0"/>
                <a:cs typeface="Arial" panose="020B0604020202020204" pitchFamily="34" charset="0"/>
              </a:rPr>
              <a:t>Differential cross section measurement at lower energies </a:t>
            </a:r>
            <a:r>
              <a:rPr lang="en-US" altLang="zh-CN" sz="2000" b="1" dirty="0">
                <a:latin typeface="Arial" panose="020B0604020202020204" pitchFamily="34" charset="0"/>
                <a:cs typeface="Arial" panose="020B0604020202020204" pitchFamily="34" charset="0"/>
              </a:rPr>
              <a:t>are still needed to determine interference! Especially for </a:t>
            </a:r>
            <a:r>
              <a:rPr lang="en-US" altLang="zh-CN" sz="2000" b="1" dirty="0" err="1">
                <a:solidFill>
                  <a:srgbClr val="FF0000"/>
                </a:solidFill>
                <a:latin typeface="Arial" panose="020B0604020202020204" pitchFamily="34" charset="0"/>
                <a:cs typeface="Arial" panose="020B0604020202020204" pitchFamily="34" charset="0"/>
              </a:rPr>
              <a:t>Ea</a:t>
            </a:r>
            <a:r>
              <a:rPr lang="en-US" altLang="zh-CN" sz="2000" b="1" dirty="0">
                <a:solidFill>
                  <a:srgbClr val="FF0000"/>
                </a:solidFill>
                <a:latin typeface="Arial" panose="020B0604020202020204" pitchFamily="34" charset="0"/>
                <a:cs typeface="Arial" panose="020B0604020202020204" pitchFamily="34" charset="0"/>
              </a:rPr>
              <a:t>&lt;0.6 MeV</a:t>
            </a:r>
          </a:p>
        </p:txBody>
      </p:sp>
      <p:sp>
        <p:nvSpPr>
          <p:cNvPr id="10" name="矩形 3">
            <a:extLst>
              <a:ext uri="{FF2B5EF4-FFF2-40B4-BE49-F238E27FC236}">
                <a16:creationId xmlns:a16="http://schemas.microsoft.com/office/drawing/2014/main" id="{F5F243D1-FE97-2E77-412B-DFF1280A655D}"/>
              </a:ext>
            </a:extLst>
          </p:cNvPr>
          <p:cNvSpPr/>
          <p:nvPr/>
        </p:nvSpPr>
        <p:spPr>
          <a:xfrm>
            <a:off x="0" y="575545"/>
            <a:ext cx="9836728" cy="69272"/>
          </a:xfrm>
          <a:prstGeom prst="rect">
            <a:avLst/>
          </a:prstGeom>
          <a:gradFill flip="none" rotWithShape="1">
            <a:gsLst>
              <a:gs pos="31000">
                <a:schemeClr val="accent5">
                  <a:lumMod val="20000"/>
                  <a:lumOff val="80000"/>
                </a:schemeClr>
              </a:gs>
              <a:gs pos="0">
                <a:schemeClr val="accent1">
                  <a:lumMod val="5000"/>
                  <a:lumOff val="95000"/>
                  <a:alpha val="0"/>
                </a:schemeClr>
              </a:gs>
              <a:gs pos="65000">
                <a:schemeClr val="accent5">
                  <a:lumMod val="60000"/>
                  <a:lumOff val="40000"/>
                </a:schemeClr>
              </a:gs>
              <a:gs pos="100000">
                <a:srgbClr val="1B4A63"/>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11">
            <a:extLst>
              <a:ext uri="{FF2B5EF4-FFF2-40B4-BE49-F238E27FC236}">
                <a16:creationId xmlns:a16="http://schemas.microsoft.com/office/drawing/2014/main" id="{362C8EC6-4903-3F49-A6AE-8BD92B69793E}"/>
              </a:ext>
            </a:extLst>
          </p:cNvPr>
          <p:cNvPicPr>
            <a:picLocks noChangeAspect="1"/>
          </p:cNvPicPr>
          <p:nvPr/>
        </p:nvPicPr>
        <p:blipFill>
          <a:blip r:embed="rId7"/>
          <a:srcRect t="25415" b="25415"/>
          <a:stretch/>
        </p:blipFill>
        <p:spPr>
          <a:xfrm>
            <a:off x="10817276" y="0"/>
            <a:ext cx="1374724" cy="675962"/>
          </a:xfrm>
          <a:prstGeom prst="rect">
            <a:avLst/>
          </a:prstGeom>
        </p:spPr>
      </p:pic>
      <p:sp>
        <p:nvSpPr>
          <p:cNvPr id="7" name="文本框 6">
            <a:extLst>
              <a:ext uri="{FF2B5EF4-FFF2-40B4-BE49-F238E27FC236}">
                <a16:creationId xmlns:a16="http://schemas.microsoft.com/office/drawing/2014/main" id="{C3E7E44F-5D70-1AF3-E5A1-1A132B15766F}"/>
              </a:ext>
            </a:extLst>
          </p:cNvPr>
          <p:cNvSpPr txBox="1"/>
          <p:nvPr/>
        </p:nvSpPr>
        <p:spPr>
          <a:xfrm>
            <a:off x="3836250" y="3681670"/>
            <a:ext cx="1822935" cy="369332"/>
          </a:xfrm>
          <a:prstGeom prst="rect">
            <a:avLst/>
          </a:prstGeom>
          <a:noFill/>
        </p:spPr>
        <p:txBody>
          <a:bodyPr wrap="none" rtlCol="0">
            <a:spAutoFit/>
          </a:bodyPr>
          <a:lstStyle/>
          <a:p>
            <a:r>
              <a:rPr lang="en-US" altLang="zh-CN" b="1" dirty="0">
                <a:solidFill>
                  <a:srgbClr val="FF0000"/>
                </a:solidFill>
              </a:rPr>
              <a:t>ANC = -4e4 fm</a:t>
            </a:r>
            <a:r>
              <a:rPr lang="en-US" altLang="zh-CN" b="1" baseline="30000" dirty="0">
                <a:solidFill>
                  <a:srgbClr val="FF0000"/>
                </a:solidFill>
              </a:rPr>
              <a:t>-1/2</a:t>
            </a:r>
            <a:endParaRPr lang="zh-CN" altLang="en-US" b="1" dirty="0">
              <a:solidFill>
                <a:srgbClr val="FF0000"/>
              </a:solidFill>
            </a:endParaRPr>
          </a:p>
        </p:txBody>
      </p:sp>
      <p:sp>
        <p:nvSpPr>
          <p:cNvPr id="2" name="文本框 3">
            <a:extLst>
              <a:ext uri="{FF2B5EF4-FFF2-40B4-BE49-F238E27FC236}">
                <a16:creationId xmlns:a16="http://schemas.microsoft.com/office/drawing/2014/main" id="{505077A8-EAE0-011B-4DFF-06C2591F20A7}"/>
              </a:ext>
            </a:extLst>
          </p:cNvPr>
          <p:cNvSpPr txBox="1"/>
          <p:nvPr/>
        </p:nvSpPr>
        <p:spPr>
          <a:xfrm rot="19955884">
            <a:off x="3687127" y="3557275"/>
            <a:ext cx="5991497" cy="923330"/>
          </a:xfrm>
          <a:prstGeom prst="rect">
            <a:avLst/>
          </a:prstGeom>
          <a:noFill/>
        </p:spPr>
        <p:txBody>
          <a:bodyPr wrap="square" rtlCol="0">
            <a:spAutoFit/>
          </a:bodyPr>
          <a:lstStyle/>
          <a:p>
            <a:pPr algn="ctr"/>
            <a:r>
              <a:rPr lang="en-US" altLang="zh-CN" sz="5400" dirty="0">
                <a:solidFill>
                  <a:schemeClr val="bg1">
                    <a:lumMod val="50000"/>
                    <a:alpha val="29000"/>
                  </a:schemeClr>
                </a:solidFill>
                <a:latin typeface="Microsoft YaHei UI" panose="020B0503020204020204" pitchFamily="34" charset="-122"/>
                <a:ea typeface="Microsoft YaHei UI" panose="020B0503020204020204" pitchFamily="34" charset="-122"/>
                <a:cs typeface="Arial" panose="020B0604020202020204" pitchFamily="34" charset="0"/>
              </a:rPr>
              <a:t>Preliminary</a:t>
            </a:r>
            <a:endParaRPr lang="zh-CN" altLang="en-US" sz="5400" dirty="0">
              <a:solidFill>
                <a:schemeClr val="bg1">
                  <a:lumMod val="50000"/>
                  <a:alpha val="29000"/>
                </a:schemeClr>
              </a:solidFill>
              <a:latin typeface="Microsoft YaHei UI" panose="020B0503020204020204" pitchFamily="34" charset="-122"/>
              <a:ea typeface="Microsoft YaHei UI" panose="020B0503020204020204" pitchFamily="34" charset="-122"/>
              <a:cs typeface="Arial" panose="020B0604020202020204" pitchFamily="34" charset="0"/>
            </a:endParaRPr>
          </a:p>
        </p:txBody>
      </p:sp>
    </p:spTree>
    <p:extLst>
      <p:ext uri="{BB962C8B-B14F-4D97-AF65-F5344CB8AC3E}">
        <p14:creationId xmlns:p14="http://schemas.microsoft.com/office/powerpoint/2010/main" val="16159798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3BAEBB35-6311-082D-086B-5B044F8764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931477" y="729044"/>
            <a:ext cx="10329045" cy="5810088"/>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2">
            <a:extLst>
              <a:ext uri="{FF2B5EF4-FFF2-40B4-BE49-F238E27FC236}">
                <a16:creationId xmlns:a16="http://schemas.microsoft.com/office/drawing/2014/main" id="{D393DC54-8B0D-777E-E482-B20DDA6AAC03}"/>
              </a:ext>
            </a:extLst>
          </p:cNvPr>
          <p:cNvSpPr>
            <a:spLocks noChangeArrowheads="1"/>
          </p:cNvSpPr>
          <p:nvPr/>
        </p:nvSpPr>
        <p:spPr bwMode="auto">
          <a:xfrm>
            <a:off x="0" y="122353"/>
            <a:ext cx="8438092" cy="400110"/>
          </a:xfrm>
          <a:prstGeom prst="rect">
            <a:avLst/>
          </a:prstGeom>
          <a:noFill/>
          <a:ln>
            <a:noFill/>
          </a:ln>
        </p:spPr>
        <p:txBody>
          <a:bodyPr>
            <a:spAutoFit/>
          </a:bodyPr>
          <a:lstStyle>
            <a:lvl1pPr>
              <a:spcBef>
                <a:spcPct val="20000"/>
              </a:spcBef>
              <a:buClr>
                <a:schemeClr val="hlink"/>
              </a:buClr>
              <a:buChar char="•"/>
              <a:defRPr sz="3200">
                <a:solidFill>
                  <a:schemeClr val="tx1"/>
                </a:solidFill>
                <a:latin typeface="Comic Sans MS" pitchFamily="66" charset="0"/>
              </a:defRPr>
            </a:lvl1pPr>
            <a:lvl2pPr marL="742950" indent="-285750">
              <a:spcBef>
                <a:spcPct val="20000"/>
              </a:spcBef>
              <a:buClr>
                <a:schemeClr val="folHlink"/>
              </a:buClr>
              <a:buChar char="•"/>
              <a:defRPr sz="2800">
                <a:solidFill>
                  <a:schemeClr val="tx1"/>
                </a:solidFill>
                <a:latin typeface="Comic Sans MS" pitchFamily="66" charset="0"/>
              </a:defRPr>
            </a:lvl2pPr>
            <a:lvl3pPr marL="1143000" indent="-228600">
              <a:spcBef>
                <a:spcPct val="20000"/>
              </a:spcBef>
              <a:buChar char="•"/>
              <a:defRPr sz="2400">
                <a:solidFill>
                  <a:schemeClr val="tx1"/>
                </a:solidFill>
                <a:latin typeface="Comic Sans MS" pitchFamily="66" charset="0"/>
              </a:defRPr>
            </a:lvl3pPr>
            <a:lvl4pPr marL="1600200" indent="-228600">
              <a:spcBef>
                <a:spcPct val="20000"/>
              </a:spcBef>
              <a:buFont typeface="Times New Roman" pitchFamily="18" charset="0"/>
              <a:buChar char="−"/>
              <a:defRPr sz="2000">
                <a:solidFill>
                  <a:schemeClr val="tx1"/>
                </a:solidFill>
                <a:latin typeface="Comic Sans MS" pitchFamily="66" charset="0"/>
              </a:defRPr>
            </a:lvl4pPr>
            <a:lvl5pPr marL="2057400" indent="-228600">
              <a:spcBef>
                <a:spcPct val="20000"/>
              </a:spcBef>
              <a:buFont typeface="Times New Roman" pitchFamily="18" charset="0"/>
              <a:buChar char="–"/>
              <a:defRPr sz="2000">
                <a:solidFill>
                  <a:schemeClr val="tx1"/>
                </a:solidFill>
                <a:latin typeface="Comic Sans MS" pitchFamily="66" charset="0"/>
              </a:defRPr>
            </a:lvl5pPr>
            <a:lvl6pPr marL="25146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6pPr>
            <a:lvl7pPr marL="29718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7pPr>
            <a:lvl8pPr marL="34290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8pPr>
            <a:lvl9pPr marL="38862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9pPr>
          </a:lstStyle>
          <a:p>
            <a:pPr>
              <a:spcBef>
                <a:spcPct val="0"/>
              </a:spcBef>
              <a:buClrTx/>
              <a:buNone/>
              <a:defRPr/>
            </a:pPr>
            <a:r>
              <a:rPr lang="en-US" altLang="zh-CN" sz="2000" b="1" dirty="0">
                <a:latin typeface="华文新魏" panose="02010800040101010101" pitchFamily="2" charset="-122"/>
                <a:ea typeface="华文新魏" panose="02010800040101010101" pitchFamily="2" charset="-122"/>
              </a:rPr>
              <a:t>R-matrix fitting using MCMC</a:t>
            </a:r>
          </a:p>
        </p:txBody>
      </p:sp>
      <p:graphicFrame>
        <p:nvGraphicFramePr>
          <p:cNvPr id="12" name="表格 11">
            <a:extLst>
              <a:ext uri="{FF2B5EF4-FFF2-40B4-BE49-F238E27FC236}">
                <a16:creationId xmlns:a16="http://schemas.microsoft.com/office/drawing/2014/main" id="{E919F5E6-D593-6526-588F-37FA66234FFA}"/>
              </a:ext>
            </a:extLst>
          </p:cNvPr>
          <p:cNvGraphicFramePr>
            <a:graphicFrameLocks noGrp="1"/>
          </p:cNvGraphicFramePr>
          <p:nvPr>
            <p:extLst>
              <p:ext uri="{D42A27DB-BD31-4B8C-83A1-F6EECF244321}">
                <p14:modId xmlns:p14="http://schemas.microsoft.com/office/powerpoint/2010/main" val="1619525281"/>
              </p:ext>
            </p:extLst>
          </p:nvPr>
        </p:nvGraphicFramePr>
        <p:xfrm>
          <a:off x="3912454" y="923100"/>
          <a:ext cx="5176282" cy="567852"/>
        </p:xfrm>
        <a:graphic>
          <a:graphicData uri="http://schemas.openxmlformats.org/drawingml/2006/table">
            <a:tbl>
              <a:tblPr>
                <a:tableStyleId>{5C22544A-7EE6-4342-B048-85BDC9FD1C3A}</a:tableStyleId>
              </a:tblPr>
              <a:tblGrid>
                <a:gridCol w="1123927">
                  <a:extLst>
                    <a:ext uri="{9D8B030D-6E8A-4147-A177-3AD203B41FA5}">
                      <a16:colId xmlns:a16="http://schemas.microsoft.com/office/drawing/2014/main" val="4163541209"/>
                    </a:ext>
                  </a:extLst>
                </a:gridCol>
                <a:gridCol w="754819">
                  <a:extLst>
                    <a:ext uri="{9D8B030D-6E8A-4147-A177-3AD203B41FA5}">
                      <a16:colId xmlns:a16="http://schemas.microsoft.com/office/drawing/2014/main" val="3494073229"/>
                    </a:ext>
                  </a:extLst>
                </a:gridCol>
                <a:gridCol w="721360">
                  <a:extLst>
                    <a:ext uri="{9D8B030D-6E8A-4147-A177-3AD203B41FA5}">
                      <a16:colId xmlns:a16="http://schemas.microsoft.com/office/drawing/2014/main" val="1870815816"/>
                    </a:ext>
                  </a:extLst>
                </a:gridCol>
                <a:gridCol w="934720">
                  <a:extLst>
                    <a:ext uri="{9D8B030D-6E8A-4147-A177-3AD203B41FA5}">
                      <a16:colId xmlns:a16="http://schemas.microsoft.com/office/drawing/2014/main" val="607575995"/>
                    </a:ext>
                  </a:extLst>
                </a:gridCol>
                <a:gridCol w="863600">
                  <a:extLst>
                    <a:ext uri="{9D8B030D-6E8A-4147-A177-3AD203B41FA5}">
                      <a16:colId xmlns:a16="http://schemas.microsoft.com/office/drawing/2014/main" val="202517702"/>
                    </a:ext>
                  </a:extLst>
                </a:gridCol>
                <a:gridCol w="777856">
                  <a:extLst>
                    <a:ext uri="{9D8B030D-6E8A-4147-A177-3AD203B41FA5}">
                      <a16:colId xmlns:a16="http://schemas.microsoft.com/office/drawing/2014/main" val="1120428446"/>
                    </a:ext>
                  </a:extLst>
                </a:gridCol>
              </a:tblGrid>
              <a:tr h="190758">
                <a:tc>
                  <a:txBody>
                    <a:bodyPr/>
                    <a:lstStyle/>
                    <a:p>
                      <a:pPr algn="ctr" fontAlgn="ctr"/>
                      <a:endParaRPr lang="zh-CN" altLang="en-US" sz="1400" b="1" i="0" u="none" strike="noStrike">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9525" marR="9525" marT="9525" marB="0" anchor="ctr"/>
                </a:tc>
                <a:tc>
                  <a:txBody>
                    <a:bodyPr/>
                    <a:lstStyle/>
                    <a:p>
                      <a:pPr algn="ctr" fontAlgn="ctr"/>
                      <a:r>
                        <a:rPr lang="en-US" sz="1400" b="1"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rPr>
                        <a:t>Ciani</a:t>
                      </a:r>
                    </a:p>
                  </a:txBody>
                  <a:tcPr marL="9525" marR="9525" marT="9525" marB="0" anchor="ctr"/>
                </a:tc>
                <a:tc>
                  <a:txBody>
                    <a:bodyPr/>
                    <a:lstStyle/>
                    <a:p>
                      <a:pPr algn="ctr" fontAlgn="ctr"/>
                      <a:r>
                        <a:rPr lang="en-US" sz="1400" b="1" u="none" strike="noStrike" dirty="0">
                          <a:effectLst/>
                          <a:latin typeface="Arial" panose="020B0604020202020204" pitchFamily="34" charset="0"/>
                          <a:cs typeface="Arial" panose="020B0604020202020204" pitchFamily="34" charset="0"/>
                        </a:rPr>
                        <a:t>Gao</a:t>
                      </a:r>
                      <a:endParaRPr lang="en-US" sz="1400" b="1"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9525" marR="9525" marT="9525" marB="0" anchor="ctr"/>
                </a:tc>
                <a:tc>
                  <a:txBody>
                    <a:bodyPr/>
                    <a:lstStyle/>
                    <a:p>
                      <a:pPr algn="ctr" fontAlgn="ctr"/>
                      <a:r>
                        <a:rPr lang="en-US" sz="1400" b="1" u="none" strike="noStrike" dirty="0" err="1">
                          <a:effectLst/>
                          <a:latin typeface="Arial" panose="020B0604020202020204" pitchFamily="34" charset="0"/>
                          <a:cs typeface="Arial" panose="020B0604020202020204" pitchFamily="34" charset="0"/>
                        </a:rPr>
                        <a:t>deBoer</a:t>
                      </a:r>
                      <a:endParaRPr lang="en-US" sz="1400" b="1"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9525" marR="9525" marT="9525" marB="0" anchor="ctr"/>
                </a:tc>
                <a:tc>
                  <a:txBody>
                    <a:bodyPr/>
                    <a:lstStyle/>
                    <a:p>
                      <a:pPr algn="ctr" fontAlgn="ctr"/>
                      <a:r>
                        <a:rPr lang="en-US" sz="1400" b="1" i="0" u="none" strike="noStrike" dirty="0">
                          <a:solidFill>
                            <a:srgbClr val="FF3300"/>
                          </a:solidFill>
                          <a:effectLst/>
                          <a:latin typeface="Arial" panose="020B0604020202020204" pitchFamily="34" charset="0"/>
                          <a:ea typeface="等线" panose="02010600030101010101" pitchFamily="2" charset="-122"/>
                          <a:cs typeface="Arial" panose="020B0604020202020204" pitchFamily="34" charset="0"/>
                        </a:rPr>
                        <a:t>-ANC</a:t>
                      </a:r>
                    </a:p>
                  </a:txBody>
                  <a:tcPr marL="9525" marR="9525" marT="9525" marB="0" anchor="ctr"/>
                </a:tc>
                <a:tc>
                  <a:txBody>
                    <a:bodyPr/>
                    <a:lstStyle/>
                    <a:p>
                      <a:pPr algn="ctr" fontAlgn="ctr"/>
                      <a:r>
                        <a:rPr lang="en-US" sz="1400" b="1" i="0" u="none" strike="noStrike" dirty="0">
                          <a:solidFill>
                            <a:schemeClr val="accent1"/>
                          </a:solidFill>
                          <a:effectLst/>
                          <a:latin typeface="Arial" panose="020B0604020202020204" pitchFamily="34" charset="0"/>
                          <a:ea typeface="等线" panose="02010600030101010101" pitchFamily="2" charset="-122"/>
                          <a:cs typeface="Arial" panose="020B0604020202020204" pitchFamily="34" charset="0"/>
                        </a:rPr>
                        <a:t>+ANC</a:t>
                      </a:r>
                    </a:p>
                  </a:txBody>
                  <a:tcPr marL="9525" marR="9525" marT="9525" marB="0" anchor="ctr"/>
                </a:tc>
                <a:extLst>
                  <a:ext uri="{0D108BD9-81ED-4DB2-BD59-A6C34878D82A}">
                    <a16:rowId xmlns:a16="http://schemas.microsoft.com/office/drawing/2014/main" val="450681696"/>
                  </a:ext>
                </a:extLst>
              </a:tr>
              <a:tr h="344967">
                <a:tc>
                  <a:txBody>
                    <a:bodyPr/>
                    <a:lstStyle/>
                    <a:p>
                      <a:pPr algn="ctr" fontAlgn="ctr"/>
                      <a:r>
                        <a:rPr lang="en-US" altLang="zh-CN" sz="1400" b="1" i="0" u="none" strike="noStrike" dirty="0" err="1">
                          <a:solidFill>
                            <a:srgbClr val="000000"/>
                          </a:solidFill>
                          <a:effectLst/>
                          <a:latin typeface="Arial" panose="020B0604020202020204" pitchFamily="34" charset="0"/>
                          <a:ea typeface="等线" panose="02010600030101010101" pitchFamily="2" charset="-122"/>
                          <a:cs typeface="Arial" panose="020B0604020202020204" pitchFamily="34" charset="0"/>
                        </a:rPr>
                        <a:t>γ</a:t>
                      </a:r>
                      <a:r>
                        <a:rPr lang="en-US" altLang="zh-CN" sz="1400" b="1" i="0" u="none" strike="noStrike" baseline="-25000" dirty="0" err="1">
                          <a:solidFill>
                            <a:srgbClr val="000000"/>
                          </a:solidFill>
                          <a:effectLst/>
                          <a:latin typeface="Arial" panose="020B0604020202020204" pitchFamily="34" charset="0"/>
                          <a:ea typeface="等线" panose="02010600030101010101" pitchFamily="2" charset="-122"/>
                          <a:cs typeface="Arial" panose="020B0604020202020204" pitchFamily="34" charset="0"/>
                        </a:rPr>
                        <a:t>th</a:t>
                      </a:r>
                      <a:r>
                        <a:rPr lang="en-US" altLang="zh-CN" sz="1400" b="1"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rPr>
                        <a:t>  (MeV</a:t>
                      </a:r>
                      <a:r>
                        <a:rPr lang="en-US" altLang="zh-CN" sz="1400" b="1" i="0" u="none" strike="noStrike" baseline="30000" dirty="0">
                          <a:solidFill>
                            <a:srgbClr val="000000"/>
                          </a:solidFill>
                          <a:effectLst/>
                          <a:latin typeface="Arial" panose="020B0604020202020204" pitchFamily="34" charset="0"/>
                          <a:ea typeface="等线" panose="02010600030101010101" pitchFamily="2" charset="-122"/>
                          <a:cs typeface="Arial" panose="020B0604020202020204" pitchFamily="34" charset="0"/>
                        </a:rPr>
                        <a:t>1/2</a:t>
                      </a:r>
                      <a:r>
                        <a:rPr lang="en-US" altLang="zh-CN" sz="1400" b="1"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rPr>
                        <a:t>)</a:t>
                      </a:r>
                      <a:endParaRPr lang="en-US" sz="1400" b="1"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9525" marR="9525" marT="9525" marB="0" anchor="ctr"/>
                </a:tc>
                <a:tc>
                  <a:txBody>
                    <a:bodyPr/>
                    <a:lstStyle/>
                    <a:p>
                      <a:pPr algn="ctr" fontAlgn="ctr"/>
                      <a:r>
                        <a:rPr lang="en-US" sz="1400" b="1" u="none" strike="noStrike" dirty="0">
                          <a:effectLst/>
                          <a:latin typeface="Arial" panose="020B0604020202020204" pitchFamily="34" charset="0"/>
                          <a:cs typeface="Arial" panose="020B0604020202020204" pitchFamily="34" charset="0"/>
                        </a:rPr>
                        <a:t>0.72(11)</a:t>
                      </a:r>
                      <a:endParaRPr lang="en-US" sz="1400" b="1"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9525" marR="9525" marT="9525" marB="0" anchor="ctr"/>
                </a:tc>
                <a:tc>
                  <a:txBody>
                    <a:bodyPr/>
                    <a:lstStyle/>
                    <a:p>
                      <a:pPr algn="ctr" fontAlgn="ctr"/>
                      <a:r>
                        <a:rPr lang="en-US" altLang="zh-CN" sz="1400" b="1" u="none" strike="noStrike" dirty="0">
                          <a:effectLst/>
                          <a:latin typeface="Arial" panose="020B0604020202020204" pitchFamily="34" charset="0"/>
                          <a:cs typeface="Arial" panose="020B0604020202020204" pitchFamily="34" charset="0"/>
                        </a:rPr>
                        <a:t>0.46(12)</a:t>
                      </a:r>
                      <a:endParaRPr lang="en-US" altLang="zh-CN" sz="1400" b="1"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9525" marR="9525" marT="9525" marB="0" anchor="ctr"/>
                </a:tc>
                <a:tc>
                  <a:txBody>
                    <a:bodyPr/>
                    <a:lstStyle/>
                    <a:p>
                      <a:pPr algn="ctr" fontAlgn="ctr"/>
                      <a:r>
                        <a:rPr lang="en-US" altLang="zh-CN" sz="1400" b="1" u="none" strike="noStrike" dirty="0">
                          <a:effectLst/>
                          <a:latin typeface="Arial" panose="020B0604020202020204" pitchFamily="34" charset="0"/>
                          <a:cs typeface="Arial" panose="020B0604020202020204" pitchFamily="34" charset="0"/>
                        </a:rPr>
                        <a:t>0.54(2)</a:t>
                      </a:r>
                      <a:endParaRPr lang="en-US" altLang="zh-CN" sz="1400" b="1" i="0" u="none" strike="noStrike" dirty="0">
                        <a:solidFill>
                          <a:srgbClr val="000000"/>
                        </a:solidFill>
                        <a:effectLst/>
                        <a:latin typeface="Arial" panose="020B0604020202020204" pitchFamily="34" charset="0"/>
                        <a:ea typeface="等线" panose="02010600030101010101" pitchFamily="2" charset="-122"/>
                        <a:cs typeface="Arial" panose="020B0604020202020204" pitchFamily="34" charset="0"/>
                      </a:endParaRPr>
                    </a:p>
                  </a:txBody>
                  <a:tcPr marL="9525" marR="9525" marT="9525" marB="0" anchor="ctr"/>
                </a:tc>
                <a:tc>
                  <a:txBody>
                    <a:bodyPr/>
                    <a:lstStyle/>
                    <a:p>
                      <a:pPr algn="ctr" fontAlgn="ctr"/>
                      <a:r>
                        <a:rPr lang="en-US" altLang="zh-CN" sz="1400" b="1" i="0" u="none" strike="noStrike" dirty="0">
                          <a:solidFill>
                            <a:srgbClr val="FF3300"/>
                          </a:solidFill>
                          <a:effectLst/>
                          <a:latin typeface="Arial" panose="020B0604020202020204" pitchFamily="34" charset="0"/>
                          <a:ea typeface="等线" panose="02010600030101010101" pitchFamily="2" charset="-122"/>
                          <a:cs typeface="Arial" panose="020B0604020202020204" pitchFamily="34" charset="0"/>
                        </a:rPr>
                        <a:t>0.51(3)</a:t>
                      </a:r>
                    </a:p>
                  </a:txBody>
                  <a:tcPr marL="9525" marR="9525" marT="9525" marB="0" anchor="ctr"/>
                </a:tc>
                <a:tc>
                  <a:txBody>
                    <a:bodyPr/>
                    <a:lstStyle/>
                    <a:p>
                      <a:pPr algn="ctr" fontAlgn="ctr"/>
                      <a:r>
                        <a:rPr lang="en-US" altLang="zh-CN" sz="1400" b="1" i="0" u="none" strike="noStrike" dirty="0">
                          <a:solidFill>
                            <a:schemeClr val="accent1"/>
                          </a:solidFill>
                          <a:effectLst/>
                          <a:latin typeface="Arial" panose="020B0604020202020204" pitchFamily="34" charset="0"/>
                          <a:ea typeface="等线" panose="02010600030101010101" pitchFamily="2" charset="-122"/>
                          <a:cs typeface="Arial" panose="020B0604020202020204" pitchFamily="34" charset="0"/>
                        </a:rPr>
                        <a:t>0.43(4)</a:t>
                      </a:r>
                    </a:p>
                  </a:txBody>
                  <a:tcPr marL="9525" marR="9525" marT="9525" marB="0" anchor="ctr"/>
                </a:tc>
                <a:extLst>
                  <a:ext uri="{0D108BD9-81ED-4DB2-BD59-A6C34878D82A}">
                    <a16:rowId xmlns:a16="http://schemas.microsoft.com/office/drawing/2014/main" val="3127420889"/>
                  </a:ext>
                </a:extLst>
              </a:tr>
            </a:tbl>
          </a:graphicData>
        </a:graphic>
      </p:graphicFrame>
      <p:sp>
        <p:nvSpPr>
          <p:cNvPr id="27" name="灯片编号占位符 26">
            <a:extLst>
              <a:ext uri="{FF2B5EF4-FFF2-40B4-BE49-F238E27FC236}">
                <a16:creationId xmlns:a16="http://schemas.microsoft.com/office/drawing/2014/main" id="{4C92FE2C-832F-EA47-90EE-DDD6EE30E09E}"/>
              </a:ext>
            </a:extLst>
          </p:cNvPr>
          <p:cNvSpPr>
            <a:spLocks noGrp="1"/>
          </p:cNvSpPr>
          <p:nvPr>
            <p:ph type="sldNum" sz="quarter" idx="12"/>
          </p:nvPr>
        </p:nvSpPr>
        <p:spPr/>
        <p:txBody>
          <a:bodyPr/>
          <a:lstStyle/>
          <a:p>
            <a:fld id="{B404BCE8-E988-47B3-B1DC-A268410BBE29}" type="slidenum">
              <a:rPr lang="zh-CN" altLang="en-US" smtClean="0"/>
              <a:t>15</a:t>
            </a:fld>
            <a:endParaRPr lang="zh-CN" altLang="en-US"/>
          </a:p>
        </p:txBody>
      </p:sp>
      <p:sp>
        <p:nvSpPr>
          <p:cNvPr id="3" name="文本框 2">
            <a:extLst>
              <a:ext uri="{FF2B5EF4-FFF2-40B4-BE49-F238E27FC236}">
                <a16:creationId xmlns:a16="http://schemas.microsoft.com/office/drawing/2014/main" id="{4B8C2715-1BD2-4B0D-0A5C-9CF2D9A2A9CC}"/>
              </a:ext>
            </a:extLst>
          </p:cNvPr>
          <p:cNvSpPr txBox="1"/>
          <p:nvPr/>
        </p:nvSpPr>
        <p:spPr>
          <a:xfrm rot="19955884">
            <a:off x="3504847" y="2786180"/>
            <a:ext cx="5991497" cy="923330"/>
          </a:xfrm>
          <a:prstGeom prst="rect">
            <a:avLst/>
          </a:prstGeom>
          <a:noFill/>
        </p:spPr>
        <p:txBody>
          <a:bodyPr wrap="square" rtlCol="0">
            <a:spAutoFit/>
          </a:bodyPr>
          <a:lstStyle/>
          <a:p>
            <a:pPr algn="ctr"/>
            <a:r>
              <a:rPr lang="en-US" altLang="zh-CN" sz="5400" dirty="0">
                <a:solidFill>
                  <a:schemeClr val="bg1">
                    <a:lumMod val="50000"/>
                    <a:alpha val="29000"/>
                  </a:schemeClr>
                </a:solidFill>
                <a:latin typeface="Microsoft YaHei UI" panose="020B0503020204020204" pitchFamily="34" charset="-122"/>
                <a:ea typeface="Microsoft YaHei UI" panose="020B0503020204020204" pitchFamily="34" charset="-122"/>
                <a:cs typeface="Arial" panose="020B0604020202020204" pitchFamily="34" charset="0"/>
              </a:rPr>
              <a:t>Preliminary</a:t>
            </a:r>
            <a:endParaRPr lang="zh-CN" altLang="en-US" sz="5400" dirty="0">
              <a:solidFill>
                <a:schemeClr val="bg1">
                  <a:lumMod val="50000"/>
                  <a:alpha val="29000"/>
                </a:schemeClr>
              </a:solidFill>
              <a:latin typeface="Microsoft YaHei UI" panose="020B0503020204020204" pitchFamily="34" charset="-122"/>
              <a:ea typeface="Microsoft YaHei UI" panose="020B0503020204020204" pitchFamily="34" charset="-122"/>
              <a:cs typeface="Arial" panose="020B0604020202020204" pitchFamily="34" charset="0"/>
            </a:endParaRPr>
          </a:p>
        </p:txBody>
      </p:sp>
      <p:sp>
        <p:nvSpPr>
          <p:cNvPr id="8" name="矩形 3">
            <a:extLst>
              <a:ext uri="{FF2B5EF4-FFF2-40B4-BE49-F238E27FC236}">
                <a16:creationId xmlns:a16="http://schemas.microsoft.com/office/drawing/2014/main" id="{D7B4BD55-265C-6E16-12D1-CA5D5B49CCF8}"/>
              </a:ext>
            </a:extLst>
          </p:cNvPr>
          <p:cNvSpPr/>
          <p:nvPr/>
        </p:nvSpPr>
        <p:spPr>
          <a:xfrm>
            <a:off x="0" y="575545"/>
            <a:ext cx="9836728" cy="69272"/>
          </a:xfrm>
          <a:prstGeom prst="rect">
            <a:avLst/>
          </a:prstGeom>
          <a:gradFill flip="none" rotWithShape="1">
            <a:gsLst>
              <a:gs pos="31000">
                <a:schemeClr val="accent5">
                  <a:lumMod val="20000"/>
                  <a:lumOff val="80000"/>
                </a:schemeClr>
              </a:gs>
              <a:gs pos="0">
                <a:schemeClr val="accent1">
                  <a:lumMod val="5000"/>
                  <a:lumOff val="95000"/>
                  <a:alpha val="0"/>
                </a:schemeClr>
              </a:gs>
              <a:gs pos="65000">
                <a:schemeClr val="accent5">
                  <a:lumMod val="60000"/>
                  <a:lumOff val="40000"/>
                </a:schemeClr>
              </a:gs>
              <a:gs pos="100000">
                <a:srgbClr val="1B4A63"/>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11">
            <a:extLst>
              <a:ext uri="{FF2B5EF4-FFF2-40B4-BE49-F238E27FC236}">
                <a16:creationId xmlns:a16="http://schemas.microsoft.com/office/drawing/2014/main" id="{07CB9A55-25AF-A6A7-B2FB-3455A151EA2B}"/>
              </a:ext>
            </a:extLst>
          </p:cNvPr>
          <p:cNvPicPr>
            <a:picLocks noChangeAspect="1"/>
          </p:cNvPicPr>
          <p:nvPr/>
        </p:nvPicPr>
        <p:blipFill>
          <a:blip r:embed="rId4"/>
          <a:srcRect t="25415" b="25415"/>
          <a:stretch/>
        </p:blipFill>
        <p:spPr>
          <a:xfrm>
            <a:off x="10817276" y="0"/>
            <a:ext cx="1374724" cy="675962"/>
          </a:xfrm>
          <a:prstGeom prst="rect">
            <a:avLst/>
          </a:prstGeom>
        </p:spPr>
      </p:pic>
    </p:spTree>
    <p:extLst>
      <p:ext uri="{BB962C8B-B14F-4D97-AF65-F5344CB8AC3E}">
        <p14:creationId xmlns:p14="http://schemas.microsoft.com/office/powerpoint/2010/main" val="1702880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D435B-F341-5AD3-BE05-331B838571F4}"/>
            </a:ext>
          </a:extLst>
        </p:cNvPr>
        <p:cNvGrpSpPr/>
        <p:nvPr/>
      </p:nvGrpSpPr>
      <p:grpSpPr>
        <a:xfrm>
          <a:off x="0" y="0"/>
          <a:ext cx="0" cy="0"/>
          <a:chOff x="0" y="0"/>
          <a:chExt cx="0" cy="0"/>
        </a:xfrm>
      </p:grpSpPr>
      <p:sp>
        <p:nvSpPr>
          <p:cNvPr id="6" name="矩形 2">
            <a:extLst>
              <a:ext uri="{FF2B5EF4-FFF2-40B4-BE49-F238E27FC236}">
                <a16:creationId xmlns:a16="http://schemas.microsoft.com/office/drawing/2014/main" id="{6359000A-C965-645C-AF0F-67ED8862EBB4}"/>
              </a:ext>
            </a:extLst>
          </p:cNvPr>
          <p:cNvSpPr>
            <a:spLocks noChangeArrowheads="1"/>
          </p:cNvSpPr>
          <p:nvPr/>
        </p:nvSpPr>
        <p:spPr bwMode="auto">
          <a:xfrm>
            <a:off x="0" y="122353"/>
            <a:ext cx="8438092" cy="400110"/>
          </a:xfrm>
          <a:prstGeom prst="rect">
            <a:avLst/>
          </a:prstGeom>
          <a:noFill/>
          <a:ln>
            <a:noFill/>
          </a:ln>
        </p:spPr>
        <p:txBody>
          <a:bodyPr>
            <a:spAutoFit/>
          </a:bodyPr>
          <a:lstStyle>
            <a:lvl1pPr>
              <a:spcBef>
                <a:spcPct val="20000"/>
              </a:spcBef>
              <a:buClr>
                <a:schemeClr val="hlink"/>
              </a:buClr>
              <a:buChar char="•"/>
              <a:defRPr sz="3200">
                <a:solidFill>
                  <a:schemeClr val="tx1"/>
                </a:solidFill>
                <a:latin typeface="Comic Sans MS" pitchFamily="66" charset="0"/>
              </a:defRPr>
            </a:lvl1pPr>
            <a:lvl2pPr marL="742950" indent="-285750">
              <a:spcBef>
                <a:spcPct val="20000"/>
              </a:spcBef>
              <a:buClr>
                <a:schemeClr val="folHlink"/>
              </a:buClr>
              <a:buChar char="•"/>
              <a:defRPr sz="2800">
                <a:solidFill>
                  <a:schemeClr val="tx1"/>
                </a:solidFill>
                <a:latin typeface="Comic Sans MS" pitchFamily="66" charset="0"/>
              </a:defRPr>
            </a:lvl2pPr>
            <a:lvl3pPr marL="1143000" indent="-228600">
              <a:spcBef>
                <a:spcPct val="20000"/>
              </a:spcBef>
              <a:buChar char="•"/>
              <a:defRPr sz="2400">
                <a:solidFill>
                  <a:schemeClr val="tx1"/>
                </a:solidFill>
                <a:latin typeface="Comic Sans MS" pitchFamily="66" charset="0"/>
              </a:defRPr>
            </a:lvl3pPr>
            <a:lvl4pPr marL="1600200" indent="-228600">
              <a:spcBef>
                <a:spcPct val="20000"/>
              </a:spcBef>
              <a:buFont typeface="Times New Roman" pitchFamily="18" charset="0"/>
              <a:buChar char="−"/>
              <a:defRPr sz="2000">
                <a:solidFill>
                  <a:schemeClr val="tx1"/>
                </a:solidFill>
                <a:latin typeface="Comic Sans MS" pitchFamily="66" charset="0"/>
              </a:defRPr>
            </a:lvl4pPr>
            <a:lvl5pPr marL="2057400" indent="-228600">
              <a:spcBef>
                <a:spcPct val="20000"/>
              </a:spcBef>
              <a:buFont typeface="Times New Roman" pitchFamily="18" charset="0"/>
              <a:buChar char="–"/>
              <a:defRPr sz="2000">
                <a:solidFill>
                  <a:schemeClr val="tx1"/>
                </a:solidFill>
                <a:latin typeface="Comic Sans MS" pitchFamily="66" charset="0"/>
              </a:defRPr>
            </a:lvl5pPr>
            <a:lvl6pPr marL="25146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6pPr>
            <a:lvl7pPr marL="29718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7pPr>
            <a:lvl8pPr marL="34290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8pPr>
            <a:lvl9pPr marL="38862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9pPr>
          </a:lstStyle>
          <a:p>
            <a:pPr>
              <a:spcBef>
                <a:spcPct val="0"/>
              </a:spcBef>
              <a:buClrTx/>
              <a:buNone/>
              <a:defRPr/>
            </a:pPr>
            <a:r>
              <a:rPr lang="en-US" altLang="zh-CN" sz="2000" b="1" dirty="0">
                <a:latin typeface="华文新魏" panose="02010800040101010101" pitchFamily="2" charset="-122"/>
                <a:ea typeface="华文新魏" panose="02010800040101010101" pitchFamily="2" charset="-122"/>
              </a:rPr>
              <a:t>R-matrix fitting using MCMC</a:t>
            </a:r>
          </a:p>
        </p:txBody>
      </p:sp>
      <p:sp>
        <p:nvSpPr>
          <p:cNvPr id="3" name="灯片编号占位符 2">
            <a:extLst>
              <a:ext uri="{FF2B5EF4-FFF2-40B4-BE49-F238E27FC236}">
                <a16:creationId xmlns:a16="http://schemas.microsoft.com/office/drawing/2014/main" id="{EBF931C8-793D-80FE-4740-6CCD85E42606}"/>
              </a:ext>
            </a:extLst>
          </p:cNvPr>
          <p:cNvSpPr>
            <a:spLocks noGrp="1"/>
          </p:cNvSpPr>
          <p:nvPr>
            <p:ph type="sldNum" sz="quarter" idx="12"/>
          </p:nvPr>
        </p:nvSpPr>
        <p:spPr/>
        <p:txBody>
          <a:bodyPr/>
          <a:lstStyle/>
          <a:p>
            <a:fld id="{B404BCE8-E988-47B3-B1DC-A268410BBE29}" type="slidenum">
              <a:rPr lang="zh-CN" altLang="en-US" smtClean="0"/>
              <a:t>16</a:t>
            </a:fld>
            <a:endParaRPr lang="zh-CN" altLang="en-US" dirty="0"/>
          </a:p>
        </p:txBody>
      </p:sp>
      <p:pic>
        <p:nvPicPr>
          <p:cNvPr id="12" name="图片 11">
            <a:extLst>
              <a:ext uri="{FF2B5EF4-FFF2-40B4-BE49-F238E27FC236}">
                <a16:creationId xmlns:a16="http://schemas.microsoft.com/office/drawing/2014/main" id="{A972EADB-7E60-4590-ACD6-EFDD4D81BBE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76235" y="998768"/>
            <a:ext cx="5709688" cy="4282266"/>
          </a:xfrm>
          <a:prstGeom prst="rect">
            <a:avLst/>
          </a:prstGeom>
        </p:spPr>
      </p:pic>
      <p:sp>
        <p:nvSpPr>
          <p:cNvPr id="13" name="文本框 12">
            <a:extLst>
              <a:ext uri="{FF2B5EF4-FFF2-40B4-BE49-F238E27FC236}">
                <a16:creationId xmlns:a16="http://schemas.microsoft.com/office/drawing/2014/main" id="{81BC6238-6D90-CAC1-2490-1577866BE8EA}"/>
              </a:ext>
            </a:extLst>
          </p:cNvPr>
          <p:cNvSpPr txBox="1"/>
          <p:nvPr/>
        </p:nvSpPr>
        <p:spPr>
          <a:xfrm>
            <a:off x="312767" y="5571520"/>
            <a:ext cx="11566463" cy="1169551"/>
          </a:xfrm>
          <a:prstGeom prst="rect">
            <a:avLst/>
          </a:prstGeom>
          <a:noFill/>
        </p:spPr>
        <p:txBody>
          <a:bodyPr wrap="square" rtlCol="0">
            <a:spAutoFit/>
          </a:bodyPr>
          <a:lstStyle/>
          <a:p>
            <a:pPr marL="285750" indent="-285750" algn="just">
              <a:spcBef>
                <a:spcPts val="600"/>
              </a:spcBef>
              <a:buFont typeface="Arial" panose="020B0604020202020204" pitchFamily="34" charset="0"/>
              <a:buChar char="•"/>
            </a:pPr>
            <a:r>
              <a:rPr lang="en-US" altLang="zh-CN" sz="2000" b="1" dirty="0">
                <a:solidFill>
                  <a:srgbClr val="FF3300"/>
                </a:solidFill>
                <a:latin typeface="Arial" panose="020B0604020202020204" pitchFamily="34" charset="0"/>
                <a:cs typeface="Arial" panose="020B0604020202020204" pitchFamily="34" charset="0"/>
              </a:rPr>
              <a:t>-ANC agrees better with the previous results</a:t>
            </a:r>
            <a:r>
              <a:rPr lang="en-US" altLang="zh-CN" sz="2000" b="1" dirty="0">
                <a:latin typeface="Arial" panose="020B0604020202020204" pitchFamily="34" charset="0"/>
                <a:cs typeface="Arial" panose="020B0604020202020204" pitchFamily="34" charset="0"/>
              </a:rPr>
              <a:t>, but +ANC still can’t be rolled out </a:t>
            </a:r>
          </a:p>
          <a:p>
            <a:pPr marL="285750" indent="-285750" algn="just">
              <a:spcBef>
                <a:spcPts val="600"/>
              </a:spcBef>
              <a:buFont typeface="Arial" panose="020B0604020202020204" pitchFamily="34" charset="0"/>
              <a:buChar char="•"/>
            </a:pPr>
            <a:r>
              <a:rPr lang="en-US" altLang="zh-CN" sz="2000" b="1" dirty="0">
                <a:latin typeface="Arial" panose="020B0604020202020204" pitchFamily="34" charset="0"/>
                <a:cs typeface="Arial" panose="020B0604020202020204" pitchFamily="34" charset="0"/>
              </a:rPr>
              <a:t>S-factor at the center of GW is </a:t>
            </a:r>
            <a:r>
              <a:rPr lang="en-US" altLang="zh-CN" sz="2000" b="1" dirty="0">
                <a:solidFill>
                  <a:srgbClr val="FF3300"/>
                </a:solidFill>
                <a:latin typeface="Arial" panose="020B0604020202020204" pitchFamily="34" charset="0"/>
                <a:cs typeface="Arial" panose="020B0604020202020204" pitchFamily="34" charset="0"/>
              </a:rPr>
              <a:t>highly corresponded </a:t>
            </a:r>
            <a:r>
              <a:rPr lang="en-US" altLang="zh-CN" sz="2000" b="1" dirty="0">
                <a:latin typeface="Arial" panose="020B0604020202020204" pitchFamily="34" charset="0"/>
                <a:cs typeface="Arial" panose="020B0604020202020204" pitchFamily="34" charset="0"/>
              </a:rPr>
              <a:t>with Gamma width of threshold state</a:t>
            </a:r>
          </a:p>
          <a:p>
            <a:pPr marL="285750" indent="-285750" algn="just">
              <a:spcBef>
                <a:spcPts val="600"/>
              </a:spcBef>
              <a:buFont typeface="Arial" panose="020B0604020202020204" pitchFamily="34" charset="0"/>
              <a:buChar char="•"/>
            </a:pPr>
            <a:r>
              <a:rPr lang="en-US" altLang="zh-CN" sz="2000" b="1" dirty="0">
                <a:latin typeface="Arial" panose="020B0604020202020204" pitchFamily="34" charset="0"/>
                <a:cs typeface="Arial" panose="020B0604020202020204" pitchFamily="34" charset="0"/>
              </a:rPr>
              <a:t>Also need to consider </a:t>
            </a:r>
            <a:r>
              <a:rPr lang="en-US" altLang="zh-CN" sz="2000" b="1" dirty="0">
                <a:solidFill>
                  <a:srgbClr val="FF3300"/>
                </a:solidFill>
                <a:latin typeface="Arial" panose="020B0604020202020204" pitchFamily="34" charset="0"/>
                <a:cs typeface="Arial" panose="020B0604020202020204" pitchFamily="34" charset="0"/>
              </a:rPr>
              <a:t>electron screening effect!</a:t>
            </a:r>
          </a:p>
        </p:txBody>
      </p:sp>
      <p:sp>
        <p:nvSpPr>
          <p:cNvPr id="9" name="矩形 3">
            <a:extLst>
              <a:ext uri="{FF2B5EF4-FFF2-40B4-BE49-F238E27FC236}">
                <a16:creationId xmlns:a16="http://schemas.microsoft.com/office/drawing/2014/main" id="{115AAD3C-177B-ACE8-AFDC-A02A9F804E18}"/>
              </a:ext>
            </a:extLst>
          </p:cNvPr>
          <p:cNvSpPr/>
          <p:nvPr/>
        </p:nvSpPr>
        <p:spPr>
          <a:xfrm>
            <a:off x="0" y="575545"/>
            <a:ext cx="9836728" cy="69272"/>
          </a:xfrm>
          <a:prstGeom prst="rect">
            <a:avLst/>
          </a:prstGeom>
          <a:gradFill flip="none" rotWithShape="1">
            <a:gsLst>
              <a:gs pos="31000">
                <a:schemeClr val="accent5">
                  <a:lumMod val="20000"/>
                  <a:lumOff val="80000"/>
                </a:schemeClr>
              </a:gs>
              <a:gs pos="0">
                <a:schemeClr val="accent1">
                  <a:lumMod val="5000"/>
                  <a:lumOff val="95000"/>
                  <a:alpha val="0"/>
                </a:schemeClr>
              </a:gs>
              <a:gs pos="65000">
                <a:schemeClr val="accent5">
                  <a:lumMod val="60000"/>
                  <a:lumOff val="40000"/>
                </a:schemeClr>
              </a:gs>
              <a:gs pos="100000">
                <a:srgbClr val="1B4A63"/>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11">
            <a:extLst>
              <a:ext uri="{FF2B5EF4-FFF2-40B4-BE49-F238E27FC236}">
                <a16:creationId xmlns:a16="http://schemas.microsoft.com/office/drawing/2014/main" id="{B6459DA7-6064-3ABD-72F9-257180FC12B5}"/>
              </a:ext>
            </a:extLst>
          </p:cNvPr>
          <p:cNvPicPr>
            <a:picLocks noChangeAspect="1"/>
          </p:cNvPicPr>
          <p:nvPr/>
        </p:nvPicPr>
        <p:blipFill>
          <a:blip r:embed="rId4"/>
          <a:srcRect t="25415" b="25415"/>
          <a:stretch/>
        </p:blipFill>
        <p:spPr>
          <a:xfrm>
            <a:off x="10817276" y="0"/>
            <a:ext cx="1374724" cy="675962"/>
          </a:xfrm>
          <a:prstGeom prst="rect">
            <a:avLst/>
          </a:prstGeom>
        </p:spPr>
      </p:pic>
      <p:pic>
        <p:nvPicPr>
          <p:cNvPr id="11" name="Picture 10">
            <a:extLst>
              <a:ext uri="{FF2B5EF4-FFF2-40B4-BE49-F238E27FC236}">
                <a16:creationId xmlns:a16="http://schemas.microsoft.com/office/drawing/2014/main" id="{D96FAC57-6A1C-F4F2-8AE0-6AAF4BB81FAA}"/>
              </a:ext>
            </a:extLst>
          </p:cNvPr>
          <p:cNvPicPr>
            <a:picLocks noChangeAspect="1"/>
          </p:cNvPicPr>
          <p:nvPr/>
        </p:nvPicPr>
        <p:blipFill>
          <a:blip r:embed="rId5">
            <a:extLst>
              <a:ext uri="{28A0092B-C50C-407E-A947-70E740481C1C}">
                <a14:useLocalDpi xmlns:a14="http://schemas.microsoft.com/office/drawing/2010/main" val="0"/>
              </a:ext>
            </a:extLst>
          </a:blip>
          <a:srcRect l="211" t="9840" r="-211"/>
          <a:stretch>
            <a:fillRect/>
          </a:stretch>
        </p:blipFill>
        <p:spPr>
          <a:xfrm>
            <a:off x="156702" y="998768"/>
            <a:ext cx="6332875" cy="4282266"/>
          </a:xfrm>
          <a:prstGeom prst="rect">
            <a:avLst/>
          </a:prstGeom>
        </p:spPr>
      </p:pic>
      <p:sp>
        <p:nvSpPr>
          <p:cNvPr id="2" name="文本框 3">
            <a:extLst>
              <a:ext uri="{FF2B5EF4-FFF2-40B4-BE49-F238E27FC236}">
                <a16:creationId xmlns:a16="http://schemas.microsoft.com/office/drawing/2014/main" id="{04A034B9-AC18-07F8-28FC-79698CA37541}"/>
              </a:ext>
            </a:extLst>
          </p:cNvPr>
          <p:cNvSpPr txBox="1"/>
          <p:nvPr/>
        </p:nvSpPr>
        <p:spPr>
          <a:xfrm rot="19955884">
            <a:off x="3312607" y="2737783"/>
            <a:ext cx="5991497" cy="923330"/>
          </a:xfrm>
          <a:prstGeom prst="rect">
            <a:avLst/>
          </a:prstGeom>
          <a:noFill/>
        </p:spPr>
        <p:txBody>
          <a:bodyPr wrap="square" rtlCol="0">
            <a:spAutoFit/>
          </a:bodyPr>
          <a:lstStyle/>
          <a:p>
            <a:pPr algn="ctr"/>
            <a:r>
              <a:rPr lang="en-US" altLang="zh-CN" sz="5400" dirty="0">
                <a:solidFill>
                  <a:schemeClr val="bg1">
                    <a:lumMod val="50000"/>
                    <a:alpha val="29000"/>
                  </a:schemeClr>
                </a:solidFill>
                <a:latin typeface="Microsoft YaHei UI" panose="020B0503020204020204" pitchFamily="34" charset="-122"/>
                <a:ea typeface="Microsoft YaHei UI" panose="020B0503020204020204" pitchFamily="34" charset="-122"/>
                <a:cs typeface="Arial" panose="020B0604020202020204" pitchFamily="34" charset="0"/>
              </a:rPr>
              <a:t>Preliminary</a:t>
            </a:r>
            <a:endParaRPr lang="zh-CN" altLang="en-US" sz="5400" dirty="0">
              <a:solidFill>
                <a:schemeClr val="bg1">
                  <a:lumMod val="50000"/>
                  <a:alpha val="29000"/>
                </a:schemeClr>
              </a:solidFill>
              <a:latin typeface="Microsoft YaHei UI" panose="020B0503020204020204" pitchFamily="34" charset="-122"/>
              <a:ea typeface="Microsoft YaHei UI" panose="020B0503020204020204" pitchFamily="34" charset="-122"/>
              <a:cs typeface="Arial" panose="020B0604020202020204" pitchFamily="34" charset="0"/>
            </a:endParaRPr>
          </a:p>
        </p:txBody>
      </p:sp>
    </p:spTree>
    <p:extLst>
      <p:ext uri="{BB962C8B-B14F-4D97-AF65-F5344CB8AC3E}">
        <p14:creationId xmlns:p14="http://schemas.microsoft.com/office/powerpoint/2010/main" val="133571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DA13B-FF72-B59E-0079-F6347E208D90}"/>
            </a:ext>
          </a:extLst>
        </p:cNvPr>
        <p:cNvGrpSpPr/>
        <p:nvPr/>
      </p:nvGrpSpPr>
      <p:grpSpPr>
        <a:xfrm>
          <a:off x="0" y="0"/>
          <a:ext cx="0" cy="0"/>
          <a:chOff x="0" y="0"/>
          <a:chExt cx="0" cy="0"/>
        </a:xfrm>
      </p:grpSpPr>
      <p:pic>
        <p:nvPicPr>
          <p:cNvPr id="28" name="Picture 27">
            <a:extLst>
              <a:ext uri="{FF2B5EF4-FFF2-40B4-BE49-F238E27FC236}">
                <a16:creationId xmlns:a16="http://schemas.microsoft.com/office/drawing/2014/main" id="{1DE867AD-1FB8-1A92-8E1F-7BDB15CB9E78}"/>
              </a:ext>
            </a:extLst>
          </p:cNvPr>
          <p:cNvPicPr>
            <a:picLocks noChangeAspect="1"/>
          </p:cNvPicPr>
          <p:nvPr/>
        </p:nvPicPr>
        <p:blipFill>
          <a:blip r:embed="rId3">
            <a:extLst>
              <a:ext uri="{28A0092B-C50C-407E-A947-70E740481C1C}">
                <a14:useLocalDpi xmlns:a14="http://schemas.microsoft.com/office/drawing/2010/main" val="0"/>
              </a:ext>
            </a:extLst>
          </a:blip>
          <a:srcRect t="9840"/>
          <a:stretch>
            <a:fillRect/>
          </a:stretch>
        </p:blipFill>
        <p:spPr>
          <a:xfrm>
            <a:off x="156702" y="998768"/>
            <a:ext cx="6332875" cy="4282266"/>
          </a:xfrm>
          <a:prstGeom prst="rect">
            <a:avLst/>
          </a:prstGeom>
        </p:spPr>
      </p:pic>
      <p:sp>
        <p:nvSpPr>
          <p:cNvPr id="6" name="矩形 2">
            <a:extLst>
              <a:ext uri="{FF2B5EF4-FFF2-40B4-BE49-F238E27FC236}">
                <a16:creationId xmlns:a16="http://schemas.microsoft.com/office/drawing/2014/main" id="{B1E0712D-7F2C-3A52-B7F1-51E51CA1F657}"/>
              </a:ext>
            </a:extLst>
          </p:cNvPr>
          <p:cNvSpPr>
            <a:spLocks noChangeArrowheads="1"/>
          </p:cNvSpPr>
          <p:nvPr/>
        </p:nvSpPr>
        <p:spPr bwMode="auto">
          <a:xfrm>
            <a:off x="0" y="122353"/>
            <a:ext cx="8438092" cy="400110"/>
          </a:xfrm>
          <a:prstGeom prst="rect">
            <a:avLst/>
          </a:prstGeom>
          <a:noFill/>
          <a:ln>
            <a:noFill/>
          </a:ln>
        </p:spPr>
        <p:txBody>
          <a:bodyPr>
            <a:spAutoFit/>
          </a:bodyPr>
          <a:lstStyle>
            <a:lvl1pPr>
              <a:spcBef>
                <a:spcPct val="20000"/>
              </a:spcBef>
              <a:buClr>
                <a:schemeClr val="hlink"/>
              </a:buClr>
              <a:buChar char="•"/>
              <a:defRPr sz="3200">
                <a:solidFill>
                  <a:schemeClr val="tx1"/>
                </a:solidFill>
                <a:latin typeface="Comic Sans MS" pitchFamily="66" charset="0"/>
              </a:defRPr>
            </a:lvl1pPr>
            <a:lvl2pPr marL="742950" indent="-285750">
              <a:spcBef>
                <a:spcPct val="20000"/>
              </a:spcBef>
              <a:buClr>
                <a:schemeClr val="folHlink"/>
              </a:buClr>
              <a:buChar char="•"/>
              <a:defRPr sz="2800">
                <a:solidFill>
                  <a:schemeClr val="tx1"/>
                </a:solidFill>
                <a:latin typeface="Comic Sans MS" pitchFamily="66" charset="0"/>
              </a:defRPr>
            </a:lvl2pPr>
            <a:lvl3pPr marL="1143000" indent="-228600">
              <a:spcBef>
                <a:spcPct val="20000"/>
              </a:spcBef>
              <a:buChar char="•"/>
              <a:defRPr sz="2400">
                <a:solidFill>
                  <a:schemeClr val="tx1"/>
                </a:solidFill>
                <a:latin typeface="Comic Sans MS" pitchFamily="66" charset="0"/>
              </a:defRPr>
            </a:lvl3pPr>
            <a:lvl4pPr marL="1600200" indent="-228600">
              <a:spcBef>
                <a:spcPct val="20000"/>
              </a:spcBef>
              <a:buFont typeface="Times New Roman" pitchFamily="18" charset="0"/>
              <a:buChar char="−"/>
              <a:defRPr sz="2000">
                <a:solidFill>
                  <a:schemeClr val="tx1"/>
                </a:solidFill>
                <a:latin typeface="Comic Sans MS" pitchFamily="66" charset="0"/>
              </a:defRPr>
            </a:lvl4pPr>
            <a:lvl5pPr marL="2057400" indent="-228600">
              <a:spcBef>
                <a:spcPct val="20000"/>
              </a:spcBef>
              <a:buFont typeface="Times New Roman" pitchFamily="18" charset="0"/>
              <a:buChar char="–"/>
              <a:defRPr sz="2000">
                <a:solidFill>
                  <a:schemeClr val="tx1"/>
                </a:solidFill>
                <a:latin typeface="Comic Sans MS" pitchFamily="66" charset="0"/>
              </a:defRPr>
            </a:lvl5pPr>
            <a:lvl6pPr marL="25146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6pPr>
            <a:lvl7pPr marL="29718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7pPr>
            <a:lvl8pPr marL="34290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8pPr>
            <a:lvl9pPr marL="38862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9pPr>
          </a:lstStyle>
          <a:p>
            <a:pPr>
              <a:spcBef>
                <a:spcPct val="0"/>
              </a:spcBef>
              <a:buClrTx/>
              <a:buNone/>
              <a:defRPr/>
            </a:pPr>
            <a:r>
              <a:rPr lang="en-US" altLang="zh-CN" sz="2000" b="1" dirty="0">
                <a:latin typeface="华文新魏" panose="02010800040101010101" pitchFamily="2" charset="-122"/>
                <a:ea typeface="华文新魏" panose="02010800040101010101" pitchFamily="2" charset="-122"/>
              </a:rPr>
              <a:t>R-matrix fitting using MCMC</a:t>
            </a:r>
          </a:p>
        </p:txBody>
      </p:sp>
      <p:sp>
        <p:nvSpPr>
          <p:cNvPr id="3" name="灯片编号占位符 2">
            <a:extLst>
              <a:ext uri="{FF2B5EF4-FFF2-40B4-BE49-F238E27FC236}">
                <a16:creationId xmlns:a16="http://schemas.microsoft.com/office/drawing/2014/main" id="{AFF7D273-FF1E-9C2C-592C-3A3CF6273DB8}"/>
              </a:ext>
            </a:extLst>
          </p:cNvPr>
          <p:cNvSpPr>
            <a:spLocks noGrp="1"/>
          </p:cNvSpPr>
          <p:nvPr>
            <p:ph type="sldNum" sz="quarter" idx="12"/>
          </p:nvPr>
        </p:nvSpPr>
        <p:spPr/>
        <p:txBody>
          <a:bodyPr/>
          <a:lstStyle/>
          <a:p>
            <a:fld id="{B404BCE8-E988-47B3-B1DC-A268410BBE29}" type="slidenum">
              <a:rPr lang="zh-CN" altLang="en-US" smtClean="0"/>
              <a:t>17</a:t>
            </a:fld>
            <a:endParaRPr lang="zh-CN" altLang="en-US" dirty="0"/>
          </a:p>
        </p:txBody>
      </p:sp>
      <p:pic>
        <p:nvPicPr>
          <p:cNvPr id="12" name="图片 11">
            <a:extLst>
              <a:ext uri="{FF2B5EF4-FFF2-40B4-BE49-F238E27FC236}">
                <a16:creationId xmlns:a16="http://schemas.microsoft.com/office/drawing/2014/main" id="{1FCD5905-C5DE-63B7-C725-DDF42429D6E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76235" y="998768"/>
            <a:ext cx="5709688" cy="4282266"/>
          </a:xfrm>
          <a:prstGeom prst="rect">
            <a:avLst/>
          </a:prstGeom>
        </p:spPr>
      </p:pic>
      <p:sp>
        <p:nvSpPr>
          <p:cNvPr id="13" name="文本框 12">
            <a:extLst>
              <a:ext uri="{FF2B5EF4-FFF2-40B4-BE49-F238E27FC236}">
                <a16:creationId xmlns:a16="http://schemas.microsoft.com/office/drawing/2014/main" id="{BB6CB4FD-61C7-2B63-3BE6-73B2B5860440}"/>
              </a:ext>
            </a:extLst>
          </p:cNvPr>
          <p:cNvSpPr txBox="1"/>
          <p:nvPr/>
        </p:nvSpPr>
        <p:spPr>
          <a:xfrm>
            <a:off x="312767" y="5571520"/>
            <a:ext cx="11566463" cy="1169551"/>
          </a:xfrm>
          <a:prstGeom prst="rect">
            <a:avLst/>
          </a:prstGeom>
          <a:noFill/>
        </p:spPr>
        <p:txBody>
          <a:bodyPr wrap="square" rtlCol="0">
            <a:spAutoFit/>
          </a:bodyPr>
          <a:lstStyle/>
          <a:p>
            <a:pPr marL="285750" indent="-285750" algn="just">
              <a:spcBef>
                <a:spcPts val="600"/>
              </a:spcBef>
              <a:buFont typeface="Arial" panose="020B0604020202020204" pitchFamily="34" charset="0"/>
              <a:buChar char="•"/>
            </a:pPr>
            <a:r>
              <a:rPr lang="en-US" altLang="zh-CN" sz="2000" b="1" dirty="0">
                <a:solidFill>
                  <a:srgbClr val="FF3300"/>
                </a:solidFill>
                <a:latin typeface="Arial" panose="020B0604020202020204" pitchFamily="34" charset="0"/>
                <a:cs typeface="Arial" panose="020B0604020202020204" pitchFamily="34" charset="0"/>
              </a:rPr>
              <a:t>-ANC agrees better with the previous results</a:t>
            </a:r>
            <a:r>
              <a:rPr lang="en-US" altLang="zh-CN" sz="2000" b="1" dirty="0">
                <a:latin typeface="Arial" panose="020B0604020202020204" pitchFamily="34" charset="0"/>
                <a:cs typeface="Arial" panose="020B0604020202020204" pitchFamily="34" charset="0"/>
              </a:rPr>
              <a:t>, but +ANC still can’t be rolled out </a:t>
            </a:r>
          </a:p>
          <a:p>
            <a:pPr marL="285750" indent="-285750" algn="just">
              <a:spcBef>
                <a:spcPts val="600"/>
              </a:spcBef>
              <a:buFont typeface="Arial" panose="020B0604020202020204" pitchFamily="34" charset="0"/>
              <a:buChar char="•"/>
            </a:pPr>
            <a:r>
              <a:rPr lang="en-US" altLang="zh-CN" sz="2000" b="1" dirty="0">
                <a:latin typeface="Arial" panose="020B0604020202020204" pitchFamily="34" charset="0"/>
                <a:cs typeface="Arial" panose="020B0604020202020204" pitchFamily="34" charset="0"/>
              </a:rPr>
              <a:t>S-factor at the center of GW is </a:t>
            </a:r>
            <a:r>
              <a:rPr lang="en-US" altLang="zh-CN" sz="2000" b="1" dirty="0">
                <a:solidFill>
                  <a:srgbClr val="FF3300"/>
                </a:solidFill>
                <a:latin typeface="Arial" panose="020B0604020202020204" pitchFamily="34" charset="0"/>
                <a:cs typeface="Arial" panose="020B0604020202020204" pitchFamily="34" charset="0"/>
              </a:rPr>
              <a:t>highly corresponded </a:t>
            </a:r>
            <a:r>
              <a:rPr lang="en-US" altLang="zh-CN" sz="2000" b="1" dirty="0">
                <a:latin typeface="Arial" panose="020B0604020202020204" pitchFamily="34" charset="0"/>
                <a:cs typeface="Arial" panose="020B0604020202020204" pitchFamily="34" charset="0"/>
              </a:rPr>
              <a:t>with Gamma width of threshold state</a:t>
            </a:r>
          </a:p>
          <a:p>
            <a:pPr marL="285750" indent="-285750" algn="just">
              <a:spcBef>
                <a:spcPts val="600"/>
              </a:spcBef>
              <a:buFont typeface="Arial" panose="020B0604020202020204" pitchFamily="34" charset="0"/>
              <a:buChar char="•"/>
            </a:pPr>
            <a:r>
              <a:rPr lang="en-US" altLang="zh-CN" sz="2000" b="1" dirty="0">
                <a:latin typeface="Arial" panose="020B0604020202020204" pitchFamily="34" charset="0"/>
                <a:cs typeface="Arial" panose="020B0604020202020204" pitchFamily="34" charset="0"/>
              </a:rPr>
              <a:t>Also need to consider </a:t>
            </a:r>
            <a:r>
              <a:rPr lang="en-US" altLang="zh-CN" sz="2000" b="1" dirty="0">
                <a:solidFill>
                  <a:srgbClr val="FF3300"/>
                </a:solidFill>
                <a:latin typeface="Arial" panose="020B0604020202020204" pitchFamily="34" charset="0"/>
                <a:cs typeface="Arial" panose="020B0604020202020204" pitchFamily="34" charset="0"/>
              </a:rPr>
              <a:t>electron screening effect!</a:t>
            </a:r>
          </a:p>
        </p:txBody>
      </p:sp>
      <p:sp>
        <p:nvSpPr>
          <p:cNvPr id="4" name="文本框 3">
            <a:extLst>
              <a:ext uri="{FF2B5EF4-FFF2-40B4-BE49-F238E27FC236}">
                <a16:creationId xmlns:a16="http://schemas.microsoft.com/office/drawing/2014/main" id="{8FACF360-75A8-3797-49C4-6983B54FE9AF}"/>
              </a:ext>
            </a:extLst>
          </p:cNvPr>
          <p:cNvSpPr txBox="1"/>
          <p:nvPr/>
        </p:nvSpPr>
        <p:spPr>
          <a:xfrm rot="19955884">
            <a:off x="3312607" y="2737783"/>
            <a:ext cx="5991497" cy="923330"/>
          </a:xfrm>
          <a:prstGeom prst="rect">
            <a:avLst/>
          </a:prstGeom>
          <a:noFill/>
        </p:spPr>
        <p:txBody>
          <a:bodyPr wrap="square" rtlCol="0">
            <a:spAutoFit/>
          </a:bodyPr>
          <a:lstStyle/>
          <a:p>
            <a:pPr algn="ctr"/>
            <a:r>
              <a:rPr lang="en-US" altLang="zh-CN" sz="5400" dirty="0">
                <a:solidFill>
                  <a:schemeClr val="bg1">
                    <a:lumMod val="50000"/>
                    <a:alpha val="29000"/>
                  </a:schemeClr>
                </a:solidFill>
                <a:latin typeface="Microsoft YaHei UI" panose="020B0503020204020204" pitchFamily="34" charset="-122"/>
                <a:ea typeface="Microsoft YaHei UI" panose="020B0503020204020204" pitchFamily="34" charset="-122"/>
                <a:cs typeface="Arial" panose="020B0604020202020204" pitchFamily="34" charset="0"/>
              </a:rPr>
              <a:t>Preliminary</a:t>
            </a:r>
            <a:endParaRPr lang="zh-CN" altLang="en-US" sz="5400" dirty="0">
              <a:solidFill>
                <a:schemeClr val="bg1">
                  <a:lumMod val="50000"/>
                  <a:alpha val="29000"/>
                </a:schemeClr>
              </a:solidFill>
              <a:latin typeface="Microsoft YaHei UI" panose="020B0503020204020204" pitchFamily="34" charset="-122"/>
              <a:ea typeface="Microsoft YaHei UI" panose="020B0503020204020204" pitchFamily="34" charset="-122"/>
              <a:cs typeface="Arial" panose="020B0604020202020204" pitchFamily="34" charset="0"/>
            </a:endParaRPr>
          </a:p>
        </p:txBody>
      </p:sp>
      <p:sp>
        <p:nvSpPr>
          <p:cNvPr id="9" name="矩形 3">
            <a:extLst>
              <a:ext uri="{FF2B5EF4-FFF2-40B4-BE49-F238E27FC236}">
                <a16:creationId xmlns:a16="http://schemas.microsoft.com/office/drawing/2014/main" id="{2F7B9136-05DC-A153-566A-E60126FD042D}"/>
              </a:ext>
            </a:extLst>
          </p:cNvPr>
          <p:cNvSpPr/>
          <p:nvPr/>
        </p:nvSpPr>
        <p:spPr>
          <a:xfrm>
            <a:off x="0" y="575545"/>
            <a:ext cx="9836728" cy="69272"/>
          </a:xfrm>
          <a:prstGeom prst="rect">
            <a:avLst/>
          </a:prstGeom>
          <a:gradFill flip="none" rotWithShape="1">
            <a:gsLst>
              <a:gs pos="31000">
                <a:schemeClr val="accent5">
                  <a:lumMod val="20000"/>
                  <a:lumOff val="80000"/>
                </a:schemeClr>
              </a:gs>
              <a:gs pos="0">
                <a:schemeClr val="accent1">
                  <a:lumMod val="5000"/>
                  <a:lumOff val="95000"/>
                  <a:alpha val="0"/>
                </a:schemeClr>
              </a:gs>
              <a:gs pos="65000">
                <a:schemeClr val="accent5">
                  <a:lumMod val="60000"/>
                  <a:lumOff val="40000"/>
                </a:schemeClr>
              </a:gs>
              <a:gs pos="100000">
                <a:srgbClr val="1B4A63"/>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11">
            <a:extLst>
              <a:ext uri="{FF2B5EF4-FFF2-40B4-BE49-F238E27FC236}">
                <a16:creationId xmlns:a16="http://schemas.microsoft.com/office/drawing/2014/main" id="{276FB2D5-9C15-047E-B793-FEF39C120B5D}"/>
              </a:ext>
            </a:extLst>
          </p:cNvPr>
          <p:cNvPicPr>
            <a:picLocks noChangeAspect="1"/>
          </p:cNvPicPr>
          <p:nvPr/>
        </p:nvPicPr>
        <p:blipFill>
          <a:blip r:embed="rId5"/>
          <a:srcRect t="25415" b="25415"/>
          <a:stretch/>
        </p:blipFill>
        <p:spPr>
          <a:xfrm>
            <a:off x="10817276" y="0"/>
            <a:ext cx="1374724" cy="675962"/>
          </a:xfrm>
          <a:prstGeom prst="rect">
            <a:avLst/>
          </a:prstGeom>
        </p:spPr>
      </p:pic>
    </p:spTree>
    <p:extLst>
      <p:ext uri="{BB962C8B-B14F-4D97-AF65-F5344CB8AC3E}">
        <p14:creationId xmlns:p14="http://schemas.microsoft.com/office/powerpoint/2010/main" val="3546781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A3881C6-3C70-893D-76D1-5CBCD9B1222A}"/>
              </a:ext>
            </a:extLst>
          </p:cNvPr>
          <p:cNvPicPr>
            <a:picLocks noChangeAspect="1"/>
          </p:cNvPicPr>
          <p:nvPr/>
        </p:nvPicPr>
        <p:blipFill>
          <a:blip r:embed="rId2"/>
          <a:stretch>
            <a:fillRect/>
          </a:stretch>
        </p:blipFill>
        <p:spPr>
          <a:xfrm>
            <a:off x="0" y="0"/>
            <a:ext cx="12192000" cy="6865398"/>
          </a:xfrm>
          <a:prstGeom prst="rect">
            <a:avLst/>
          </a:prstGeom>
        </p:spPr>
      </p:pic>
      <p:sp>
        <p:nvSpPr>
          <p:cNvPr id="3" name="内容占位符 2">
            <a:extLst>
              <a:ext uri="{FF2B5EF4-FFF2-40B4-BE49-F238E27FC236}">
                <a16:creationId xmlns:a16="http://schemas.microsoft.com/office/drawing/2014/main" id="{5AC89142-638C-CC14-9EC8-43DD7349307D}"/>
              </a:ext>
            </a:extLst>
          </p:cNvPr>
          <p:cNvSpPr>
            <a:spLocks noGrp="1"/>
          </p:cNvSpPr>
          <p:nvPr>
            <p:ph idx="1"/>
          </p:nvPr>
        </p:nvSpPr>
        <p:spPr>
          <a:xfrm>
            <a:off x="1614063" y="943373"/>
            <a:ext cx="8897994" cy="4982507"/>
          </a:xfrm>
          <a:solidFill>
            <a:schemeClr val="tx1">
              <a:alpha val="43045"/>
            </a:schemeClr>
          </a:solidFill>
        </p:spPr>
        <p:txBody>
          <a:bodyPr>
            <a:normAutofit/>
          </a:bodyPr>
          <a:lstStyle/>
          <a:p>
            <a:pPr algn="just">
              <a:spcBef>
                <a:spcPts val="2400"/>
              </a:spcBef>
            </a:pPr>
            <a:r>
              <a:rPr lang="en-US" altLang="zh-CN" sz="2400" b="1" kern="100" baseline="30000" dirty="0">
                <a:solidFill>
                  <a:schemeClr val="bg2"/>
                </a:solidFill>
                <a:latin typeface="Verdana" panose="020B0604030504040204" pitchFamily="34" charset="0"/>
                <a:ea typeface="等线" panose="02010600030101010101" pitchFamily="2" charset="-122"/>
                <a:cs typeface="Times New Roman" panose="02020603050405020304" pitchFamily="18" charset="0"/>
              </a:rPr>
              <a:t>13</a:t>
            </a:r>
            <a:r>
              <a:rPr lang="en-US" altLang="zh-CN" sz="2400" b="1" kern="100" dirty="0">
                <a:solidFill>
                  <a:schemeClr val="bg2"/>
                </a:solidFill>
                <a:latin typeface="Verdana" panose="020B0604030504040204" pitchFamily="34" charset="0"/>
                <a:ea typeface="等线" panose="02010600030101010101" pitchFamily="2" charset="-122"/>
                <a:cs typeface="Times New Roman" panose="02020603050405020304" pitchFamily="18" charset="0"/>
              </a:rPr>
              <a:t>C(</a:t>
            </a:r>
            <a:r>
              <a:rPr lang="el-GR" altLang="zh-CN" sz="2400" b="1" kern="100" dirty="0">
                <a:solidFill>
                  <a:schemeClr val="bg2"/>
                </a:solidFill>
                <a:latin typeface="Verdana" panose="020B0604030504040204" pitchFamily="34" charset="0"/>
                <a:ea typeface="等线" panose="02010600030101010101" pitchFamily="2" charset="-122"/>
                <a:cs typeface="Times New Roman" panose="02020603050405020304" pitchFamily="18" charset="0"/>
              </a:rPr>
              <a:t>α,</a:t>
            </a:r>
            <a:r>
              <a:rPr lang="en-US" altLang="zh-CN" sz="2400" b="1" kern="100" dirty="0">
                <a:solidFill>
                  <a:schemeClr val="bg2"/>
                </a:solidFill>
                <a:latin typeface="Verdana" panose="020B0604030504040204" pitchFamily="34" charset="0"/>
                <a:ea typeface="等线" panose="02010600030101010101" pitchFamily="2" charset="-122"/>
                <a:cs typeface="Times New Roman" panose="02020603050405020304" pitchFamily="18" charset="0"/>
              </a:rPr>
              <a:t>n)</a:t>
            </a:r>
            <a:r>
              <a:rPr lang="en-US" altLang="zh-CN" sz="2400" b="1" kern="100" baseline="30000" dirty="0">
                <a:solidFill>
                  <a:schemeClr val="bg2"/>
                </a:solidFill>
                <a:latin typeface="Verdana" panose="020B0604030504040204" pitchFamily="34" charset="0"/>
                <a:ea typeface="等线" panose="02010600030101010101" pitchFamily="2" charset="-122"/>
                <a:cs typeface="Times New Roman" panose="02020603050405020304" pitchFamily="18" charset="0"/>
              </a:rPr>
              <a:t>16</a:t>
            </a:r>
            <a:r>
              <a:rPr lang="en-US" altLang="zh-CN" sz="2400" b="1" kern="100" dirty="0">
                <a:solidFill>
                  <a:schemeClr val="bg2"/>
                </a:solidFill>
                <a:latin typeface="Verdana" panose="020B0604030504040204" pitchFamily="34" charset="0"/>
                <a:ea typeface="等线" panose="02010600030101010101" pitchFamily="2" charset="-122"/>
                <a:cs typeface="Times New Roman" panose="02020603050405020304" pitchFamily="18" charset="0"/>
              </a:rPr>
              <a:t>O is a significant reaction for s-process and </a:t>
            </a:r>
            <a:r>
              <a:rPr lang="en-US" altLang="zh-CN" sz="2400" b="1" kern="100" dirty="0" err="1">
                <a:solidFill>
                  <a:schemeClr val="bg2"/>
                </a:solidFill>
                <a:latin typeface="Verdana" panose="020B0604030504040204" pitchFamily="34" charset="0"/>
                <a:ea typeface="等线" panose="02010600030101010101" pitchFamily="2" charset="-122"/>
                <a:cs typeface="Times New Roman" panose="02020603050405020304" pitchFamily="18" charset="0"/>
              </a:rPr>
              <a:t>i</a:t>
            </a:r>
            <a:r>
              <a:rPr lang="en-US" altLang="zh-CN" sz="2400" b="1" kern="100" dirty="0">
                <a:solidFill>
                  <a:schemeClr val="bg2"/>
                </a:solidFill>
                <a:latin typeface="Verdana" panose="020B0604030504040204" pitchFamily="34" charset="0"/>
                <a:ea typeface="等线" panose="02010600030101010101" pitchFamily="2" charset="-122"/>
                <a:cs typeface="Times New Roman" panose="02020603050405020304" pitchFamily="18" charset="0"/>
              </a:rPr>
              <a:t>-process nucleosynthesis</a:t>
            </a:r>
          </a:p>
          <a:p>
            <a:pPr algn="just">
              <a:spcBef>
                <a:spcPts val="2400"/>
              </a:spcBef>
            </a:pPr>
            <a:r>
              <a:rPr lang="en-US" altLang="zh-CN" sz="2400" b="1" kern="100" dirty="0">
                <a:solidFill>
                  <a:schemeClr val="bg2"/>
                </a:solidFill>
                <a:latin typeface="Verdana" panose="020B0604030504040204" pitchFamily="34" charset="0"/>
                <a:ea typeface="等线" panose="02010600030101010101" pitchFamily="2" charset="-122"/>
                <a:cs typeface="Times New Roman" panose="02020603050405020304" pitchFamily="18" charset="0"/>
              </a:rPr>
              <a:t>With recent R-matrix analysis, we provided new s-factor for </a:t>
            </a:r>
            <a:r>
              <a:rPr lang="en-US" altLang="zh-CN" sz="2400" b="1" kern="100" baseline="30000" dirty="0">
                <a:solidFill>
                  <a:schemeClr val="bg2"/>
                </a:solidFill>
                <a:latin typeface="Verdana" panose="020B0604030504040204" pitchFamily="34" charset="0"/>
                <a:ea typeface="等线" panose="02010600030101010101" pitchFamily="2" charset="-122"/>
                <a:cs typeface="Times New Roman" panose="02020603050405020304" pitchFamily="18" charset="0"/>
              </a:rPr>
              <a:t>13</a:t>
            </a:r>
            <a:r>
              <a:rPr lang="en-US" altLang="zh-CN" sz="2400" b="1" kern="100" dirty="0">
                <a:solidFill>
                  <a:schemeClr val="bg2"/>
                </a:solidFill>
                <a:latin typeface="Verdana" panose="020B0604030504040204" pitchFamily="34" charset="0"/>
                <a:ea typeface="等线" panose="02010600030101010101" pitchFamily="2" charset="-122"/>
                <a:cs typeface="Times New Roman" panose="02020603050405020304" pitchFamily="18" charset="0"/>
              </a:rPr>
              <a:t>C(</a:t>
            </a:r>
            <a:r>
              <a:rPr lang="el-GR" altLang="zh-CN" sz="2400" b="1" kern="100" dirty="0">
                <a:solidFill>
                  <a:schemeClr val="bg2"/>
                </a:solidFill>
                <a:latin typeface="Verdana" panose="020B0604030504040204" pitchFamily="34" charset="0"/>
                <a:ea typeface="等线" panose="02010600030101010101" pitchFamily="2" charset="-122"/>
                <a:cs typeface="Times New Roman" panose="02020603050405020304" pitchFamily="18" charset="0"/>
              </a:rPr>
              <a:t>α</a:t>
            </a:r>
            <a:r>
              <a:rPr lang="en-US" altLang="zh-CN" sz="2400" b="1" kern="100" dirty="0">
                <a:solidFill>
                  <a:schemeClr val="bg2"/>
                </a:solidFill>
                <a:latin typeface="Verdana" panose="020B0604030504040204" pitchFamily="34" charset="0"/>
                <a:ea typeface="等线" panose="02010600030101010101" pitchFamily="2" charset="-122"/>
                <a:cs typeface="Times New Roman" panose="02020603050405020304" pitchFamily="18" charset="0"/>
              </a:rPr>
              <a:t>,n)</a:t>
            </a:r>
            <a:r>
              <a:rPr lang="en-US" altLang="zh-CN" sz="2400" b="1" kern="100" baseline="30000" dirty="0">
                <a:solidFill>
                  <a:schemeClr val="bg2"/>
                </a:solidFill>
                <a:latin typeface="Verdana" panose="020B0604030504040204" pitchFamily="34" charset="0"/>
                <a:ea typeface="等线" panose="02010600030101010101" pitchFamily="2" charset="-122"/>
                <a:cs typeface="Times New Roman" panose="02020603050405020304" pitchFamily="18" charset="0"/>
              </a:rPr>
              <a:t>16</a:t>
            </a:r>
            <a:r>
              <a:rPr lang="en-US" altLang="zh-CN" sz="2400" b="1" kern="100" dirty="0">
                <a:solidFill>
                  <a:schemeClr val="bg2"/>
                </a:solidFill>
                <a:latin typeface="Verdana" panose="020B0604030504040204" pitchFamily="34" charset="0"/>
                <a:ea typeface="等线" panose="02010600030101010101" pitchFamily="2" charset="-122"/>
                <a:cs typeface="Times New Roman" panose="02020603050405020304" pitchFamily="18" charset="0"/>
              </a:rPr>
              <a:t>O</a:t>
            </a:r>
          </a:p>
          <a:p>
            <a:pPr algn="just">
              <a:spcBef>
                <a:spcPts val="2400"/>
              </a:spcBef>
            </a:pPr>
            <a:r>
              <a:rPr lang="en-US" altLang="zh-CN" sz="2400" b="1" kern="100" dirty="0">
                <a:solidFill>
                  <a:schemeClr val="bg2"/>
                </a:solidFill>
                <a:latin typeface="Verdana" panose="020B0604030504040204" pitchFamily="34" charset="0"/>
                <a:ea typeface="等线" panose="02010600030101010101" pitchFamily="2" charset="-122"/>
                <a:cs typeface="Times New Roman" panose="02020603050405020304" pitchFamily="18" charset="0"/>
              </a:rPr>
              <a:t>We will apply the updated rates in post-processing codes to check the influence in </a:t>
            </a:r>
            <a:r>
              <a:rPr lang="en-US" altLang="zh-CN" sz="2400" b="1" kern="100" dirty="0">
                <a:solidFill>
                  <a:schemeClr val="bg2"/>
                </a:solidFill>
                <a:latin typeface="Verdana" panose="020B0604030504040204" pitchFamily="34" charset="0"/>
                <a:cs typeface="Times New Roman" panose="02020603050405020304" pitchFamily="18" charset="0"/>
              </a:rPr>
              <a:t>AGB nucleosynthesis</a:t>
            </a:r>
            <a:endParaRPr lang="en-US" altLang="zh-CN" sz="2400" b="1" kern="100" dirty="0">
              <a:solidFill>
                <a:schemeClr val="bg2"/>
              </a:solidFill>
              <a:latin typeface="Verdana" panose="020B0604030504040204" pitchFamily="34" charset="0"/>
              <a:ea typeface="等线" panose="02010600030101010101" pitchFamily="2" charset="-122"/>
              <a:cs typeface="Times New Roman" panose="02020603050405020304" pitchFamily="18" charset="0"/>
            </a:endParaRPr>
          </a:p>
          <a:p>
            <a:pPr algn="just">
              <a:spcBef>
                <a:spcPts val="2400"/>
              </a:spcBef>
            </a:pPr>
            <a:r>
              <a:rPr lang="en-US" altLang="zh-CN" sz="2400" b="1" kern="100" dirty="0">
                <a:solidFill>
                  <a:schemeClr val="bg2"/>
                </a:solidFill>
                <a:latin typeface="Verdana" panose="020B0604030504040204" pitchFamily="34" charset="0"/>
                <a:ea typeface="等线" panose="02010600030101010101" pitchFamily="2" charset="-122"/>
                <a:cs typeface="Times New Roman" panose="02020603050405020304" pitchFamily="18" charset="0"/>
              </a:rPr>
              <a:t>Differential cross section measurement towards lower energy is needed</a:t>
            </a:r>
          </a:p>
          <a:p>
            <a:pPr algn="just">
              <a:spcBef>
                <a:spcPts val="2400"/>
              </a:spcBef>
            </a:pPr>
            <a:r>
              <a:rPr lang="en-US" altLang="zh-CN" sz="2400" b="1" kern="100" dirty="0">
                <a:solidFill>
                  <a:schemeClr val="bg2"/>
                </a:solidFill>
                <a:latin typeface="Verdana" panose="020B0604030504040204" pitchFamily="34" charset="0"/>
                <a:ea typeface="等线" panose="02010600030101010101" pitchFamily="2" charset="-122"/>
                <a:cs typeface="Times New Roman" panose="02020603050405020304" pitchFamily="18" charset="0"/>
              </a:rPr>
              <a:t>Electron screening effect should be considered </a:t>
            </a:r>
          </a:p>
        </p:txBody>
      </p:sp>
      <p:sp>
        <p:nvSpPr>
          <p:cNvPr id="4" name="矩形 2">
            <a:extLst>
              <a:ext uri="{FF2B5EF4-FFF2-40B4-BE49-F238E27FC236}">
                <a16:creationId xmlns:a16="http://schemas.microsoft.com/office/drawing/2014/main" id="{AB224237-5509-7344-4845-C967A9A400DB}"/>
              </a:ext>
            </a:extLst>
          </p:cNvPr>
          <p:cNvSpPr>
            <a:spLocks noChangeArrowheads="1"/>
          </p:cNvSpPr>
          <p:nvPr/>
        </p:nvSpPr>
        <p:spPr bwMode="auto">
          <a:xfrm>
            <a:off x="1524000" y="109484"/>
            <a:ext cx="8438092" cy="707886"/>
          </a:xfrm>
          <a:prstGeom prst="rect">
            <a:avLst/>
          </a:prstGeom>
          <a:noFill/>
          <a:ln>
            <a:noFill/>
          </a:ln>
        </p:spPr>
        <p:txBody>
          <a:bodyPr>
            <a:spAutoFit/>
          </a:bodyPr>
          <a:lstStyle>
            <a:lvl1pPr>
              <a:spcBef>
                <a:spcPct val="20000"/>
              </a:spcBef>
              <a:buClr>
                <a:schemeClr val="hlink"/>
              </a:buClr>
              <a:buChar char="•"/>
              <a:defRPr sz="3200">
                <a:solidFill>
                  <a:schemeClr val="tx1"/>
                </a:solidFill>
                <a:latin typeface="Comic Sans MS" pitchFamily="66" charset="0"/>
              </a:defRPr>
            </a:lvl1pPr>
            <a:lvl2pPr marL="742950" indent="-285750">
              <a:spcBef>
                <a:spcPct val="20000"/>
              </a:spcBef>
              <a:buClr>
                <a:schemeClr val="folHlink"/>
              </a:buClr>
              <a:buChar char="•"/>
              <a:defRPr sz="2800">
                <a:solidFill>
                  <a:schemeClr val="tx1"/>
                </a:solidFill>
                <a:latin typeface="Comic Sans MS" pitchFamily="66" charset="0"/>
              </a:defRPr>
            </a:lvl2pPr>
            <a:lvl3pPr marL="1143000" indent="-228600">
              <a:spcBef>
                <a:spcPct val="20000"/>
              </a:spcBef>
              <a:buChar char="•"/>
              <a:defRPr sz="2400">
                <a:solidFill>
                  <a:schemeClr val="tx1"/>
                </a:solidFill>
                <a:latin typeface="Comic Sans MS" pitchFamily="66" charset="0"/>
              </a:defRPr>
            </a:lvl3pPr>
            <a:lvl4pPr marL="1600200" indent="-228600">
              <a:spcBef>
                <a:spcPct val="20000"/>
              </a:spcBef>
              <a:buFont typeface="Times New Roman" pitchFamily="18" charset="0"/>
              <a:buChar char="−"/>
              <a:defRPr sz="2000">
                <a:solidFill>
                  <a:schemeClr val="tx1"/>
                </a:solidFill>
                <a:latin typeface="Comic Sans MS" pitchFamily="66" charset="0"/>
              </a:defRPr>
            </a:lvl4pPr>
            <a:lvl5pPr marL="2057400" indent="-228600">
              <a:spcBef>
                <a:spcPct val="20000"/>
              </a:spcBef>
              <a:buFont typeface="Times New Roman" pitchFamily="18" charset="0"/>
              <a:buChar char="–"/>
              <a:defRPr sz="2000">
                <a:solidFill>
                  <a:schemeClr val="tx1"/>
                </a:solidFill>
                <a:latin typeface="Comic Sans MS" pitchFamily="66" charset="0"/>
              </a:defRPr>
            </a:lvl5pPr>
            <a:lvl6pPr marL="25146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6pPr>
            <a:lvl7pPr marL="29718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7pPr>
            <a:lvl8pPr marL="34290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8pPr>
            <a:lvl9pPr marL="38862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9pPr>
          </a:lstStyle>
          <a:p>
            <a:pPr>
              <a:spcBef>
                <a:spcPct val="0"/>
              </a:spcBef>
              <a:buClrTx/>
              <a:buNone/>
              <a:defRPr/>
            </a:pPr>
            <a:r>
              <a:rPr lang="en-US" altLang="zh-CN" sz="4000" b="1" dirty="0">
                <a:solidFill>
                  <a:schemeClr val="accent1">
                    <a:lumMod val="40000"/>
                    <a:lumOff val="60000"/>
                  </a:schemeClr>
                </a:solidFill>
                <a:latin typeface="华文新魏" panose="02010800040101010101" pitchFamily="2" charset="-122"/>
                <a:ea typeface="华文新魏" panose="02010800040101010101" pitchFamily="2" charset="-122"/>
              </a:rPr>
              <a:t>Summary &amp; Outlook</a:t>
            </a:r>
          </a:p>
        </p:txBody>
      </p:sp>
      <p:sp>
        <p:nvSpPr>
          <p:cNvPr id="2" name="文本框 1">
            <a:extLst>
              <a:ext uri="{FF2B5EF4-FFF2-40B4-BE49-F238E27FC236}">
                <a16:creationId xmlns:a16="http://schemas.microsoft.com/office/drawing/2014/main" id="{9CAEAD57-E9A2-44D8-841C-8F8963FBD571}"/>
              </a:ext>
            </a:extLst>
          </p:cNvPr>
          <p:cNvSpPr txBox="1"/>
          <p:nvPr/>
        </p:nvSpPr>
        <p:spPr>
          <a:xfrm>
            <a:off x="7102550" y="5925880"/>
            <a:ext cx="3409507" cy="646331"/>
          </a:xfrm>
          <a:prstGeom prst="rect">
            <a:avLst/>
          </a:prstGeom>
          <a:noFill/>
        </p:spPr>
        <p:txBody>
          <a:bodyPr wrap="square" rtlCol="0">
            <a:spAutoFit/>
          </a:bodyPr>
          <a:lstStyle/>
          <a:p>
            <a:pPr algn="r"/>
            <a:r>
              <a:rPr lang="en-US" altLang="zh-CN" sz="3600" b="1" dirty="0">
                <a:ln w="6600">
                  <a:solidFill>
                    <a:schemeClr val="accent2"/>
                  </a:solidFill>
                  <a:prstDash val="solid"/>
                </a:ln>
                <a:solidFill>
                  <a:schemeClr val="accent4">
                    <a:lumMod val="40000"/>
                    <a:lumOff val="60000"/>
                  </a:schemeClr>
                </a:solidFill>
                <a:effectLst>
                  <a:outerShdw dist="38100" dir="2700000" algn="tl" rotWithShape="0">
                    <a:schemeClr val="accent2"/>
                  </a:outerShdw>
                </a:effectLst>
                <a:latin typeface="Forte" panose="03060902040502070203" pitchFamily="66" charset="0"/>
              </a:rPr>
              <a:t>THANK YOU!</a:t>
            </a:r>
            <a:endParaRPr lang="zh-CN" altLang="en-US" sz="3600" b="1" dirty="0">
              <a:ln w="6600">
                <a:solidFill>
                  <a:schemeClr val="accent2"/>
                </a:solidFill>
                <a:prstDash val="solid"/>
              </a:ln>
              <a:solidFill>
                <a:schemeClr val="accent4">
                  <a:lumMod val="40000"/>
                  <a:lumOff val="60000"/>
                </a:schemeClr>
              </a:solidFill>
              <a:effectLst>
                <a:outerShdw dist="38100" dir="2700000" algn="tl" rotWithShape="0">
                  <a:schemeClr val="accent2"/>
                </a:outerShdw>
              </a:effectLst>
              <a:latin typeface="Forte" panose="03060902040502070203" pitchFamily="66" charset="0"/>
            </a:endParaRPr>
          </a:p>
        </p:txBody>
      </p:sp>
      <p:sp>
        <p:nvSpPr>
          <p:cNvPr id="5" name="灯片编号占位符 4">
            <a:extLst>
              <a:ext uri="{FF2B5EF4-FFF2-40B4-BE49-F238E27FC236}">
                <a16:creationId xmlns:a16="http://schemas.microsoft.com/office/drawing/2014/main" id="{C6EA24DF-EF5D-81BA-56BB-2018796A7655}"/>
              </a:ext>
            </a:extLst>
          </p:cNvPr>
          <p:cNvSpPr>
            <a:spLocks noGrp="1"/>
          </p:cNvSpPr>
          <p:nvPr>
            <p:ph type="sldNum" sz="quarter" idx="12"/>
          </p:nvPr>
        </p:nvSpPr>
        <p:spPr/>
        <p:txBody>
          <a:bodyPr/>
          <a:lstStyle/>
          <a:p>
            <a:fld id="{B404BCE8-E988-47B3-B1DC-A268410BBE29}" type="slidenum">
              <a:rPr lang="zh-CN" altLang="en-US" smtClean="0"/>
              <a:t>18</a:t>
            </a:fld>
            <a:endParaRPr lang="zh-CN" altLang="en-US"/>
          </a:p>
        </p:txBody>
      </p:sp>
      <p:pic>
        <p:nvPicPr>
          <p:cNvPr id="7" name="图片 11">
            <a:extLst>
              <a:ext uri="{FF2B5EF4-FFF2-40B4-BE49-F238E27FC236}">
                <a16:creationId xmlns:a16="http://schemas.microsoft.com/office/drawing/2014/main" id="{A6DA970F-B259-99C6-DA3C-A0F03CF03269}"/>
              </a:ext>
            </a:extLst>
          </p:cNvPr>
          <p:cNvPicPr>
            <a:picLocks noChangeAspect="1"/>
          </p:cNvPicPr>
          <p:nvPr/>
        </p:nvPicPr>
        <p:blipFill>
          <a:blip r:embed="rId3"/>
          <a:srcRect t="25415" b="25415"/>
          <a:stretch/>
        </p:blipFill>
        <p:spPr>
          <a:xfrm>
            <a:off x="10817276" y="0"/>
            <a:ext cx="1374724" cy="675962"/>
          </a:xfrm>
          <a:prstGeom prst="rect">
            <a:avLst/>
          </a:prstGeom>
        </p:spPr>
      </p:pic>
    </p:spTree>
    <p:extLst>
      <p:ext uri="{BB962C8B-B14F-4D97-AF65-F5344CB8AC3E}">
        <p14:creationId xmlns:p14="http://schemas.microsoft.com/office/powerpoint/2010/main" val="102283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D78F2-0659-BD11-24E7-EDCF3451BFE9}"/>
            </a:ext>
          </a:extLst>
        </p:cNvPr>
        <p:cNvGrpSpPr/>
        <p:nvPr/>
      </p:nvGrpSpPr>
      <p:grpSpPr>
        <a:xfrm>
          <a:off x="0" y="0"/>
          <a:ext cx="0" cy="0"/>
          <a:chOff x="0" y="0"/>
          <a:chExt cx="0" cy="0"/>
        </a:xfrm>
      </p:grpSpPr>
      <p:sp>
        <p:nvSpPr>
          <p:cNvPr id="5" name="矩形 4">
            <a:extLst>
              <a:ext uri="{FF2B5EF4-FFF2-40B4-BE49-F238E27FC236}">
                <a16:creationId xmlns:a16="http://schemas.microsoft.com/office/drawing/2014/main" id="{47CC77FB-629F-A6C5-5267-78BB2BF690AE}"/>
              </a:ext>
            </a:extLst>
          </p:cNvPr>
          <p:cNvSpPr>
            <a:spLocks noChangeArrowheads="1"/>
          </p:cNvSpPr>
          <p:nvPr/>
        </p:nvSpPr>
        <p:spPr bwMode="auto">
          <a:xfrm>
            <a:off x="0" y="122353"/>
            <a:ext cx="8438092" cy="400110"/>
          </a:xfrm>
          <a:prstGeom prst="rect">
            <a:avLst/>
          </a:prstGeom>
          <a:noFill/>
          <a:ln>
            <a:noFill/>
          </a:ln>
        </p:spPr>
        <p:txBody>
          <a:bodyPr>
            <a:spAutoFit/>
          </a:bodyPr>
          <a:lstStyle>
            <a:lvl1pPr>
              <a:spcBef>
                <a:spcPct val="20000"/>
              </a:spcBef>
              <a:buClr>
                <a:schemeClr val="hlink"/>
              </a:buClr>
              <a:buChar char="•"/>
              <a:defRPr sz="3200">
                <a:solidFill>
                  <a:schemeClr val="tx1"/>
                </a:solidFill>
                <a:latin typeface="Comic Sans MS" pitchFamily="66" charset="0"/>
              </a:defRPr>
            </a:lvl1pPr>
            <a:lvl2pPr marL="742950" indent="-285750">
              <a:spcBef>
                <a:spcPct val="20000"/>
              </a:spcBef>
              <a:buClr>
                <a:schemeClr val="folHlink"/>
              </a:buClr>
              <a:buChar char="•"/>
              <a:defRPr sz="2800">
                <a:solidFill>
                  <a:schemeClr val="tx1"/>
                </a:solidFill>
                <a:latin typeface="Comic Sans MS" pitchFamily="66" charset="0"/>
              </a:defRPr>
            </a:lvl2pPr>
            <a:lvl3pPr marL="1143000" indent="-228600">
              <a:spcBef>
                <a:spcPct val="20000"/>
              </a:spcBef>
              <a:buChar char="•"/>
              <a:defRPr sz="2400">
                <a:solidFill>
                  <a:schemeClr val="tx1"/>
                </a:solidFill>
                <a:latin typeface="Comic Sans MS" pitchFamily="66" charset="0"/>
              </a:defRPr>
            </a:lvl3pPr>
            <a:lvl4pPr marL="1600200" indent="-228600">
              <a:spcBef>
                <a:spcPct val="20000"/>
              </a:spcBef>
              <a:buFont typeface="Times New Roman" pitchFamily="18" charset="0"/>
              <a:buChar char="−"/>
              <a:defRPr sz="2000">
                <a:solidFill>
                  <a:schemeClr val="tx1"/>
                </a:solidFill>
                <a:latin typeface="Comic Sans MS" pitchFamily="66" charset="0"/>
              </a:defRPr>
            </a:lvl4pPr>
            <a:lvl5pPr marL="2057400" indent="-228600">
              <a:spcBef>
                <a:spcPct val="20000"/>
              </a:spcBef>
              <a:buFont typeface="Times New Roman" pitchFamily="18" charset="0"/>
              <a:buChar char="–"/>
              <a:defRPr sz="2000">
                <a:solidFill>
                  <a:schemeClr val="tx1"/>
                </a:solidFill>
                <a:latin typeface="Comic Sans MS" pitchFamily="66" charset="0"/>
              </a:defRPr>
            </a:lvl5pPr>
            <a:lvl6pPr marL="25146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6pPr>
            <a:lvl7pPr marL="29718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7pPr>
            <a:lvl8pPr marL="34290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8pPr>
            <a:lvl9pPr marL="3886200" indent="-228600" eaLnBrk="0" fontAlgn="base" hangingPunct="0">
              <a:spcBef>
                <a:spcPct val="20000"/>
              </a:spcBef>
              <a:spcAft>
                <a:spcPct val="0"/>
              </a:spcAft>
              <a:buFont typeface="Times New Roman" pitchFamily="18" charset="0"/>
              <a:buChar char="–"/>
              <a:defRPr sz="2000">
                <a:solidFill>
                  <a:schemeClr val="tx1"/>
                </a:solidFill>
                <a:latin typeface="Comic Sans MS" pitchFamily="66" charset="0"/>
              </a:defRPr>
            </a:lvl9pPr>
          </a:lstStyle>
          <a:p>
            <a:pPr>
              <a:spcBef>
                <a:spcPct val="0"/>
              </a:spcBef>
              <a:buClrTx/>
              <a:buNone/>
              <a:defRPr/>
            </a:pPr>
            <a:r>
              <a:rPr lang="en-US" altLang="zh-CN" sz="2000" b="1" dirty="0">
                <a:latin typeface="华文新魏" panose="02010800040101010101" pitchFamily="2" charset="-122"/>
                <a:ea typeface="华文新魏" panose="02010800040101010101" pitchFamily="2" charset="-122"/>
              </a:rPr>
              <a:t>Current Status</a:t>
            </a:r>
          </a:p>
        </p:txBody>
      </p:sp>
      <p:pic>
        <p:nvPicPr>
          <p:cNvPr id="3" name="图片 2">
            <a:extLst>
              <a:ext uri="{FF2B5EF4-FFF2-40B4-BE49-F238E27FC236}">
                <a16:creationId xmlns:a16="http://schemas.microsoft.com/office/drawing/2014/main" id="{5D4F5A37-5E2F-A7A4-C3CA-EF95476D6841}"/>
              </a:ext>
            </a:extLst>
          </p:cNvPr>
          <p:cNvPicPr>
            <a:picLocks noChangeAspect="1"/>
          </p:cNvPicPr>
          <p:nvPr/>
        </p:nvPicPr>
        <p:blipFill>
          <a:blip r:embed="rId3"/>
          <a:stretch>
            <a:fillRect/>
          </a:stretch>
        </p:blipFill>
        <p:spPr>
          <a:xfrm>
            <a:off x="1609164" y="832388"/>
            <a:ext cx="8973671" cy="4162131"/>
          </a:xfrm>
          <a:prstGeom prst="rect">
            <a:avLst/>
          </a:prstGeom>
        </p:spPr>
      </p:pic>
      <p:sp>
        <p:nvSpPr>
          <p:cNvPr id="13" name="TextBox 4">
            <a:extLst>
              <a:ext uri="{FF2B5EF4-FFF2-40B4-BE49-F238E27FC236}">
                <a16:creationId xmlns:a16="http://schemas.microsoft.com/office/drawing/2014/main" id="{6BF13DA4-6929-CC71-498B-EE09ED8AAEC6}"/>
              </a:ext>
            </a:extLst>
          </p:cNvPr>
          <p:cNvSpPr txBox="1"/>
          <p:nvPr/>
        </p:nvSpPr>
        <p:spPr>
          <a:xfrm>
            <a:off x="789640" y="5119333"/>
            <a:ext cx="9925365" cy="1477328"/>
          </a:xfrm>
          <a:prstGeom prst="rect">
            <a:avLst/>
          </a:prstGeom>
          <a:noFill/>
        </p:spPr>
        <p:txBody>
          <a:bodyPr wrap="square" rtlCol="0">
            <a:spAutoFit/>
          </a:bodyPr>
          <a:lstStyle/>
          <a:p>
            <a:pPr marL="285750" indent="-285750" algn="just">
              <a:spcBef>
                <a:spcPts val="600"/>
              </a:spcBef>
              <a:buFont typeface="Arial" panose="020B0604020202020204" pitchFamily="34" charset="0"/>
              <a:buChar char="•"/>
            </a:pPr>
            <a:r>
              <a:rPr lang="en-US" altLang="zh-CN" sz="2000" b="1" dirty="0">
                <a:solidFill>
                  <a:srgbClr val="FF3300"/>
                </a:solidFill>
                <a:latin typeface="Arial" panose="020B0604020202020204" pitchFamily="34" charset="0"/>
                <a:cs typeface="Arial" panose="020B0604020202020204" pitchFamily="34" charset="0"/>
              </a:rPr>
              <a:t>Angular distributions </a:t>
            </a:r>
            <a:r>
              <a:rPr lang="en-US" altLang="zh-CN" sz="2000" b="1" dirty="0">
                <a:latin typeface="Arial" panose="020B0604020202020204" pitchFamily="34" charset="0"/>
                <a:cs typeface="Arial" panose="020B0604020202020204" pitchFamily="34" charset="0"/>
              </a:rPr>
              <a:t>measured in wide energy range of </a:t>
            </a:r>
            <a:r>
              <a:rPr lang="en-US" altLang="zh-CN" sz="2000" b="1" i="1" dirty="0" err="1">
                <a:solidFill>
                  <a:srgbClr val="FF3300"/>
                </a:solidFill>
                <a:latin typeface="Arial" panose="020B0604020202020204" pitchFamily="34" charset="0"/>
                <a:cs typeface="Arial" panose="020B0604020202020204" pitchFamily="34" charset="0"/>
              </a:rPr>
              <a:t>E</a:t>
            </a:r>
            <a:r>
              <a:rPr lang="en-US" altLang="zh-CN" sz="2000" b="1" baseline="-25000" dirty="0" err="1">
                <a:solidFill>
                  <a:srgbClr val="FF3300"/>
                </a:solidFill>
                <a:latin typeface="Arial" panose="020B0604020202020204" pitchFamily="34" charset="0"/>
                <a:cs typeface="Arial" panose="020B0604020202020204" pitchFamily="34" charset="0"/>
              </a:rPr>
              <a:t>cm</a:t>
            </a:r>
            <a:r>
              <a:rPr lang="en-US" altLang="zh-CN" sz="2000" b="1" dirty="0">
                <a:solidFill>
                  <a:srgbClr val="FF3300"/>
                </a:solidFill>
                <a:latin typeface="Arial" panose="020B0604020202020204" pitchFamily="34" charset="0"/>
                <a:cs typeface="Arial" panose="020B0604020202020204" pitchFamily="34" charset="0"/>
              </a:rPr>
              <a:t> = 0.61 – 4.97  </a:t>
            </a:r>
            <a:r>
              <a:rPr lang="en-US" altLang="zh-CN" sz="2000" b="1" dirty="0">
                <a:latin typeface="Arial" panose="020B0604020202020204" pitchFamily="34" charset="0"/>
                <a:cs typeface="Arial" panose="020B0604020202020204" pitchFamily="34" charset="0"/>
              </a:rPr>
              <a:t>MeV</a:t>
            </a:r>
          </a:p>
          <a:p>
            <a:pPr marL="285750" indent="-285750" algn="just">
              <a:spcBef>
                <a:spcPts val="600"/>
              </a:spcBef>
              <a:buFont typeface="Arial" panose="020B0604020202020204" pitchFamily="34" charset="0"/>
              <a:buChar char="•"/>
            </a:pPr>
            <a:r>
              <a:rPr lang="en-US" altLang="zh-CN" sz="2000" b="1" dirty="0">
                <a:solidFill>
                  <a:srgbClr val="FF3300"/>
                </a:solidFill>
                <a:latin typeface="Arial" panose="020B0604020202020204" pitchFamily="34" charset="0"/>
                <a:cs typeface="Arial" panose="020B0604020202020204" pitchFamily="34" charset="0"/>
              </a:rPr>
              <a:t>5%</a:t>
            </a:r>
            <a:r>
              <a:rPr lang="en-US" altLang="zh-CN" sz="2000" b="1" dirty="0">
                <a:latin typeface="Arial" panose="020B0604020202020204" pitchFamily="34" charset="0"/>
                <a:cs typeface="Arial" panose="020B0604020202020204" pitchFamily="34" charset="0"/>
              </a:rPr>
              <a:t> extrapolation uncertainty, reduced width </a:t>
            </a:r>
            <a:r>
              <a:rPr lang="en-US" altLang="zh-CN" sz="2000" b="1" i="1" dirty="0">
                <a:solidFill>
                  <a:srgbClr val="FF3300"/>
                </a:solidFill>
                <a:latin typeface="Arial" panose="020B0604020202020204" pitchFamily="34" charset="0"/>
                <a:cs typeface="Arial" panose="020B0604020202020204" pitchFamily="34" charset="0"/>
              </a:rPr>
              <a:t>γ</a:t>
            </a:r>
            <a:r>
              <a:rPr lang="en-US" altLang="zh-CN" sz="2000" b="1" dirty="0">
                <a:solidFill>
                  <a:srgbClr val="FF3300"/>
                </a:solidFill>
                <a:latin typeface="Arial" panose="020B0604020202020204" pitchFamily="34" charset="0"/>
                <a:cs typeface="Arial" panose="020B0604020202020204" pitchFamily="34" charset="0"/>
              </a:rPr>
              <a:t> = 0.539(16) MeV</a:t>
            </a:r>
            <a:r>
              <a:rPr lang="en-US" altLang="zh-CN" sz="2000" b="1" baseline="30000" dirty="0">
                <a:solidFill>
                  <a:srgbClr val="FF3300"/>
                </a:solidFill>
                <a:latin typeface="Arial" panose="020B0604020202020204" pitchFamily="34" charset="0"/>
                <a:cs typeface="Arial" panose="020B0604020202020204" pitchFamily="34" charset="0"/>
              </a:rPr>
              <a:t>1/2</a:t>
            </a:r>
          </a:p>
          <a:p>
            <a:pPr marL="285750" indent="-285750" algn="just">
              <a:spcBef>
                <a:spcPts val="600"/>
              </a:spcBef>
              <a:buFont typeface="Arial" panose="020B0604020202020204" pitchFamily="34" charset="0"/>
              <a:buChar char="•"/>
            </a:pPr>
            <a:r>
              <a:rPr lang="en-US" altLang="zh-CN" sz="2000" b="1" dirty="0">
                <a:latin typeface="Arial" panose="020B0604020202020204" pitchFamily="34" charset="0"/>
                <a:cs typeface="Arial" panose="020B0604020202020204" pitchFamily="34" charset="0"/>
              </a:rPr>
              <a:t>Inconsistencies </a:t>
            </a:r>
            <a:r>
              <a:rPr lang="en-US" altLang="zh-CN" sz="2000" b="1" dirty="0">
                <a:solidFill>
                  <a:srgbClr val="FF3300"/>
                </a:solidFill>
                <a:latin typeface="Arial" panose="020B0604020202020204" pitchFamily="34" charset="0"/>
                <a:cs typeface="Arial" panose="020B0604020202020204" pitchFamily="34" charset="0"/>
              </a:rPr>
              <a:t>JUNA and SCU </a:t>
            </a:r>
            <a:r>
              <a:rPr lang="en-US" altLang="zh-CN" sz="2000" b="1" dirty="0">
                <a:latin typeface="Arial" panose="020B0604020202020204" pitchFamily="34" charset="0"/>
                <a:cs typeface="Arial" panose="020B0604020202020204" pitchFamily="34" charset="0"/>
              </a:rPr>
              <a:t>data, caused by </a:t>
            </a:r>
            <a:r>
              <a:rPr lang="en-US" altLang="zh-CN" sz="2000" b="1" dirty="0">
                <a:solidFill>
                  <a:srgbClr val="FF3300"/>
                </a:solidFill>
                <a:latin typeface="Arial" panose="020B0604020202020204" pitchFamily="34" charset="0"/>
                <a:cs typeface="Arial" panose="020B0604020202020204" pitchFamily="34" charset="0"/>
              </a:rPr>
              <a:t>different scaling factors;</a:t>
            </a:r>
            <a:r>
              <a:rPr lang="zh-CN" altLang="en-US" sz="2000" b="1" dirty="0">
                <a:solidFill>
                  <a:srgbClr val="FF3300"/>
                </a:solidFill>
                <a:latin typeface="Arial" panose="020B0604020202020204" pitchFamily="34" charset="0"/>
                <a:cs typeface="Arial" panose="020B0604020202020204" pitchFamily="34" charset="0"/>
              </a:rPr>
              <a:t> </a:t>
            </a:r>
            <a:r>
              <a:rPr lang="en-US" altLang="zh-CN" sz="2000" b="1" dirty="0">
                <a:solidFill>
                  <a:srgbClr val="FF3300"/>
                </a:solidFill>
                <a:latin typeface="Arial" panose="020B0604020202020204" pitchFamily="34" charset="0"/>
                <a:cs typeface="Arial" panose="020B0604020202020204" pitchFamily="34" charset="0"/>
              </a:rPr>
              <a:t>missed </a:t>
            </a:r>
            <a:r>
              <a:rPr lang="en-US" altLang="zh-CN" sz="2000" b="1" dirty="0">
                <a:latin typeface="Arial" panose="020B0604020202020204" pitchFamily="34" charset="0"/>
                <a:cs typeface="Arial" panose="020B0604020202020204" pitchFamily="34" charset="0"/>
              </a:rPr>
              <a:t>serval levels</a:t>
            </a:r>
            <a:r>
              <a:rPr lang="en-US" altLang="zh-CN" sz="2000" b="1" dirty="0">
                <a:solidFill>
                  <a:srgbClr val="FF3300"/>
                </a:solidFill>
                <a:latin typeface="Arial" panose="020B0604020202020204" pitchFamily="34" charset="0"/>
                <a:cs typeface="Arial" panose="020B0604020202020204" pitchFamily="34" charset="0"/>
              </a:rPr>
              <a:t> below threshold; ignored </a:t>
            </a:r>
            <a:r>
              <a:rPr lang="en-US" altLang="zh-CN" sz="2000" b="1" dirty="0">
                <a:latin typeface="Arial" panose="020B0604020202020204" pitchFamily="34" charset="0"/>
                <a:cs typeface="Arial" panose="020B0604020202020204" pitchFamily="34" charset="0"/>
              </a:rPr>
              <a:t>the effect of </a:t>
            </a:r>
            <a:r>
              <a:rPr lang="en-US" altLang="zh-CN" sz="2000" b="1" dirty="0">
                <a:solidFill>
                  <a:srgbClr val="FF3300"/>
                </a:solidFill>
                <a:latin typeface="Arial" panose="020B0604020202020204" pitchFamily="34" charset="0"/>
                <a:cs typeface="Arial" panose="020B0604020202020204" pitchFamily="34" charset="0"/>
              </a:rPr>
              <a:t>electron screening </a:t>
            </a:r>
          </a:p>
        </p:txBody>
      </p:sp>
      <p:sp>
        <p:nvSpPr>
          <p:cNvPr id="14" name="文本框 13">
            <a:extLst>
              <a:ext uri="{FF2B5EF4-FFF2-40B4-BE49-F238E27FC236}">
                <a16:creationId xmlns:a16="http://schemas.microsoft.com/office/drawing/2014/main" id="{69EF80FE-2725-84E4-365D-958E7F413F7D}"/>
              </a:ext>
            </a:extLst>
          </p:cNvPr>
          <p:cNvSpPr txBox="1"/>
          <p:nvPr/>
        </p:nvSpPr>
        <p:spPr>
          <a:xfrm>
            <a:off x="6562450" y="644817"/>
            <a:ext cx="3751283" cy="307777"/>
          </a:xfrm>
          <a:prstGeom prst="rect">
            <a:avLst/>
          </a:prstGeom>
          <a:noFill/>
        </p:spPr>
        <p:txBody>
          <a:bodyPr wrap="none" rtlCol="0">
            <a:spAutoFit/>
          </a:bodyPr>
          <a:lstStyle/>
          <a:p>
            <a:r>
              <a:rPr lang="de-DE" altLang="zh-CN" sz="1400" b="1" dirty="0">
                <a:ea typeface="Calibri" panose="020F0502020204030204" pitchFamily="34" charset="0"/>
                <a:cs typeface="Calibri" panose="020F0502020204030204" pitchFamily="34" charset="0"/>
              </a:rPr>
              <a:t>R. J. deBoer et al., PRL 132, 062702 (2024)</a:t>
            </a:r>
            <a:endParaRPr lang="zh-CN" altLang="en-US" sz="1400" b="1" dirty="0">
              <a:cs typeface="Calibri" panose="020F0502020204030204" pitchFamily="34" charset="0"/>
            </a:endParaRPr>
          </a:p>
        </p:txBody>
      </p:sp>
      <p:sp>
        <p:nvSpPr>
          <p:cNvPr id="15" name="灯片编号占位符 14">
            <a:extLst>
              <a:ext uri="{FF2B5EF4-FFF2-40B4-BE49-F238E27FC236}">
                <a16:creationId xmlns:a16="http://schemas.microsoft.com/office/drawing/2014/main" id="{3869DE55-1C19-BB7B-4BCC-86B8F6ED5071}"/>
              </a:ext>
            </a:extLst>
          </p:cNvPr>
          <p:cNvSpPr>
            <a:spLocks noGrp="1"/>
          </p:cNvSpPr>
          <p:nvPr>
            <p:ph type="sldNum" sz="quarter" idx="12"/>
          </p:nvPr>
        </p:nvSpPr>
        <p:spPr/>
        <p:txBody>
          <a:bodyPr/>
          <a:lstStyle/>
          <a:p>
            <a:fld id="{B404BCE8-E988-47B3-B1DC-A268410BBE29}" type="slidenum">
              <a:rPr lang="zh-CN" altLang="en-US" smtClean="0"/>
              <a:t>19</a:t>
            </a:fld>
            <a:endParaRPr lang="zh-CN" altLang="en-US" dirty="0"/>
          </a:p>
        </p:txBody>
      </p:sp>
      <p:sp>
        <p:nvSpPr>
          <p:cNvPr id="17" name="矩形 3">
            <a:extLst>
              <a:ext uri="{FF2B5EF4-FFF2-40B4-BE49-F238E27FC236}">
                <a16:creationId xmlns:a16="http://schemas.microsoft.com/office/drawing/2014/main" id="{11981EC4-C173-C03E-24BA-28585A4F616C}"/>
              </a:ext>
            </a:extLst>
          </p:cNvPr>
          <p:cNvSpPr/>
          <p:nvPr/>
        </p:nvSpPr>
        <p:spPr>
          <a:xfrm>
            <a:off x="0" y="575545"/>
            <a:ext cx="9836728" cy="69272"/>
          </a:xfrm>
          <a:prstGeom prst="rect">
            <a:avLst/>
          </a:prstGeom>
          <a:gradFill flip="none" rotWithShape="1">
            <a:gsLst>
              <a:gs pos="31000">
                <a:schemeClr val="accent5">
                  <a:lumMod val="20000"/>
                  <a:lumOff val="80000"/>
                </a:schemeClr>
              </a:gs>
              <a:gs pos="0">
                <a:schemeClr val="accent1">
                  <a:lumMod val="5000"/>
                  <a:lumOff val="95000"/>
                  <a:alpha val="0"/>
                </a:schemeClr>
              </a:gs>
              <a:gs pos="65000">
                <a:schemeClr val="accent5">
                  <a:lumMod val="60000"/>
                  <a:lumOff val="40000"/>
                </a:schemeClr>
              </a:gs>
              <a:gs pos="100000">
                <a:srgbClr val="1B4A63"/>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1">
            <a:extLst>
              <a:ext uri="{FF2B5EF4-FFF2-40B4-BE49-F238E27FC236}">
                <a16:creationId xmlns:a16="http://schemas.microsoft.com/office/drawing/2014/main" id="{99DF9135-465A-E3E3-4DA2-FAC1E890C003}"/>
              </a:ext>
            </a:extLst>
          </p:cNvPr>
          <p:cNvPicPr>
            <a:picLocks noChangeAspect="1"/>
          </p:cNvPicPr>
          <p:nvPr/>
        </p:nvPicPr>
        <p:blipFill>
          <a:blip r:embed="rId4"/>
          <a:srcRect t="25415" b="25415"/>
          <a:stretch/>
        </p:blipFill>
        <p:spPr>
          <a:xfrm>
            <a:off x="10817276" y="0"/>
            <a:ext cx="1374724" cy="675962"/>
          </a:xfrm>
          <a:prstGeom prst="rect">
            <a:avLst/>
          </a:prstGeom>
        </p:spPr>
      </p:pic>
    </p:spTree>
    <p:extLst>
      <p:ext uri="{BB962C8B-B14F-4D97-AF65-F5344CB8AC3E}">
        <p14:creationId xmlns:p14="http://schemas.microsoft.com/office/powerpoint/2010/main" val="101994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0B55295-FA7B-E64B-A051-B6CD50F044C3}"/>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43065F5D-F88B-C7C8-3511-D9E10B69F388}"/>
              </a:ext>
            </a:extLst>
          </p:cNvPr>
          <p:cNvSpPr>
            <a:spLocks noGrp="1"/>
          </p:cNvSpPr>
          <p:nvPr>
            <p:ph idx="1"/>
          </p:nvPr>
        </p:nvSpPr>
        <p:spPr/>
        <p:txBody>
          <a:bodyPr/>
          <a:lstStyle/>
          <a:p>
            <a:endParaRPr lang="zh-CN" altLang="en-US"/>
          </a:p>
        </p:txBody>
      </p:sp>
      <p:sp>
        <p:nvSpPr>
          <p:cNvPr id="4" name="灯片编号占位符 3">
            <a:extLst>
              <a:ext uri="{FF2B5EF4-FFF2-40B4-BE49-F238E27FC236}">
                <a16:creationId xmlns:a16="http://schemas.microsoft.com/office/drawing/2014/main" id="{75C2C479-1A15-A166-CE1C-4DC3151A784B}"/>
              </a:ext>
            </a:extLst>
          </p:cNvPr>
          <p:cNvSpPr>
            <a:spLocks noGrp="1"/>
          </p:cNvSpPr>
          <p:nvPr>
            <p:ph type="sldNum" sz="quarter" idx="12"/>
          </p:nvPr>
        </p:nvSpPr>
        <p:spPr/>
        <p:txBody>
          <a:bodyPr/>
          <a:lstStyle/>
          <a:p>
            <a:fld id="{B404BCE8-E988-47B3-B1DC-A268410BBE29}" type="slidenum">
              <a:rPr lang="zh-CN" altLang="en-US" smtClean="0"/>
              <a:t>20</a:t>
            </a:fld>
            <a:endParaRPr lang="zh-CN" altLang="en-US"/>
          </a:p>
        </p:txBody>
      </p:sp>
      <p:sp>
        <p:nvSpPr>
          <p:cNvPr id="5" name="文本框 4">
            <a:extLst>
              <a:ext uri="{FF2B5EF4-FFF2-40B4-BE49-F238E27FC236}">
                <a16:creationId xmlns:a16="http://schemas.microsoft.com/office/drawing/2014/main" id="{2144EE81-3934-4FEB-7134-05444AFEF21F}"/>
              </a:ext>
            </a:extLst>
          </p:cNvPr>
          <p:cNvSpPr txBox="1"/>
          <p:nvPr/>
        </p:nvSpPr>
        <p:spPr>
          <a:xfrm>
            <a:off x="0" y="0"/>
            <a:ext cx="8589818" cy="584775"/>
          </a:xfrm>
          <a:prstGeom prst="rect">
            <a:avLst/>
          </a:prstGeom>
          <a:noFill/>
        </p:spPr>
        <p:txBody>
          <a:bodyPr wrap="square" rtlCol="0">
            <a:spAutoFit/>
          </a:bodyPr>
          <a:lstStyle/>
          <a:p>
            <a:r>
              <a:rPr lang="zh-CN" altLang="en-US" sz="3200" dirty="0">
                <a:latin typeface="华文新魏" panose="02010800040101010101" pitchFamily="2" charset="-122"/>
                <a:ea typeface="华文新魏" panose="02010800040101010101" pitchFamily="2" charset="-122"/>
              </a:rPr>
              <a:t>天体物理反应率</a:t>
            </a:r>
          </a:p>
        </p:txBody>
      </p:sp>
      <p:sp>
        <p:nvSpPr>
          <p:cNvPr id="6" name="TextBox 4">
            <a:extLst>
              <a:ext uri="{FF2B5EF4-FFF2-40B4-BE49-F238E27FC236}">
                <a16:creationId xmlns:a16="http://schemas.microsoft.com/office/drawing/2014/main" id="{1D729FD5-23D0-F787-FD67-0E4A36A9D7FF}"/>
              </a:ext>
            </a:extLst>
          </p:cNvPr>
          <p:cNvSpPr txBox="1"/>
          <p:nvPr/>
        </p:nvSpPr>
        <p:spPr>
          <a:xfrm>
            <a:off x="3761607" y="6331086"/>
            <a:ext cx="4668786" cy="430887"/>
          </a:xfrm>
          <a:prstGeom prst="rect">
            <a:avLst/>
          </a:prstGeom>
          <a:noFill/>
        </p:spPr>
        <p:txBody>
          <a:bodyPr wrap="square" rtlCol="0">
            <a:spAutoFit/>
          </a:bodyPr>
          <a:lstStyle/>
          <a:p>
            <a:r>
              <a:rPr lang="zh-CN" altLang="en-US" sz="2200" b="1" dirty="0">
                <a:solidFill>
                  <a:srgbClr val="0089E1"/>
                </a:solidFill>
                <a:latin typeface="微软雅黑" panose="020B0503020204020204" pitchFamily="34" charset="-122"/>
                <a:ea typeface="微软雅黑" panose="020B0503020204020204" pitchFamily="34" charset="-122"/>
              </a:rPr>
              <a:t>为天体物理研究提供</a:t>
            </a:r>
            <a:r>
              <a:rPr lang="zh-CN" altLang="en-US" sz="2200" b="1" dirty="0">
                <a:solidFill>
                  <a:srgbClr val="FF3300"/>
                </a:solidFill>
                <a:latin typeface="微软雅黑" panose="020B0503020204020204" pitchFamily="34" charset="-122"/>
                <a:ea typeface="微软雅黑" panose="020B0503020204020204" pitchFamily="34" charset="-122"/>
              </a:rPr>
              <a:t>最可靠的反应率</a:t>
            </a:r>
            <a:endParaRPr lang="en-US" sz="2200" b="1" dirty="0">
              <a:solidFill>
                <a:srgbClr val="FF3300"/>
              </a:solidFill>
              <a:latin typeface="微软雅黑" panose="020B0503020204020204" pitchFamily="34" charset="-122"/>
              <a:ea typeface="微软雅黑" panose="020B0503020204020204" pitchFamily="34" charset="-122"/>
            </a:endParaRPr>
          </a:p>
        </p:txBody>
      </p:sp>
      <p:pic>
        <p:nvPicPr>
          <p:cNvPr id="7" name="图片 6">
            <a:extLst>
              <a:ext uri="{FF2B5EF4-FFF2-40B4-BE49-F238E27FC236}">
                <a16:creationId xmlns:a16="http://schemas.microsoft.com/office/drawing/2014/main" id="{4B893A06-ABA6-0938-7618-EC718F3317A0}"/>
              </a:ext>
            </a:extLst>
          </p:cNvPr>
          <p:cNvPicPr>
            <a:picLocks noChangeAspect="1"/>
          </p:cNvPicPr>
          <p:nvPr/>
        </p:nvPicPr>
        <p:blipFill>
          <a:blip r:embed="rId2"/>
          <a:stretch>
            <a:fillRect/>
          </a:stretch>
        </p:blipFill>
        <p:spPr>
          <a:xfrm>
            <a:off x="2064327" y="663418"/>
            <a:ext cx="8063346" cy="5667668"/>
          </a:xfrm>
          <a:prstGeom prst="rect">
            <a:avLst/>
          </a:prstGeom>
        </p:spPr>
      </p:pic>
    </p:spTree>
    <p:extLst>
      <p:ext uri="{BB962C8B-B14F-4D97-AF65-F5344CB8AC3E}">
        <p14:creationId xmlns:p14="http://schemas.microsoft.com/office/powerpoint/2010/main" val="1559238977"/>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54676</TotalTime>
  <Words>2215</Words>
  <Application>Microsoft Macintosh PowerPoint</Application>
  <PresentationFormat>Widescreen</PresentationFormat>
  <Paragraphs>232</Paragraphs>
  <Slides>20</Slides>
  <Notes>17</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20</vt:i4>
      </vt:variant>
    </vt:vector>
  </HeadingPairs>
  <TitlesOfParts>
    <vt:vector size="33" baseType="lpstr">
      <vt:lpstr>等线</vt:lpstr>
      <vt:lpstr>微软雅黑</vt:lpstr>
      <vt:lpstr>Microsoft YaHei UI</vt:lpstr>
      <vt:lpstr>华文新魏</vt:lpstr>
      <vt:lpstr>Arial</vt:lpstr>
      <vt:lpstr>Arial Rounded MT Bold</vt:lpstr>
      <vt:lpstr>Calibri</vt:lpstr>
      <vt:lpstr>Calibri Light</vt:lpstr>
      <vt:lpstr>Cambria Math</vt:lpstr>
      <vt:lpstr>Forte</vt:lpstr>
      <vt:lpstr>Symbol</vt:lpstr>
      <vt:lpstr>Verdana</vt:lpstr>
      <vt:lpstr>Office 主题​​</vt:lpstr>
      <vt:lpstr>Study of the Stellar Neutron Source Reaction 13C(α ,n)16O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a low-background high efficiency neutron detector array</dc:title>
  <dc:creator>焦 韬瑜</dc:creator>
  <cp:lastModifiedBy>HB16759@365mak.com</cp:lastModifiedBy>
  <cp:revision>54</cp:revision>
  <dcterms:created xsi:type="dcterms:W3CDTF">2022-06-29T07:33:36Z</dcterms:created>
  <dcterms:modified xsi:type="dcterms:W3CDTF">2026-09-08T09:20:35Z</dcterms:modified>
</cp:coreProperties>
</file>