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83" r:id="rId2"/>
    <p:sldId id="416" r:id="rId3"/>
    <p:sldId id="399" r:id="rId4"/>
    <p:sldId id="708" r:id="rId5"/>
    <p:sldId id="260" r:id="rId6"/>
    <p:sldId id="452" r:id="rId7"/>
    <p:sldId id="725" r:id="rId8"/>
    <p:sldId id="726" r:id="rId9"/>
    <p:sldId id="727" r:id="rId10"/>
    <p:sldId id="728" r:id="rId11"/>
    <p:sldId id="732" r:id="rId12"/>
    <p:sldId id="733" r:id="rId13"/>
    <p:sldId id="729" r:id="rId14"/>
    <p:sldId id="730" r:id="rId15"/>
    <p:sldId id="378" r:id="rId16"/>
    <p:sldId id="719" r:id="rId17"/>
    <p:sldId id="720" r:id="rId18"/>
    <p:sldId id="717" r:id="rId19"/>
  </p:sldIdLst>
  <p:sldSz cx="9144000" cy="6858000" type="screen4x3"/>
  <p:notesSz cx="6789738" cy="9929813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55EB"/>
    <a:srgbClr val="4EA64E"/>
    <a:srgbClr val="FF2A2A"/>
    <a:srgbClr val="659BC4"/>
    <a:srgbClr val="FF5551"/>
    <a:srgbClr val="0000FF"/>
    <a:srgbClr val="FFA94B"/>
    <a:srgbClr val="FFAE52"/>
    <a:srgbClr val="FD5F50"/>
    <a:srgbClr val="FFFF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7" autoAdjust="0"/>
    <p:restoredTop sz="94691" autoAdjust="0"/>
  </p:normalViewPr>
  <p:slideViewPr>
    <p:cSldViewPr snapToGrid="0" snapToObjects="1">
      <p:cViewPr varScale="1">
        <p:scale>
          <a:sx n="76" d="100"/>
          <a:sy n="76" d="100"/>
        </p:scale>
        <p:origin x="87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5" d="100"/>
          <a:sy n="75" d="100"/>
        </p:scale>
        <p:origin x="299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5947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51660-0934-124D-A4B3-496C7F320307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5947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EDE-7EBB-0F4A-80C2-34DB9D2E2ED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21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5947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828EF-C252-394A-93BF-1C478CFA0896}" type="datetimeFigureOut">
              <a:rPr lang="de-DE" smtClean="0"/>
              <a:t>09.09.2026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8974" y="4716661"/>
            <a:ext cx="543179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5947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02386-BEE7-5D4D-B4E7-4BB579C4788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019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8852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0282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3D515-1750-E65F-37C5-C801E1469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02D864-DDAE-927D-5497-28B1BF82E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99C7A-4BC9-FF99-4C48-CE9F5E9C7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A4C84-9265-9B3C-CBEE-6235996733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5687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381760" y="6583329"/>
            <a:ext cx="608584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0" y="6632879"/>
            <a:ext cx="744898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993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60321"/>
            <a:ext cx="5584535" cy="461665"/>
          </a:xfrm>
        </p:spPr>
        <p:txBody>
          <a:bodyPr anchor="t" anchorCtr="0">
            <a:sp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16392" y="6646241"/>
            <a:ext cx="744898" cy="423517"/>
          </a:xfrm>
          <a:prstGeom prst="rect">
            <a:avLst/>
          </a:prstGeom>
        </p:spPr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382400" y="6584400"/>
            <a:ext cx="60876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766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‹#›</a:t>
            </a:fld>
            <a:endParaRPr lang="de-DE"/>
          </a:p>
        </p:txBody>
      </p:sp>
      <p:sp>
        <p:nvSpPr>
          <p:cNvPr id="5" name="Fußzeilenplatzhalter 7">
            <a:extLst>
              <a:ext uri="{FF2B5EF4-FFF2-40B4-BE49-F238E27FC236}">
                <a16:creationId xmlns:a16="http://schemas.microsoft.com/office/drawing/2014/main" id="{B5D72276-CE3E-1FA5-62E3-5AD011AC7D51}"/>
              </a:ext>
            </a:extLst>
          </p:cNvPr>
          <p:cNvSpPr txBox="1">
            <a:spLocks/>
          </p:cNvSpPr>
          <p:nvPr userDrawn="1"/>
        </p:nvSpPr>
        <p:spPr>
          <a:xfrm>
            <a:off x="1382400" y="6584400"/>
            <a:ext cx="60876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Gabriel Martínez-Pinedo / Probing heavy element nucleosynthesis through electromagnetic observations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023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>
            <a:spLocks/>
          </p:cNvSpPr>
          <p:nvPr/>
        </p:nvSpPr>
        <p:spPr>
          <a:xfrm>
            <a:off x="0" y="6609871"/>
            <a:ext cx="9144001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79409" y="6624115"/>
            <a:ext cx="744898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125CBDDA-5CCF-8748-8988-9DC6C8981774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832339"/>
            <a:ext cx="8211834" cy="5521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64636"/>
            <a:ext cx="5584535" cy="46166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1382400" y="6584400"/>
            <a:ext cx="60876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14" name="Bild 13" descr="2017_H_Logo_CMYK_solo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359" y="6590575"/>
            <a:ext cx="1220200" cy="349608"/>
          </a:xfrm>
          <a:prstGeom prst="rect">
            <a:avLst/>
          </a:prstGeom>
        </p:spPr>
      </p:pic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202" y="144640"/>
            <a:ext cx="914045" cy="30468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247" y="64916"/>
            <a:ext cx="810507" cy="5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398" y="154916"/>
            <a:ext cx="932039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8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10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hyperlink" Target="https://github.com/artis-mcrt/artis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jp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openxmlformats.org/officeDocument/2006/relationships/image" Target="../media/image37.png"/><Relationship Id="rId4" Type="http://schemas.openxmlformats.org/officeDocument/2006/relationships/image" Target="../media/image29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7.jp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41919" y="2228698"/>
            <a:ext cx="8966613" cy="1384995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>
                <a:solidFill>
                  <a:srgbClr val="33333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Gabriel Martínez-Pinedo</a:t>
            </a:r>
            <a:endParaRPr lang="en-DE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Nuclear Physics in Astrophysics XII</a:t>
            </a:r>
          </a:p>
          <a:p>
            <a:r>
              <a:rPr lang="en-US" dirty="0">
                <a:solidFill>
                  <a:schemeClr val="tx1"/>
                </a:solidFill>
              </a:rPr>
              <a:t>Cluj-Napoca, September 7-11</a:t>
            </a:r>
            <a:r>
              <a:rPr lang="en-DE" dirty="0">
                <a:solidFill>
                  <a:schemeClr val="tx1"/>
                </a:solidFill>
              </a:rPr>
              <a:t>, 202</a:t>
            </a:r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" name="Textplatzhalter 15"/>
          <p:cNvSpPr txBox="1">
            <a:spLocks/>
          </p:cNvSpPr>
          <p:nvPr/>
        </p:nvSpPr>
        <p:spPr>
          <a:xfrm>
            <a:off x="53071" y="832826"/>
            <a:ext cx="8826056" cy="954107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None/>
              <a:defRPr sz="3600" b="1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None/>
              <a:defRPr sz="20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Probing heavy element nucleosynthesis through electromagnetic observations</a:t>
            </a:r>
          </a:p>
        </p:txBody>
      </p:sp>
      <p:pic>
        <p:nvPicPr>
          <p:cNvPr id="5" name="Bild 6" descr="GSI_Logo_rg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531" y="4053849"/>
            <a:ext cx="1967878" cy="655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680" y="3999258"/>
            <a:ext cx="1839615" cy="7105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012" y="5488749"/>
            <a:ext cx="2340000" cy="971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175" y="5836302"/>
            <a:ext cx="1800000" cy="7838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3" y="5519124"/>
            <a:ext cx="1260000" cy="9103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60" y="5653674"/>
            <a:ext cx="1800000" cy="6412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43A183-328D-2938-ECE7-9432A6466A8E}"/>
              </a:ext>
            </a:extLst>
          </p:cNvPr>
          <p:cNvSpPr txBox="1"/>
          <p:nvPr/>
        </p:nvSpPr>
        <p:spPr>
          <a:xfrm>
            <a:off x="7214498" y="6392641"/>
            <a:ext cx="1670009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1200" dirty="0"/>
              <a:t>ERC </a:t>
            </a:r>
            <a:r>
              <a:rPr lang="en-US" sz="1200" dirty="0" err="1"/>
              <a:t>AdG</a:t>
            </a:r>
            <a:r>
              <a:rPr lang="en-US" sz="1200" dirty="0"/>
              <a:t> KILONOVA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FBECE06-3A0B-003F-5BA5-A9C165D450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4470" y="5519124"/>
            <a:ext cx="575869" cy="9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FEEC47-A96C-0863-8958-EC2C0A5BFC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1206" y="5305179"/>
            <a:ext cx="2160000" cy="54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80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29C9F190-37C3-ED6C-F990-09330FE78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38" y="1008084"/>
            <a:ext cx="8212138" cy="44414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 process needs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2565" y="436118"/>
                <a:ext cx="3951577" cy="213149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normAutofit/>
              </a:bodyPr>
              <a:lstStyle/>
              <a:p>
                <a:pPr algn="l"/>
                <a:r>
                  <a:rPr lang="en-US" dirty="0"/>
                  <a:t>Astrophysical environment should provide enough neutrons per seed for the r process to operate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final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initial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seed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algn="l"/>
                <a:endParaRPr lang="en-US" dirty="0"/>
              </a:p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seed</m:t>
                        </m:r>
                      </m:sub>
                    </m:sSub>
                  </m:oMath>
                </a14:m>
                <a:r>
                  <a:rPr lang="en-US" dirty="0"/>
                  <a:t> depends mainly on </a:t>
                </a:r>
              </a:p>
              <a:p>
                <a:pPr algn="l"/>
                <a:r>
                  <a:rPr lang="en-US" dirty="0"/>
                  <a:t>neutron richness ejecta (</a:t>
                </a:r>
              </a:p>
              <a:p>
                <a:pPr algn="l"/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65" y="436118"/>
                <a:ext cx="3951577" cy="2131498"/>
              </a:xfrm>
              <a:prstGeom prst="rect">
                <a:avLst/>
              </a:prstGeom>
              <a:blipFill>
                <a:blip r:embed="rId3"/>
                <a:stretch>
                  <a:fillRect l="-1233" t="-1719" b="-1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473106" y="3748640"/>
            <a:ext cx="4615987" cy="21012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                 requires properties of exotic neutron-rich nuclei: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en-US" dirty="0"/>
              <a:t>Beta-decay rates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en-US" dirty="0"/>
              <a:t>Neutron capture rates </a:t>
            </a:r>
          </a:p>
          <a:p>
            <a:pPr marL="176213" indent="-176213" algn="l">
              <a:buFont typeface="Arial" panose="020B0604020202020204" pitchFamily="34" charset="0"/>
              <a:buChar char="•"/>
            </a:pPr>
            <a:r>
              <a:rPr lang="en-US" dirty="0"/>
              <a:t>Fission rates and yields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56A919-4591-432E-B5CD-685E989CB676}"/>
              </a:ext>
            </a:extLst>
          </p:cNvPr>
          <p:cNvSpPr txBox="1"/>
          <p:nvPr/>
        </p:nvSpPr>
        <p:spPr>
          <a:xfrm>
            <a:off x="98350" y="5404898"/>
            <a:ext cx="8859326" cy="120032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Benchmark against observations: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Indirect: Solar and stellar abundances (contribution many events, chemical </a:t>
            </a:r>
            <a:r>
              <a:rPr lang="en-US" dirty="0" err="1"/>
              <a:t>evol</a:t>
            </a:r>
            <a:r>
              <a:rPr lang="en-US" dirty="0"/>
              <a:t>.)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Direct: Kilonova electromagnetic emission (single event, sensitive Atomic and Nuclear Physics)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F6251-D9B2-24C6-536E-3F6736F75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8134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461665"/>
          </a:xfrm>
        </p:spPr>
        <p:txBody>
          <a:bodyPr/>
          <a:lstStyle/>
          <a:p>
            <a:r>
              <a:rPr lang="en-US" dirty="0"/>
              <a:t>Kilonova: signature of the r-process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6" name="Content Placeholder 5" descr="Screen Shot 2017-02-11 at 10.49.20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4824"/>
            <a:ext cx="5652000" cy="5080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191278"/>
            <a:ext cx="2307042" cy="33855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1600" dirty="0">
                <a:solidFill>
                  <a:srgbClr val="FFFF00"/>
                </a:solidFill>
              </a:rPr>
              <a:t>Metzger &amp; Berger 2012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92873" y="3312740"/>
            <a:ext cx="3116524" cy="329320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endParaRPr lang="en-US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Electromagnetic counterpart to Gravitational Waves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Diagnostics physical processes at work during merger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600" dirty="0"/>
              <a:t>Direct probe of the formation r-process nuclei</a:t>
            </a:r>
            <a:endParaRPr lang="en-DE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DE" sz="16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DE" sz="1600" dirty="0"/>
              <a:t>Information elements produced single event</a:t>
            </a: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E1D991-5B78-678D-5179-8D1493F7BB3C}"/>
              </a:ext>
            </a:extLst>
          </p:cNvPr>
          <p:cNvSpPr txBox="1"/>
          <p:nvPr/>
        </p:nvSpPr>
        <p:spPr>
          <a:xfrm>
            <a:off x="0" y="883156"/>
            <a:ext cx="7956089" cy="92333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Kilonova: An electromagnetic transient due to long term radioactive decay of</a:t>
            </a:r>
            <a:br>
              <a:rPr lang="en-DE" dirty="0"/>
            </a:br>
            <a:r>
              <a:rPr lang="en-US" dirty="0"/>
              <a:t> r-process nuclei</a:t>
            </a:r>
          </a:p>
          <a:p>
            <a:pPr algn="l"/>
            <a:endParaRPr lang="en-US" dirty="0"/>
          </a:p>
        </p:txBody>
      </p:sp>
      <p:pic>
        <p:nvPicPr>
          <p:cNvPr id="10" name="Picture 9" descr="A screenshot of a space&#10;&#10;Description automatically generated">
            <a:extLst>
              <a:ext uri="{FF2B5EF4-FFF2-40B4-BE49-F238E27FC236}">
                <a16:creationId xmlns:a16="http://schemas.microsoft.com/office/drawing/2014/main" id="{BCEB4840-FD89-EF87-445D-164985DE9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0772" y="1198159"/>
            <a:ext cx="2022223" cy="2160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7A2F242-6BD4-815C-6BEF-2772B72F58AD}"/>
              </a:ext>
            </a:extLst>
          </p:cNvPr>
          <p:cNvGrpSpPr/>
          <p:nvPr/>
        </p:nvGrpSpPr>
        <p:grpSpPr>
          <a:xfrm>
            <a:off x="5485680" y="1252468"/>
            <a:ext cx="3384462" cy="2160000"/>
            <a:chOff x="4803373" y="1446859"/>
            <a:chExt cx="3384462" cy="2160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CD44E6C-5825-1A06-D177-1419A326D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3373" y="1446859"/>
              <a:ext cx="3380282" cy="2160000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0AEDC1C-FA9D-761F-8EF5-2C2420EEE94C}"/>
                </a:ext>
              </a:extLst>
            </p:cNvPr>
            <p:cNvCxnSpPr/>
            <p:nvPr/>
          </p:nvCxnSpPr>
          <p:spPr>
            <a:xfrm flipV="1">
              <a:off x="5703389" y="1940340"/>
              <a:ext cx="504056" cy="720080"/>
            </a:xfrm>
            <a:prstGeom prst="straightConnector1">
              <a:avLst/>
            </a:prstGeom>
            <a:ln>
              <a:solidFill>
                <a:srgbClr val="0000CC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E85BEE-E59B-9678-E9A7-EF8A13A01435}"/>
                </a:ext>
              </a:extLst>
            </p:cNvPr>
            <p:cNvSpPr txBox="1"/>
            <p:nvPr/>
          </p:nvSpPr>
          <p:spPr>
            <a:xfrm>
              <a:off x="5223974" y="2615793"/>
              <a:ext cx="1533946" cy="461665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en-US" sz="1200" dirty="0">
                  <a:solidFill>
                    <a:srgbClr val="0000CC"/>
                  </a:solidFill>
                </a:rPr>
                <a:t>Metzger,</a:t>
              </a:r>
              <a:r>
                <a:rPr lang="en-DE" sz="1200" dirty="0">
                  <a:solidFill>
                    <a:srgbClr val="0000CC"/>
                  </a:solidFill>
                </a:rPr>
                <a:t> </a:t>
              </a:r>
              <a:r>
                <a:rPr lang="en-US" sz="1200" dirty="0">
                  <a:solidFill>
                    <a:srgbClr val="0000CC"/>
                  </a:solidFill>
                </a:rPr>
                <a:t>et al, 2010</a:t>
              </a:r>
            </a:p>
            <a:p>
              <a:pPr algn="l"/>
              <a:r>
                <a:rPr lang="en-US" sz="1200" dirty="0">
                  <a:solidFill>
                    <a:srgbClr val="0000CC"/>
                  </a:solidFill>
                </a:rPr>
                <a:t>predictions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7FBC4CD-42FE-304B-8335-4EF018BB1BBC}"/>
                </a:ext>
              </a:extLst>
            </p:cNvPr>
            <p:cNvCxnSpPr/>
            <p:nvPr/>
          </p:nvCxnSpPr>
          <p:spPr>
            <a:xfrm flipV="1">
              <a:off x="7209042" y="2568438"/>
              <a:ext cx="576064" cy="36004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A72AF81-118D-08BA-8D10-A58F874DC812}"/>
                </a:ext>
              </a:extLst>
            </p:cNvPr>
            <p:cNvSpPr txBox="1"/>
            <p:nvPr/>
          </p:nvSpPr>
          <p:spPr>
            <a:xfrm>
              <a:off x="6230248" y="2908588"/>
              <a:ext cx="1957587" cy="461665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en-US" sz="1200" dirty="0">
                  <a:solidFill>
                    <a:srgbClr val="FF0000"/>
                  </a:solidFill>
                </a:rPr>
                <a:t>Cowperthwaite, et al 2017</a:t>
              </a:r>
            </a:p>
            <a:p>
              <a:pPr algn="l"/>
              <a:r>
                <a:rPr lang="en-US" sz="1200" dirty="0" err="1">
                  <a:solidFill>
                    <a:srgbClr val="FF0000"/>
                  </a:solidFill>
                </a:rPr>
                <a:t>Kilonova</a:t>
              </a:r>
              <a:r>
                <a:rPr lang="en-US" sz="1200" dirty="0">
                  <a:solidFill>
                    <a:srgbClr val="FF0000"/>
                  </a:solidFill>
                </a:rPr>
                <a:t> observations</a:t>
              </a:r>
            </a:p>
          </p:txBody>
        </p: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705BA3-4194-8A1B-0323-B75F7E945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34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Pipeline for r</a:t>
            </a:r>
            <a:r>
              <a:rPr lang="en-US" dirty="0"/>
              <a:t>-process in mergers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13" y="2692582"/>
            <a:ext cx="3002034" cy="252000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7" name="Content Placeholder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34" y="2893745"/>
            <a:ext cx="2912784" cy="21754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336" y="2983153"/>
            <a:ext cx="2278984" cy="288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5412" y="5202174"/>
            <a:ext cx="2564676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1200" dirty="0" err="1"/>
              <a:t>Bauswein</a:t>
            </a:r>
            <a:r>
              <a:rPr lang="en-US" sz="1200" dirty="0"/>
              <a:t> et al, </a:t>
            </a:r>
            <a:r>
              <a:rPr lang="en-US" sz="1200" dirty="0" err="1"/>
              <a:t>ApJ</a:t>
            </a:r>
            <a:r>
              <a:rPr lang="en-US" sz="1200" dirty="0"/>
              <a:t> 773, 78 (2013)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1378" y="5801844"/>
            <a:ext cx="2705292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fr-FR" sz="1200" dirty="0"/>
              <a:t>Watson et al, Nature </a:t>
            </a:r>
            <a:r>
              <a:rPr lang="fr-FR" sz="1200" b="1" dirty="0"/>
              <a:t>574</a:t>
            </a:r>
            <a:r>
              <a:rPr lang="fr-FR" sz="1200" dirty="0"/>
              <a:t>, 497 (2019)</a:t>
            </a:r>
            <a:endParaRPr lang="en-US" sz="1200" dirty="0"/>
          </a:p>
        </p:txBody>
      </p:sp>
      <p:sp>
        <p:nvSpPr>
          <p:cNvPr id="14" name="Right Arrow 13"/>
          <p:cNvSpPr/>
          <p:nvPr/>
        </p:nvSpPr>
        <p:spPr>
          <a:xfrm>
            <a:off x="3250408" y="2279731"/>
            <a:ext cx="454266" cy="484632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953972" y="2209826"/>
            <a:ext cx="454266" cy="484632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3251074" y="5231417"/>
            <a:ext cx="453600" cy="484632"/>
          </a:xfrm>
          <a:prstGeom prst="leftArrow">
            <a:avLst/>
          </a:prstGeom>
          <a:solidFill>
            <a:srgbClr val="FF55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>
            <a:off x="5953972" y="5227061"/>
            <a:ext cx="453600" cy="484632"/>
          </a:xfrm>
          <a:prstGeom prst="leftArrow">
            <a:avLst/>
          </a:prstGeom>
          <a:solidFill>
            <a:srgbClr val="FF55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65007" y="912276"/>
                <a:ext cx="2918513" cy="1231106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marL="182563" indent="-182563" algn="l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 err="1"/>
                  <a:t>Pr</a:t>
                </a:r>
                <a:r>
                  <a:rPr lang="en-DE" sz="1600" dirty="0" err="1"/>
                  <a:t>operties</a:t>
                </a:r>
                <a:r>
                  <a:rPr lang="en-DE" sz="1600" dirty="0"/>
                  <a:t> ejecta: proton-to-nucleon ratio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DE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DE" sz="16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DE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DE" sz="1600" dirty="0"/>
                  <a:t>)</a:t>
                </a:r>
                <a:endParaRPr lang="en-US" sz="1600" dirty="0"/>
              </a:p>
              <a:p>
                <a:pPr marL="182563" indent="-182563" algn="l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Role of equation of state</a:t>
                </a:r>
              </a:p>
              <a:p>
                <a:pPr marL="182563" indent="-182563" algn="l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Role of neutrinos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07" y="912276"/>
                <a:ext cx="2918513" cy="1231106"/>
              </a:xfrm>
              <a:prstGeom prst="rect">
                <a:avLst/>
              </a:prstGeom>
              <a:blipFill>
                <a:blip r:embed="rId5"/>
                <a:stretch>
                  <a:fillRect l="-835" t="-1485" b="-5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538411" y="1192237"/>
            <a:ext cx="2725630" cy="98488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182563" indent="-18256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Physics of neutron-rich and heavy nuclei</a:t>
            </a:r>
          </a:p>
          <a:p>
            <a:pPr marL="182563" indent="-182563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Atomic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51378" y="564597"/>
            <a:ext cx="2725630" cy="24622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182563" indent="-182563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Radioactive transfer modelling</a:t>
            </a:r>
          </a:p>
          <a:p>
            <a:pPr marL="182563" indent="-182563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Thermalization decay products (Barnes+ 2016, Kasen+ 2019) </a:t>
            </a:r>
          </a:p>
          <a:p>
            <a:pPr marL="182563" indent="-182563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Spectra formation:  atomic data depends on ejecta evolution (LTE vs NLTE)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5108ED-D0CD-4ABE-BC5F-87CD89AA7389}"/>
              </a:ext>
            </a:extLst>
          </p:cNvPr>
          <p:cNvSpPr txBox="1"/>
          <p:nvPr/>
        </p:nvSpPr>
        <p:spPr>
          <a:xfrm>
            <a:off x="32747" y="5880894"/>
            <a:ext cx="6439583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DE" sz="2000" dirty="0">
                <a:solidFill>
                  <a:srgbClr val="0070C0"/>
                </a:solidFill>
              </a:rPr>
              <a:t>Which r-process elements are produced in mergers?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DE" sz="2000" dirty="0">
                <a:solidFill>
                  <a:srgbClr val="0070C0"/>
                </a:solidFill>
              </a:rPr>
              <a:t>Are mergers the (main) r-process site?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12C4D1-98C3-B304-ABEB-E46722202B5D}"/>
              </a:ext>
            </a:extLst>
          </p:cNvPr>
          <p:cNvSpPr txBox="1"/>
          <p:nvPr/>
        </p:nvSpPr>
        <p:spPr>
          <a:xfrm>
            <a:off x="3858796" y="2311366"/>
            <a:ext cx="200567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DE" dirty="0"/>
              <a:t>forward modelling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A3F0B0-6E15-7B0A-CB05-9682571DAD87}"/>
              </a:ext>
            </a:extLst>
          </p:cNvPr>
          <p:cNvSpPr txBox="1"/>
          <p:nvPr/>
        </p:nvSpPr>
        <p:spPr>
          <a:xfrm>
            <a:off x="3825668" y="5291034"/>
            <a:ext cx="2223686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DE" dirty="0"/>
              <a:t>backward modelling</a:t>
            </a:r>
            <a:endParaRPr lang="en-US" dirty="0"/>
          </a:p>
        </p:txBody>
      </p:sp>
      <p:pic>
        <p:nvPicPr>
          <p:cNvPr id="11" name="Google Shape;66;p13">
            <a:extLst>
              <a:ext uri="{FF2B5EF4-FFF2-40B4-BE49-F238E27FC236}">
                <a16:creationId xmlns:a16="http://schemas.microsoft.com/office/drawing/2014/main" id="{2D38A80E-8AFF-D81C-F29E-FEAFFD2B0F7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1740" y="3676447"/>
            <a:ext cx="730719" cy="122970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7ACE9F-9C20-4969-E3A9-856296D5DE18}"/>
              </a:ext>
            </a:extLst>
          </p:cNvPr>
          <p:cNvSpPr txBox="1"/>
          <p:nvPr/>
        </p:nvSpPr>
        <p:spPr>
          <a:xfrm>
            <a:off x="3466111" y="2939888"/>
            <a:ext cx="1521589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/>
              <a:t>Nuclear 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06AE702-1879-CA74-B458-031FF79D61FC}"/>
              </a:ext>
            </a:extLst>
          </p:cNvPr>
          <p:cNvSpPr txBox="1"/>
          <p:nvPr/>
        </p:nvSpPr>
        <p:spPr>
          <a:xfrm>
            <a:off x="4134868" y="4493782"/>
            <a:ext cx="1430084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Atomic</a:t>
            </a:r>
            <a:r>
              <a:rPr lang="es-ES" dirty="0"/>
              <a:t> data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46126F-8728-E960-0DB0-6F6A074B4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4</a:t>
            </a:fld>
            <a:endParaRPr lang="de-D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9D6DAB-9A79-83B6-1A35-8FF16A4EB407}"/>
              </a:ext>
            </a:extLst>
          </p:cNvPr>
          <p:cNvSpPr txBox="1"/>
          <p:nvPr/>
        </p:nvSpPr>
        <p:spPr>
          <a:xfrm>
            <a:off x="6551378" y="6017534"/>
            <a:ext cx="2056973" cy="64633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Molecules?</a:t>
            </a:r>
          </a:p>
          <a:p>
            <a:pPr algn="l"/>
            <a:r>
              <a:rPr lang="en-US" dirty="0"/>
              <a:t>(Xiao Zhang, P36)</a:t>
            </a:r>
          </a:p>
        </p:txBody>
      </p:sp>
    </p:spTree>
    <p:extLst>
      <p:ext uri="{BB962C8B-B14F-4D97-AF65-F5344CB8AC3E}">
        <p14:creationId xmlns:p14="http://schemas.microsoft.com/office/powerpoint/2010/main" val="107384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577" y="101801"/>
            <a:ext cx="6823061" cy="830997"/>
          </a:xfrm>
        </p:spPr>
        <p:txBody>
          <a:bodyPr/>
          <a:lstStyle/>
          <a:p>
            <a:r>
              <a:rPr lang="en-US" dirty="0"/>
              <a:t>Neutron star mergers:</a:t>
            </a:r>
            <a:br>
              <a:rPr lang="en-US" dirty="0"/>
            </a:br>
            <a:r>
              <a:rPr lang="en-DE" dirty="0"/>
              <a:t>Different ejection mechanisms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 dirty="0"/>
              <a:t>Gabriel Martínez-Pinedo / Probing Heavy Element Nucleosynthesis Electromagnetic Observations</a:t>
            </a:r>
            <a:endParaRPr lang="de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05E020-CA91-475D-10F4-BCE401531C16}"/>
              </a:ext>
            </a:extLst>
          </p:cNvPr>
          <p:cNvSpPr txBox="1"/>
          <p:nvPr/>
        </p:nvSpPr>
        <p:spPr>
          <a:xfrm>
            <a:off x="134569" y="843048"/>
            <a:ext cx="530957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effectLst/>
              </a:rPr>
              <a:t>S. </a:t>
            </a:r>
            <a:r>
              <a:rPr lang="en-US" sz="1100" dirty="0" err="1">
                <a:effectLst/>
              </a:rPr>
              <a:t>Rosswog</a:t>
            </a:r>
            <a:r>
              <a:rPr lang="en-US" sz="1100" dirty="0">
                <a:effectLst/>
              </a:rPr>
              <a:t> and O. Korobkin, Annalen Der </a:t>
            </a:r>
            <a:r>
              <a:rPr lang="en-US" sz="1100" dirty="0" err="1">
                <a:effectLst/>
              </a:rPr>
              <a:t>Physik</a:t>
            </a:r>
            <a:r>
              <a:rPr lang="en-US" sz="1100" dirty="0">
                <a:effectLst/>
              </a:rPr>
              <a:t> </a:t>
            </a:r>
            <a:r>
              <a:rPr lang="en-US" sz="1100" b="1" dirty="0">
                <a:effectLst/>
              </a:rPr>
              <a:t>2022</a:t>
            </a:r>
            <a:r>
              <a:rPr lang="en-US" sz="1100" dirty="0">
                <a:effectLst/>
              </a:rPr>
              <a:t>, 2200306 (2022)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3F729F-F031-EF6C-8821-069F7EDED019}"/>
                  </a:ext>
                </a:extLst>
              </p:cNvPr>
              <p:cNvSpPr txBox="1"/>
              <p:nvPr/>
            </p:nvSpPr>
            <p:spPr>
              <a:xfrm>
                <a:off x="134569" y="4424751"/>
                <a:ext cx="4437431" cy="20555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Two sources of ejecta: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Dynamical during the early phases of the merger</a:t>
                </a:r>
                <a:r>
                  <a:rPr lang="en-DE" dirty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≲0.01 </m:t>
                    </m:r>
                    <m:sSub>
                      <m:sSubPr>
                        <m:ctrlPr>
                          <a:rPr lang="en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DE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DE" b="0" i="1" smtClean="0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DE" dirty="0"/>
                  <a:t>)</a:t>
                </a: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Accretion disc on longer timescales</a:t>
                </a:r>
                <a:r>
                  <a:rPr lang="en-DE" dirty="0"/>
                  <a:t> (</a:t>
                </a:r>
                <a14:m>
                  <m:oMath xmlns:m="http://schemas.openxmlformats.org/officeDocument/2006/math">
                    <m:r>
                      <a:rPr lang="en-DE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DE" i="1">
                        <a:latin typeface="Cambria Math" panose="02040503050406030204" pitchFamily="18" charset="0"/>
                      </a:rPr>
                      <m:t>≲0.05 </m:t>
                    </m:r>
                    <m:sSub>
                      <m:sSubPr>
                        <m:ctrlPr>
                          <a:rPr lang="en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DE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DE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DE" dirty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DE" dirty="0" err="1"/>
                  <a:t>Liftetime</a:t>
                </a:r>
                <a:r>
                  <a:rPr lang="en-DE" dirty="0"/>
                  <a:t> neutron-star impact</a:t>
                </a:r>
                <a:r>
                  <a:rPr lang="en-US" dirty="0"/>
                  <a:t>s</a:t>
                </a:r>
                <a:r>
                  <a:rPr lang="en-DE" dirty="0"/>
                  <a:t> n</a:t>
                </a:r>
                <a:r>
                  <a:rPr lang="en-US" dirty="0" err="1"/>
                  <a:t>ucleosynthesis</a:t>
                </a:r>
                <a:r>
                  <a:rPr lang="en-US" dirty="0"/>
                  <a:t> and KN signals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B3F729F-F031-EF6C-8821-069F7EDED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569" y="4424751"/>
                <a:ext cx="4437431" cy="2055563"/>
              </a:xfrm>
              <a:prstGeom prst="rect">
                <a:avLst/>
              </a:prstGeom>
              <a:blipFill>
                <a:blip r:embed="rId4"/>
                <a:stretch>
                  <a:fillRect l="-1099" t="-1780" b="-38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1BA90-5950-113C-3535-45277604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5</a:t>
            </a:fld>
            <a:endParaRPr lang="de-DE"/>
          </a:p>
        </p:txBody>
      </p:sp>
      <p:pic>
        <p:nvPicPr>
          <p:cNvPr id="17" name="Picture 16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278DCDD7-A4CA-0EA7-02BD-4E136B2FCD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300" y="1906132"/>
            <a:ext cx="1292079" cy="1092692"/>
          </a:xfrm>
          <a:prstGeom prst="rect">
            <a:avLst/>
          </a:prstGeom>
        </p:spPr>
      </p:pic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C5B87EE4-BEB9-1846-CAF3-AF2389D76BFA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45990" y="1071298"/>
            <a:ext cx="5309572" cy="3088379"/>
          </a:xfrm>
          <a:prstGeom prst="rect">
            <a:avLst/>
          </a:prstGeom>
        </p:spPr>
      </p:pic>
      <p:pic>
        <p:nvPicPr>
          <p:cNvPr id="11" name="rhoye_sym-n1-a6-x264">
            <a:hlinkClick r:id="" action="ppaction://media"/>
            <a:extLst>
              <a:ext uri="{FF2B5EF4-FFF2-40B4-BE49-F238E27FC236}">
                <a16:creationId xmlns:a16="http://schemas.microsoft.com/office/drawing/2014/main" id="{99D3AA36-93FC-6A87-35F4-5839C562D5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029788" y="3151372"/>
            <a:ext cx="4125291" cy="34779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F35BBB4-E67D-1C30-88B0-D340B783157B}"/>
              </a:ext>
            </a:extLst>
          </p:cNvPr>
          <p:cNvSpPr txBox="1"/>
          <p:nvPr/>
        </p:nvSpPr>
        <p:spPr>
          <a:xfrm>
            <a:off x="5029788" y="754806"/>
            <a:ext cx="3979644" cy="230832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DE" dirty="0"/>
              <a:t>L</a:t>
            </a:r>
            <a:r>
              <a:rPr lang="en-US" dirty="0" err="1"/>
              <a:t>ong</a:t>
            </a:r>
            <a:r>
              <a:rPr lang="en-US" dirty="0"/>
              <a:t>-term</a:t>
            </a:r>
            <a:r>
              <a:rPr lang="en-DE" dirty="0"/>
              <a:t> simulations with neutron star lifetimes 0.1-1 s</a:t>
            </a:r>
            <a:r>
              <a:rPr lang="en-US" dirty="0"/>
              <a:t>, all components of</a:t>
            </a:r>
            <a:r>
              <a:rPr lang="en-DE" dirty="0"/>
              <a:t> the </a:t>
            </a:r>
            <a:r>
              <a:rPr lang="en-US" dirty="0"/>
              <a:t>eject</a:t>
            </a:r>
            <a:r>
              <a:rPr lang="en-DE" i="1" dirty="0"/>
              <a:t>a: d</a:t>
            </a:r>
            <a:r>
              <a:rPr lang="en-DE" dirty="0"/>
              <a:t>ynamical</a:t>
            </a:r>
            <a:r>
              <a:rPr lang="en-US" dirty="0"/>
              <a:t>, NS-</a:t>
            </a:r>
            <a:r>
              <a:rPr lang="en-DE" dirty="0"/>
              <a:t>torus</a:t>
            </a:r>
            <a:r>
              <a:rPr lang="en-US" dirty="0"/>
              <a:t> </a:t>
            </a:r>
            <a:r>
              <a:rPr lang="en-DE" dirty="0"/>
              <a:t>ejecta</a:t>
            </a:r>
            <a:r>
              <a:rPr lang="en-US" dirty="0"/>
              <a:t>, and final viscous</a:t>
            </a:r>
            <a:r>
              <a:rPr lang="en-DE" dirty="0"/>
              <a:t> ejecta from</a:t>
            </a:r>
            <a:r>
              <a:rPr lang="en-US" dirty="0"/>
              <a:t> BH torus</a:t>
            </a:r>
            <a:r>
              <a:rPr lang="en-DE" dirty="0"/>
              <a:t>. </a:t>
            </a:r>
          </a:p>
          <a:p>
            <a:pPr algn="l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</a:t>
            </a:r>
            <a:r>
              <a:rPr lang="en-DE" dirty="0"/>
              <a:t>Just et al,</a:t>
            </a:r>
            <a:br>
              <a:rPr lang="en-US" dirty="0"/>
            </a:br>
            <a:r>
              <a:rPr lang="en-DE" dirty="0"/>
              <a:t> </a:t>
            </a:r>
            <a:r>
              <a:rPr lang="en-US" dirty="0"/>
              <a:t>  </a:t>
            </a:r>
            <a:r>
              <a:rPr lang="en-DE" dirty="0" err="1"/>
              <a:t>ApJL</a:t>
            </a:r>
            <a:r>
              <a:rPr lang="en-US" dirty="0"/>
              <a:t> 951</a:t>
            </a:r>
            <a:r>
              <a:rPr lang="en-DE" dirty="0"/>
              <a:t>, L12 (2023)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6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map">
            <a:extLst>
              <a:ext uri="{FF2B5EF4-FFF2-40B4-BE49-F238E27FC236}">
                <a16:creationId xmlns:a16="http://schemas.microsoft.com/office/drawing/2014/main" id="{64687168-E6FC-AA14-AEB4-C47CCF3B0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875" y="2084289"/>
            <a:ext cx="2068648" cy="1411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4AF05C-91DC-428D-90F4-04D75E908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60321"/>
            <a:ext cx="5584535" cy="461665"/>
          </a:xfrm>
        </p:spPr>
        <p:txBody>
          <a:bodyPr/>
          <a:lstStyle/>
          <a:p>
            <a:r>
              <a:rPr lang="en-DE" dirty="0"/>
              <a:t>Self-consistent 3D radiative transfer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4AB12F-FC11-4E56-9228-3FD4A0F043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2509" y="631270"/>
                <a:ext cx="8405749" cy="2075784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DE" sz="2000" dirty="0"/>
                  <a:t>Monte Carlo 3D radiative transfer using the ARTIS code.</a:t>
                </a:r>
                <a:br>
                  <a:rPr lang="en-DE" sz="2000" dirty="0"/>
                </a:br>
                <a:r>
                  <a:rPr lang="en-US" sz="2000" dirty="0">
                    <a:hlinkClick r:id="rId3"/>
                  </a:rPr>
                  <a:t>https://github.com/artis-mcrt/artis</a:t>
                </a:r>
                <a:r>
                  <a:rPr lang="en-DE" sz="2000" dirty="0"/>
                  <a:t>   </a:t>
                </a:r>
              </a:p>
              <a:p>
                <a:r>
                  <a:rPr lang="en-DE" sz="2000" dirty="0"/>
                  <a:t>Matter distribution based on SPH Dynamical </a:t>
                </a:r>
                <a:br>
                  <a:rPr lang="en-DE" sz="2000" dirty="0"/>
                </a:br>
                <a:r>
                  <a:rPr lang="en-DE" sz="2000" dirty="0"/>
                  <a:t>ejecta (0.005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DE" sz="2000" i="1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DE" sz="2000" i="1"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r>
                  <a:rPr lang="en-DE" sz="2000" dirty="0"/>
                  <a:t>)</a:t>
                </a:r>
              </a:p>
              <a:p>
                <a:r>
                  <a:rPr lang="en-DE" sz="2000" dirty="0"/>
                  <a:t>LTE simulation: follows 2591 nuclei (283 ions with gamma-ray transport and electron thermalization, 44 millions atomic transitions lines</a:t>
                </a:r>
                <a:r>
                  <a:rPr lang="en-US" sz="2000" dirty="0"/>
                  <a:t>)</a:t>
                </a:r>
                <a:r>
                  <a:rPr lang="en-DE" sz="2000" dirty="0"/>
                  <a:t> </a:t>
                </a:r>
                <a:br>
                  <a:rPr lang="en-DE" sz="2000" dirty="0"/>
                </a:br>
                <a:r>
                  <a:rPr lang="en-DE" sz="2000" dirty="0"/>
                  <a:t>AD1: Japan-Lithuania database Z=28-88, Tanaka+ 2020</a:t>
                </a:r>
                <a:br>
                  <a:rPr lang="en-DE" sz="2000" dirty="0"/>
                </a:br>
                <a:r>
                  <a:rPr lang="en-DE" sz="2000" dirty="0"/>
                  <a:t>AD2: AD1 + calibrated lines </a:t>
                </a:r>
                <a:r>
                  <a:rPr lang="en-US" sz="2000" dirty="0"/>
                  <a:t>for</a:t>
                </a:r>
                <a:r>
                  <a:rPr lang="de-DE" sz="2000" dirty="0"/>
                  <a:t> Sr, Y, and </a:t>
                </a:r>
                <a:r>
                  <a:rPr lang="en-US" sz="2000" dirty="0"/>
                  <a:t>Zr</a:t>
                </a:r>
                <a:r>
                  <a:rPr lang="en-DE" sz="2000" dirty="0"/>
                  <a:t>, </a:t>
                </a:r>
                <a:r>
                  <a:rPr lang="en-US" sz="2000" dirty="0" err="1"/>
                  <a:t>Kurucz</a:t>
                </a:r>
                <a:r>
                  <a:rPr lang="en-US" sz="2000" dirty="0"/>
                  <a:t> 2018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4AB12F-FC11-4E56-9228-3FD4A0F043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2509" y="631270"/>
                <a:ext cx="8405749" cy="2075784"/>
              </a:xfrm>
              <a:blipFill>
                <a:blip r:embed="rId4"/>
                <a:stretch>
                  <a:fillRect l="-508" t="-4412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06B8F-3B1C-423A-843D-3FEB550DE6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C9FEA2-7E0A-4063-ABCD-8AAE22058F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9499" y="522148"/>
            <a:ext cx="900000" cy="1207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A9174C-F461-4161-A2B5-388316A1D868}"/>
              </a:ext>
            </a:extLst>
          </p:cNvPr>
          <p:cNvSpPr txBox="1"/>
          <p:nvPr/>
        </p:nvSpPr>
        <p:spPr>
          <a:xfrm>
            <a:off x="7033038" y="1505923"/>
            <a:ext cx="886461" cy="215444"/>
          </a:xfrm>
          <a:prstGeom prst="rect">
            <a:avLst/>
          </a:prstGeom>
          <a:solidFill>
            <a:srgbClr val="FFFF00"/>
          </a:solidFill>
        </p:spPr>
        <p:txBody>
          <a:bodyPr vert="horz" wrap="none" lIns="0" tIns="0" rIns="0" bIns="0" rtlCol="0" anchor="t">
            <a:spAutoFit/>
          </a:bodyPr>
          <a:lstStyle/>
          <a:p>
            <a:pPr algn="l"/>
            <a:r>
              <a:rPr lang="en-DE" sz="1400" dirty="0">
                <a:solidFill>
                  <a:srgbClr val="C00000"/>
                </a:solidFill>
              </a:rPr>
              <a:t>L. Shingles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6AFD27-7850-37F3-85EA-313A52BC3F8B}"/>
              </a:ext>
            </a:extLst>
          </p:cNvPr>
          <p:cNvSpPr txBox="1"/>
          <p:nvPr/>
        </p:nvSpPr>
        <p:spPr>
          <a:xfrm>
            <a:off x="186492" y="2657586"/>
            <a:ext cx="6868803" cy="33855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en-DE" sz="1600" dirty="0"/>
              <a:t>Shingles et al, </a:t>
            </a:r>
            <a:r>
              <a:rPr lang="en-DE" sz="1600" dirty="0" err="1"/>
              <a:t>ApJ</a:t>
            </a:r>
            <a:r>
              <a:rPr lang="en-DE" sz="1600" dirty="0"/>
              <a:t> </a:t>
            </a:r>
            <a:r>
              <a:rPr lang="en-DE" sz="1600" b="1" dirty="0"/>
              <a:t>954</a:t>
            </a:r>
            <a:r>
              <a:rPr lang="en-DE" sz="1600" dirty="0"/>
              <a:t>, L41 (2023)</a:t>
            </a:r>
            <a:r>
              <a:rPr lang="en-US" sz="1600" dirty="0"/>
              <a:t>; Collins et al, A&amp;A </a:t>
            </a:r>
            <a:r>
              <a:rPr lang="en-US" sz="1600" b="1" dirty="0"/>
              <a:t>712</a:t>
            </a:r>
            <a:r>
              <a:rPr lang="en-US" sz="1600" dirty="0"/>
              <a:t>, A229 (2026)</a:t>
            </a:r>
            <a:r>
              <a:rPr lang="en-DE" sz="1600" dirty="0"/>
              <a:t> </a:t>
            </a: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3E0FE40-4E40-A759-29DB-B6BEC3089B5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71881" y="3016989"/>
            <a:ext cx="4084960" cy="2650684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7AB2A9-1921-DD4E-AD38-29606C971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6</a:t>
            </a:fld>
            <a:endParaRPr lang="de-DE"/>
          </a:p>
        </p:txBody>
      </p:sp>
      <p:pic>
        <p:nvPicPr>
          <p:cNvPr id="11" name="Picture 10" descr="A graph of different colors and numbers&#10;&#10;AI-generated content may be incorrect.">
            <a:extLst>
              <a:ext uri="{FF2B5EF4-FFF2-40B4-BE49-F238E27FC236}">
                <a16:creationId xmlns:a16="http://schemas.microsoft.com/office/drawing/2014/main" id="{1DEE269B-02A5-AF1A-B2C2-A978B91B2A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4569683" y="3532727"/>
            <a:ext cx="4319502" cy="27722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26D99B-178C-FAD9-6A9B-B27274ADDE78}"/>
              </a:ext>
            </a:extLst>
          </p:cNvPr>
          <p:cNvSpPr txBox="1"/>
          <p:nvPr/>
        </p:nvSpPr>
        <p:spPr>
          <a:xfrm>
            <a:off x="488841" y="5592066"/>
            <a:ext cx="3552576" cy="1015663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2000" dirty="0"/>
              <a:t>Key role 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Calibrated atomic opacities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/>
              <a:t>Multidimensional effects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847C40-D38B-5EF0-7409-0D7390E147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4400" y="505120"/>
            <a:ext cx="1209600" cy="1209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8D6AEB7-D864-2093-09A5-13E4283861D2}"/>
              </a:ext>
            </a:extLst>
          </p:cNvPr>
          <p:cNvSpPr txBox="1"/>
          <p:nvPr/>
        </p:nvSpPr>
        <p:spPr>
          <a:xfrm>
            <a:off x="8055098" y="517447"/>
            <a:ext cx="767839" cy="215444"/>
          </a:xfrm>
          <a:prstGeom prst="rect">
            <a:avLst/>
          </a:prstGeom>
          <a:solidFill>
            <a:srgbClr val="FFFF00"/>
          </a:solidFill>
        </p:spPr>
        <p:txBody>
          <a:bodyPr vert="horz" wrap="none" lIns="0" tIns="0" rIns="0" bIns="0" rtlCol="0" anchor="t">
            <a:spAutoFit/>
          </a:bodyPr>
          <a:lstStyle/>
          <a:p>
            <a:pPr algn="l"/>
            <a:r>
              <a:rPr lang="en-US" sz="1400" dirty="0">
                <a:solidFill>
                  <a:srgbClr val="C00000"/>
                </a:solidFill>
              </a:rPr>
              <a:t>C</a:t>
            </a:r>
            <a:r>
              <a:rPr lang="en-DE" sz="1400" dirty="0">
                <a:solidFill>
                  <a:srgbClr val="C00000"/>
                </a:solidFill>
              </a:rPr>
              <a:t>. </a:t>
            </a:r>
            <a:r>
              <a:rPr lang="en-US" sz="1400" dirty="0">
                <a:solidFill>
                  <a:srgbClr val="C00000"/>
                </a:solidFill>
              </a:rPr>
              <a:t>Collins</a:t>
            </a:r>
          </a:p>
        </p:txBody>
      </p:sp>
    </p:spTree>
    <p:extLst>
      <p:ext uri="{BB962C8B-B14F-4D97-AF65-F5344CB8AC3E}">
        <p14:creationId xmlns:p14="http://schemas.microsoft.com/office/powerpoint/2010/main" val="3620669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0A6E35B-F16F-4A36-C3EC-8CC5805AD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735" y="3666766"/>
            <a:ext cx="3958679" cy="280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A32F68-DA46-7125-016B-3C504C6BD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Ejecta model variability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4D3C424-32A7-3903-93CD-95E601EB106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79409" y="752263"/>
            <a:ext cx="4209220" cy="280800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5E5F729-4960-A374-745D-7567DBD93B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4655373" y="583849"/>
            <a:ext cx="3969041" cy="280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6FE18-BF4B-C147-DBF8-54897C7F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7</a:t>
            </a:fld>
            <a:endParaRPr lang="de-D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2718D9-9614-BA46-416C-B9B524054208}"/>
              </a:ext>
            </a:extLst>
          </p:cNvPr>
          <p:cNvSpPr txBox="1"/>
          <p:nvPr/>
        </p:nvSpPr>
        <p:spPr>
          <a:xfrm>
            <a:off x="6723226" y="3280120"/>
            <a:ext cx="113814" cy="246221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/>
          <a:p>
            <a:pPr algn="l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58F4527-7FE3-91BA-6587-20998773A3AD}"/>
                  </a:ext>
                </a:extLst>
              </p:cNvPr>
              <p:cNvSpPr txBox="1"/>
              <p:nvPr/>
            </p:nvSpPr>
            <p:spPr>
              <a:xfrm>
                <a:off x="4269455" y="354000"/>
                <a:ext cx="2269789" cy="41344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1.375+1.375 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58F4527-7FE3-91BA-6587-20998773A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9455" y="354000"/>
                <a:ext cx="2269789" cy="413447"/>
              </a:xfrm>
              <a:prstGeom prst="rect">
                <a:avLst/>
              </a:prstGeom>
              <a:blipFill>
                <a:blip r:embed="rId6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2AE72377-83A6-E742-618C-0FC64CD65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897" y="3779235"/>
            <a:ext cx="4209219" cy="280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A312B1-E81D-4D0F-9D56-B392FF1E075C}"/>
                  </a:ext>
                </a:extLst>
              </p:cNvPr>
              <p:cNvSpPr txBox="1"/>
              <p:nvPr/>
            </p:nvSpPr>
            <p:spPr>
              <a:xfrm>
                <a:off x="4478266" y="3310016"/>
                <a:ext cx="1699119" cy="41344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1.2+1.6 </m:t>
                      </m:r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A312B1-E81D-4D0F-9D56-B392FF1E0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266" y="3310016"/>
                <a:ext cx="1699119" cy="413447"/>
              </a:xfrm>
              <a:prstGeom prst="rect">
                <a:avLst/>
              </a:prstGeom>
              <a:blipFill>
                <a:blip r:embed="rId8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3D32EB7D-68DD-B399-E628-2E0293EFA8F6}"/>
              </a:ext>
            </a:extLst>
          </p:cNvPr>
          <p:cNvSpPr txBox="1"/>
          <p:nvPr/>
        </p:nvSpPr>
        <p:spPr>
          <a:xfrm>
            <a:off x="6723226" y="6354662"/>
            <a:ext cx="113814" cy="246221"/>
          </a:xfrm>
          <a:prstGeom prst="rect">
            <a:avLst/>
          </a:prstGeom>
        </p:spPr>
        <p:txBody>
          <a:bodyPr vert="horz" wrap="none" lIns="0" tIns="0" rIns="0" bIns="0" rtlCol="0" anchor="t">
            <a:spAutoFit/>
          </a:bodyPr>
          <a:lstStyle/>
          <a:p>
            <a:pPr algn="l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721508-9A1F-5B05-535F-C37369E919C9}"/>
              </a:ext>
            </a:extLst>
          </p:cNvPr>
          <p:cNvSpPr txBox="1"/>
          <p:nvPr/>
        </p:nvSpPr>
        <p:spPr>
          <a:xfrm>
            <a:off x="97116" y="420649"/>
            <a:ext cx="4365298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en-US" dirty="0"/>
              <a:t>Sim, et al, MNRAS </a:t>
            </a:r>
            <a:r>
              <a:rPr lang="en-US" b="1" dirty="0"/>
              <a:t>551</a:t>
            </a:r>
            <a:r>
              <a:rPr lang="en-US" dirty="0"/>
              <a:t>, stag1384 (2026)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EAF4360-6172-D815-47F9-D1ECA0DFE05A}"/>
                  </a:ext>
                </a:extLst>
              </p:cNvPr>
              <p:cNvSpPr txBox="1"/>
              <p:nvPr/>
            </p:nvSpPr>
            <p:spPr>
              <a:xfrm>
                <a:off x="1651150" y="2774696"/>
                <a:ext cx="1708224" cy="2993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none" lIns="0" tIns="0" rIns="0" bIns="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=0.095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EAF4360-6172-D815-47F9-D1ECA0DFE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50" y="2774696"/>
                <a:ext cx="1708224" cy="299313"/>
              </a:xfrm>
              <a:prstGeom prst="rect">
                <a:avLst/>
              </a:prstGeom>
              <a:blipFill>
                <a:blip r:embed="rId9"/>
                <a:stretch>
                  <a:fillRect l="-2500" r="-1429" b="-24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0A3BAF-4D59-A22F-3B38-3C0DB14BB103}"/>
                  </a:ext>
                </a:extLst>
              </p:cNvPr>
              <p:cNvSpPr txBox="1"/>
              <p:nvPr/>
            </p:nvSpPr>
            <p:spPr>
              <a:xfrm>
                <a:off x="1651150" y="5806424"/>
                <a:ext cx="1708225" cy="2993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none" lIns="0" tIns="0" rIns="0" bIns="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=0.025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60A3BAF-4D59-A22F-3B38-3C0DB14BB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150" y="5806424"/>
                <a:ext cx="1708225" cy="299313"/>
              </a:xfrm>
              <a:prstGeom prst="rect">
                <a:avLst/>
              </a:prstGeom>
              <a:blipFill>
                <a:blip r:embed="rId10"/>
                <a:stretch>
                  <a:fillRect l="-2500" r="-1429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119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4AE69-65F5-528C-C33F-FFD9DCA16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 light curves and spectra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F179F-E55D-D94F-4717-DB7D75812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120152"/>
            <a:ext cx="4038600" cy="3273146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000" dirty="0"/>
              <a:t>Light curves mainly sensitive to ejected mass</a:t>
            </a:r>
          </a:p>
          <a:p>
            <a:pPr>
              <a:spcAft>
                <a:spcPts val="1200"/>
              </a:spcAft>
            </a:pPr>
            <a:r>
              <a:rPr lang="en-US" sz="2000" dirty="0"/>
              <a:t>Spectra provides information about progenitor system, composition and ejecta distribution</a:t>
            </a:r>
          </a:p>
          <a:p>
            <a:r>
              <a:rPr lang="en-US" sz="2000" dirty="0"/>
              <a:t>Signatures of neutron lifetime: constraints on equation of state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51416F1-6E50-0D58-E7F3-E1A8E0FA5A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978024"/>
            <a:ext cx="4038600" cy="258932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316511-E69B-D380-D909-A1C3ADB0F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8</a:t>
            </a:fld>
            <a:endParaRPr lang="de-D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56D13C6-9615-8B21-7F46-89499CDFB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674" y="3935612"/>
            <a:ext cx="4020926" cy="2588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8DFE15-7319-E136-558F-341E619C5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21834" y="881179"/>
            <a:ext cx="2348189" cy="176114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BD7D37-5E52-1887-5D9D-3B8D9591F7C8}"/>
              </a:ext>
            </a:extLst>
          </p:cNvPr>
          <p:cNvSpPr txBox="1"/>
          <p:nvPr/>
        </p:nvSpPr>
        <p:spPr>
          <a:xfrm>
            <a:off x="939338" y="642028"/>
            <a:ext cx="1313180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Gerrit Leck</a:t>
            </a:r>
          </a:p>
        </p:txBody>
      </p:sp>
    </p:spTree>
    <p:extLst>
      <p:ext uri="{BB962C8B-B14F-4D97-AF65-F5344CB8AC3E}">
        <p14:creationId xmlns:p14="http://schemas.microsoft.com/office/powerpoint/2010/main" val="3031044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3E2C92-6FC4-F9E7-1783-957E19E53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Nuclear Heating Ejecta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13959-1BF5-5084-E3EF-E01DE1587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9</a:t>
            </a:fld>
            <a:endParaRPr lang="de-DE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2CC171F-DFE9-40A3-B435-191DAD63BA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266" y="1061193"/>
            <a:ext cx="6398896" cy="769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007FCAC-A849-E369-86B1-51AF651C5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371" y="748822"/>
            <a:ext cx="1772029" cy="567049"/>
          </a:xfrm>
          <a:prstGeom prst="rect">
            <a:avLst/>
          </a:prstGeom>
        </p:spPr>
      </p:pic>
      <p:pic>
        <p:nvPicPr>
          <p:cNvPr id="17" name="Picture 16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A3C59019-19A1-9439-FD2C-2C4749DB5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1921" y="1171734"/>
            <a:ext cx="1292079" cy="1092692"/>
          </a:xfrm>
          <a:prstGeom prst="rect">
            <a:avLst/>
          </a:prstGeom>
        </p:spPr>
      </p:pic>
      <p:pic>
        <p:nvPicPr>
          <p:cNvPr id="19" name="Picture 18" descr="A picture containing person, sky, outdoor, person&#10;&#10;Description automatically generated">
            <a:extLst>
              <a:ext uri="{FF2B5EF4-FFF2-40B4-BE49-F238E27FC236}">
                <a16:creationId xmlns:a16="http://schemas.microsoft.com/office/drawing/2014/main" id="{764FB80D-8494-FD40-E852-5EDA73A64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641" y="801386"/>
            <a:ext cx="1097280" cy="14630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4627C20-A505-1702-CA8A-D6D9698BD15D}"/>
              </a:ext>
            </a:extLst>
          </p:cNvPr>
          <p:cNvSpPr txBox="1"/>
          <p:nvPr/>
        </p:nvSpPr>
        <p:spPr>
          <a:xfrm>
            <a:off x="6693178" y="789972"/>
            <a:ext cx="1220206" cy="307777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DE" sz="1400" dirty="0" err="1"/>
              <a:t>Zewei</a:t>
            </a:r>
            <a:r>
              <a:rPr lang="en-DE" sz="1400" dirty="0"/>
              <a:t> Xiong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70F63A-117D-2B54-8ABD-94823644B1F8}"/>
              </a:ext>
            </a:extLst>
          </p:cNvPr>
          <p:cNvSpPr txBox="1"/>
          <p:nvPr/>
        </p:nvSpPr>
        <p:spPr>
          <a:xfrm>
            <a:off x="7851041" y="789972"/>
            <a:ext cx="1080745" cy="307777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sz="1400" dirty="0"/>
              <a:t>Oliver Just</a:t>
            </a:r>
            <a:r>
              <a:rPr lang="en-DE" sz="1400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908E12-54B7-ABD3-4F1C-9AB51C2A7345}"/>
              </a:ext>
            </a:extLst>
          </p:cNvPr>
          <p:cNvSpPr txBox="1"/>
          <p:nvPr/>
        </p:nvSpPr>
        <p:spPr>
          <a:xfrm>
            <a:off x="68250" y="1831113"/>
            <a:ext cx="4584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 rtl="0" eaLnBrk="1" latinLnBrk="0" hangingPunct="1">
              <a:buNone/>
            </a:pPr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Phys. Rev. D </a:t>
            </a:r>
            <a:r>
              <a:rPr lang="en-US" sz="1800" b="1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113</a:t>
            </a:r>
            <a:r>
              <a:rPr lang="en-US" sz="1800" kern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063041 (2026)  </a:t>
            </a:r>
            <a:endParaRPr lang="en-US" dirty="0">
              <a:effectLst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EC1C495-1160-F339-0800-11AA38FDCF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2000" y="1922555"/>
            <a:ext cx="1800000" cy="2015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C7DA225-89D8-DF61-5B54-483A83AA8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313011"/>
            <a:ext cx="9144000" cy="337394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6EFCC2E-D2CF-49F3-194E-B21C61FBCA26}"/>
              </a:ext>
            </a:extLst>
          </p:cNvPr>
          <p:cNvSpPr txBox="1"/>
          <p:nvPr/>
        </p:nvSpPr>
        <p:spPr>
          <a:xfrm>
            <a:off x="741613" y="5812654"/>
            <a:ext cx="8097587" cy="70788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sz="2000" dirty="0"/>
              <a:t>Nuclear heating increases the amount of low velocity ejecta affecting mainly black-hole-torus ejecta  (20% increase ejected mass)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2F0010-D553-46B0-E0A7-4A605D202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3178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D67A-5737-D20D-83BA-464D7970A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abundances and KN signal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0EFE33-B039-79A3-8152-48864C19A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6337B-3DE8-A694-DFAF-6EF798E456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6" name="Content Placeholder 10">
            <a:extLst>
              <a:ext uri="{FF2B5EF4-FFF2-40B4-BE49-F238E27FC236}">
                <a16:creationId xmlns:a16="http://schemas.microsoft.com/office/drawing/2014/main" id="{BBF0FE00-0B5D-37D4-DC70-504CD78236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991" y="666751"/>
            <a:ext cx="3969041" cy="280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9FC2F5-0511-B9C4-8BED-DA04C99FCC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26200" y="671526"/>
            <a:ext cx="3970800" cy="2744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C1D081-236D-21F8-022B-6C8908264396}"/>
                  </a:ext>
                </a:extLst>
              </p:cNvPr>
              <p:cNvSpPr txBox="1"/>
              <p:nvPr/>
            </p:nvSpPr>
            <p:spPr>
              <a:xfrm>
                <a:off x="860920" y="2918467"/>
                <a:ext cx="3314112" cy="2826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none" lIns="0" tIns="0" rIns="0" bIns="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=0.095 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  <m:r>
                        <a:rPr lang="en-US" sz="1700" b="0" i="0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𝐵𝐻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700" b="0" i="0" smtClean="0">
                          <a:latin typeface="Cambria Math" panose="02040503050406030204" pitchFamily="18" charset="0"/>
                        </a:rPr>
                        <m:t>0.048 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C1D081-236D-21F8-022B-6C8908264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920" y="2918467"/>
                <a:ext cx="3314112" cy="282641"/>
              </a:xfrm>
              <a:prstGeom prst="rect">
                <a:avLst/>
              </a:prstGeom>
              <a:blipFill>
                <a:blip r:embed="rId4"/>
                <a:stretch>
                  <a:fillRect l="-919" r="-36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173ED8D-F3C2-550A-C363-7CBB6102225A}"/>
                  </a:ext>
                </a:extLst>
              </p:cNvPr>
              <p:cNvSpPr txBox="1"/>
              <p:nvPr/>
            </p:nvSpPr>
            <p:spPr>
              <a:xfrm>
                <a:off x="5082888" y="2918467"/>
                <a:ext cx="3314112" cy="28264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wrap="none" lIns="0" tIns="0" rIns="0" bIns="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𝑒𝑗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=0.107 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  <m:r>
                        <a:rPr lang="en-US" sz="1700" b="0" i="0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𝐵𝐻</m:t>
                          </m:r>
                        </m:sub>
                      </m:sSub>
                      <m:r>
                        <a:rPr lang="en-US" sz="17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700" b="0" i="0" smtClean="0">
                          <a:latin typeface="Cambria Math" panose="02040503050406030204" pitchFamily="18" charset="0"/>
                        </a:rPr>
                        <m:t>0.060 </m:t>
                      </m:r>
                      <m:sSub>
                        <m:sSubPr>
                          <m:ctrlPr>
                            <a:rPr lang="en-US" sz="17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7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b>
                          <m:r>
                            <a:rPr lang="en-US" sz="1700" b="0" i="1" smtClean="0">
                              <a:latin typeface="Cambria Math" panose="020405030504060302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173ED8D-F3C2-550A-C363-7CBB61022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888" y="2918467"/>
                <a:ext cx="3314112" cy="282641"/>
              </a:xfrm>
              <a:prstGeom prst="rect">
                <a:avLst/>
              </a:prstGeom>
              <a:blipFill>
                <a:blip r:embed="rId5"/>
                <a:stretch>
                  <a:fillRect l="-1105" r="-552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395D145-5922-86A0-2AE6-ED15CEE5C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" y="3690146"/>
            <a:ext cx="4379671" cy="280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0FA614-1410-EF0C-3289-3FA733EC2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279" y="3619187"/>
            <a:ext cx="4305329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07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7E947-FB96-6175-ADA2-9788775CE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1ECD0-B7A5-8B36-6642-F5DFA055B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60321"/>
            <a:ext cx="5584535" cy="830997"/>
          </a:xfrm>
        </p:spPr>
        <p:txBody>
          <a:bodyPr/>
          <a:lstStyle/>
          <a:p>
            <a:r>
              <a:rPr lang="en-US" dirty="0"/>
              <a:t>Calibrated atomic data for</a:t>
            </a:r>
            <a:br>
              <a:rPr lang="en-US" dirty="0"/>
            </a:br>
            <a:r>
              <a:rPr lang="en-US" dirty="0"/>
              <a:t>kilonova modeling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D6A8508-8024-029C-5152-5FB433F1F5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141" y="1061720"/>
            <a:ext cx="5410200" cy="5048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BA75F-05B8-9299-7308-E6A5C76B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11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1FF42-9966-4104-E0A4-F26D301852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5CE1AC-3BA1-95FE-4A5D-AD09D4EBD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071" y="676033"/>
            <a:ext cx="1772029" cy="5670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5BD867-72B7-4CA6-E92C-2F50B47329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4949" y="846852"/>
            <a:ext cx="1339226" cy="17870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A2F357-6EB8-FD99-8EAB-BA466641E8BE}"/>
              </a:ext>
            </a:extLst>
          </p:cNvPr>
          <p:cNvSpPr txBox="1"/>
          <p:nvPr/>
        </p:nvSpPr>
        <p:spPr>
          <a:xfrm>
            <a:off x="7123008" y="527051"/>
            <a:ext cx="1107711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sz="1600" dirty="0"/>
              <a:t>A. Fl</a:t>
            </a:r>
            <a:r>
              <a:rPr lang="en-DE" sz="1600" dirty="0"/>
              <a:t>ö</a:t>
            </a:r>
            <a:r>
              <a:rPr lang="en-US" sz="1600" dirty="0" err="1"/>
              <a:t>rs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6E918C-7055-E49D-DA46-6033B8E1CFA9}"/>
              </a:ext>
            </a:extLst>
          </p:cNvPr>
          <p:cNvSpPr txBox="1"/>
          <p:nvPr/>
        </p:nvSpPr>
        <p:spPr>
          <a:xfrm>
            <a:off x="397164" y="1648047"/>
            <a:ext cx="67004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Calibrated lanthanide (Z=67-70) atomic data</a:t>
            </a:r>
          </a:p>
          <a:p>
            <a:r>
              <a:rPr lang="en-US" b="1" dirty="0"/>
              <a:t>66 722</a:t>
            </a:r>
            <a:r>
              <a:rPr lang="en-US" dirty="0"/>
              <a:t> transitions with </a:t>
            </a:r>
            <a:r>
              <a:rPr lang="en-US" b="1" dirty="0"/>
              <a:t>experimentally calibrated wavelengths</a:t>
            </a:r>
          </a:p>
          <a:p>
            <a:r>
              <a:rPr lang="en-US" dirty="0"/>
              <a:t>Phys. Rev. D </a:t>
            </a:r>
            <a:r>
              <a:rPr lang="en-US" b="1" dirty="0"/>
              <a:t>113</a:t>
            </a:r>
            <a:r>
              <a:rPr lang="en-US" dirty="0"/>
              <a:t>, 063041 (2026)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8E90B8-A5FC-0A74-0606-92641C6AE1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92" y="3328106"/>
            <a:ext cx="4379672" cy="280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D4D674-6C4B-AB87-2F0E-984F130C66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328106"/>
            <a:ext cx="4362062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71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8199F-BD88-E07B-7290-FAF98441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Theoretical masses far from 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C710D-B749-AA22-E503-D2A356800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083" y="5213407"/>
            <a:ext cx="8211834" cy="1557447"/>
          </a:xfrm>
        </p:spPr>
        <p:txBody>
          <a:bodyPr>
            <a:normAutofit/>
          </a:bodyPr>
          <a:lstStyle/>
          <a:p>
            <a:r>
              <a:rPr lang="en-US" sz="2000" dirty="0"/>
              <a:t>Theoretical models do rather well far from stability!</a:t>
            </a:r>
          </a:p>
          <a:p>
            <a:r>
              <a:rPr lang="en-US" sz="2000" dirty="0"/>
              <a:t>Spread due to small differences in bulk properties (e.g. symmetry energy difference ~ 0.5 MeV). </a:t>
            </a:r>
          </a:p>
          <a:p>
            <a:r>
              <a:rPr lang="en-US" sz="2000" dirty="0">
                <a:solidFill>
                  <a:srgbClr val="4955EB"/>
                </a:solidFill>
              </a:rPr>
              <a:t>Limited impact on r-process nucleosynthesis!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76136-6BD9-E3BF-197A-0D0BF0C26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9BCD4-B481-58F3-2B0B-F6A9C6838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E31ABB-2032-49C4-6C4A-CFB139E71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409" y="1755928"/>
            <a:ext cx="6525582" cy="35556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F60D61-3C8F-964D-9D55-08D0549D9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10" y="877002"/>
            <a:ext cx="8479580" cy="7633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5B5C86-B9D6-2155-E37E-384C02F363EB}"/>
              </a:ext>
            </a:extLst>
          </p:cNvPr>
          <p:cNvSpPr txBox="1"/>
          <p:nvPr/>
        </p:nvSpPr>
        <p:spPr>
          <a:xfrm>
            <a:off x="215783" y="521986"/>
            <a:ext cx="410881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Horowitz et al, JPG </a:t>
            </a:r>
            <a:r>
              <a:rPr lang="en-US" b="1" dirty="0"/>
              <a:t>46</a:t>
            </a:r>
            <a:r>
              <a:rPr lang="en-US" dirty="0"/>
              <a:t> 083001 (2019)</a:t>
            </a:r>
          </a:p>
        </p:txBody>
      </p:sp>
    </p:spTree>
    <p:extLst>
      <p:ext uri="{BB962C8B-B14F-4D97-AF65-F5344CB8AC3E}">
        <p14:creationId xmlns:p14="http://schemas.microsoft.com/office/powerpoint/2010/main" val="2910952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DA0DA-5171-D623-8AEC-E88183F83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60321"/>
            <a:ext cx="5584535" cy="461665"/>
          </a:xfrm>
        </p:spPr>
        <p:txBody>
          <a:bodyPr/>
          <a:lstStyle/>
          <a:p>
            <a:r>
              <a:rPr lang="en-US" dirty="0"/>
              <a:t>Nuclear masses for r-process nuclei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3F607-9C44-0358-AC96-EBA601479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13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3AF47-2038-D127-E668-201655C442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9" name="Picture 8" descr="A group of graphs showing different types of data&#10;&#10;Description automatically generated">
            <a:extLst>
              <a:ext uri="{FF2B5EF4-FFF2-40B4-BE49-F238E27FC236}">
                <a16:creationId xmlns:a16="http://schemas.microsoft.com/office/drawing/2014/main" id="{BAE7F6EA-6411-DE15-D79E-01F501697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2907" y="2592858"/>
            <a:ext cx="4538322" cy="38854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51D439-7D9C-E9C2-CACB-75A3BAC73DC4}"/>
              </a:ext>
            </a:extLst>
          </p:cNvPr>
          <p:cNvSpPr txBox="1"/>
          <p:nvPr/>
        </p:nvSpPr>
        <p:spPr>
          <a:xfrm>
            <a:off x="116393" y="561533"/>
            <a:ext cx="8757880" cy="203132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Mass models give very different predictions beyond experimentally known regions. 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How do the large differences impact r-process abundances?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Decompose masses in smooth (bulk properties like symmetry energy) and local parts (shell effects).  </a:t>
            </a:r>
          </a:p>
          <a:p>
            <a:pPr algn="l"/>
            <a:endParaRPr lang="en-US" dirty="0"/>
          </a:p>
        </p:txBody>
      </p:sp>
      <p:pic>
        <p:nvPicPr>
          <p:cNvPr id="14" name="Content Placeholder 1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8CBFC1DC-A44B-E7FE-1F3A-8EB44635D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6392" y="2667992"/>
            <a:ext cx="3856742" cy="3779434"/>
          </a:xfr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9E8DB35-AA9E-8452-A193-40450B4F568D}"/>
              </a:ext>
            </a:extLst>
          </p:cNvPr>
          <p:cNvSpPr txBox="1"/>
          <p:nvPr/>
        </p:nvSpPr>
        <p:spPr>
          <a:xfrm>
            <a:off x="981307" y="4026209"/>
            <a:ext cx="1415772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en-US" dirty="0"/>
              <a:t>Nd Isotopes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2E1B48-E4C9-B58C-D179-F302BCB0C28C}"/>
              </a:ext>
            </a:extLst>
          </p:cNvPr>
          <p:cNvSpPr txBox="1"/>
          <p:nvPr/>
        </p:nvSpPr>
        <p:spPr>
          <a:xfrm>
            <a:off x="4072907" y="2162135"/>
            <a:ext cx="4574310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1600" dirty="0">
                <a:effectLst/>
              </a:rPr>
              <a:t>Giuliani, et al, </a:t>
            </a:r>
            <a:r>
              <a:rPr lang="en-US" sz="1600" dirty="0"/>
              <a:t>Phys. Rev. C </a:t>
            </a:r>
            <a:r>
              <a:rPr lang="en-US" sz="1600" b="1" dirty="0"/>
              <a:t>113</a:t>
            </a:r>
            <a:r>
              <a:rPr lang="en-US" sz="1600" dirty="0"/>
              <a:t>, 045806 (2026)</a:t>
            </a:r>
            <a:endParaRPr lang="en-US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91264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1CC31-C107-CA3A-5746-EFFDF11E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Masses (main conclusions)</a:t>
            </a:r>
          </a:p>
        </p:txBody>
      </p:sp>
      <p:pic>
        <p:nvPicPr>
          <p:cNvPr id="7" name="Content Placeholder 6" descr="A graph of 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64262DE3-4CE6-5050-4F1C-F5450B4DB8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8612" y="954513"/>
            <a:ext cx="2455437" cy="552291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43D78-72BB-0A7F-1D39-2CF0EFC2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14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6ABA0-F326-E900-CE4C-49EE879BE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500F24-EDA0-23DB-4F08-7F9AB06F700D}"/>
              </a:ext>
            </a:extLst>
          </p:cNvPr>
          <p:cNvSpPr txBox="1"/>
          <p:nvPr/>
        </p:nvSpPr>
        <p:spPr>
          <a:xfrm>
            <a:off x="422565" y="1360446"/>
            <a:ext cx="5304573" cy="34778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en-US" sz="2000" dirty="0"/>
              <a:t>Large changes in the smooth (liquid drop) behavior of masses barely impact the</a:t>
            </a:r>
            <a:br>
              <a:rPr lang="en-US" sz="2000" dirty="0"/>
            </a:br>
            <a:r>
              <a:rPr lang="en-US" sz="2000" dirty="0"/>
              <a:t>r-process abundances. 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en-US" sz="2000" dirty="0"/>
              <a:t>Abundances are rather sensitive to local irregularities (shell effects) in the mass surfaces. </a:t>
            </a:r>
          </a:p>
          <a:p>
            <a:pPr marL="177800" indent="-1778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en-US" sz="2000" dirty="0"/>
              <a:t>Approaches aiming to determine nuclear masses should aim to confirm the presence of local irregularities in mass surfaces.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0FE920-352A-F1AD-2F99-0BC577FF33A5}"/>
              </a:ext>
            </a:extLst>
          </p:cNvPr>
          <p:cNvSpPr txBox="1"/>
          <p:nvPr/>
        </p:nvSpPr>
        <p:spPr>
          <a:xfrm>
            <a:off x="861290" y="5815281"/>
            <a:ext cx="4574310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1600" dirty="0">
                <a:effectLst/>
              </a:rPr>
              <a:t>Giuliani, et al, </a:t>
            </a:r>
            <a:r>
              <a:rPr lang="en-US" sz="1600" dirty="0"/>
              <a:t>Phys. Rev. C 113, 045806 (2026)</a:t>
            </a:r>
            <a:endParaRPr lang="en-US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903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find a signature of actinides?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33" y="542822"/>
            <a:ext cx="6874933" cy="5156200"/>
          </a:xfrm>
        </p:spPr>
      </p:pic>
      <p:sp>
        <p:nvSpPr>
          <p:cNvPr id="3" name="TextBox 2"/>
          <p:cNvSpPr txBox="1"/>
          <p:nvPr/>
        </p:nvSpPr>
        <p:spPr>
          <a:xfrm>
            <a:off x="917388" y="5185953"/>
            <a:ext cx="6946277" cy="132343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If actinides are present alpha-decay chains may dominate the energy generation on timescales of days.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Fission plays a secondary role except perhaps the presence of </a:t>
            </a:r>
            <a:r>
              <a:rPr lang="en-US" sz="2000" baseline="30000" dirty="0"/>
              <a:t>254</a:t>
            </a:r>
            <a:r>
              <a:rPr lang="en-US" sz="2000" dirty="0"/>
              <a:t>Cf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sp>
        <p:nvSpPr>
          <p:cNvPr id="9" name="TextBox 8"/>
          <p:cNvSpPr txBox="1"/>
          <p:nvPr/>
        </p:nvSpPr>
        <p:spPr>
          <a:xfrm>
            <a:off x="3145049" y="668801"/>
            <a:ext cx="5010218" cy="33855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en-US" sz="1600" dirty="0"/>
              <a:t>Wu, Barnes, GMP, Metzger, PRL </a:t>
            </a:r>
            <a:r>
              <a:rPr lang="en-US" sz="1600" b="1" dirty="0"/>
              <a:t>122</a:t>
            </a:r>
            <a:r>
              <a:rPr lang="en-US" sz="1600" dirty="0"/>
              <a:t>, 062701 (2019)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43A88F-F8E3-2E7E-2242-FD8BAB61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253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C4603-75FE-629E-26DE-4F8B63538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actinides</a:t>
            </a:r>
          </a:p>
        </p:txBody>
      </p:sp>
      <p:pic>
        <p:nvPicPr>
          <p:cNvPr id="7" name="Content Placeholder 6" descr="A graph of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EF636E32-BAC7-5656-ED24-FD5537AA4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841" y="2591402"/>
            <a:ext cx="4631445" cy="337414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31248-DDA0-E187-5376-388E20870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7CABE-BA8E-2535-F11F-CFD339E6C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11" name="Picture 10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12377634-4A62-4DAD-177F-22763B0B4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358" y="602166"/>
            <a:ext cx="2525924" cy="59793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D09B37-EC8A-8B47-0C5C-C25371519ED3}"/>
              </a:ext>
            </a:extLst>
          </p:cNvPr>
          <p:cNvSpPr txBox="1"/>
          <p:nvPr/>
        </p:nvSpPr>
        <p:spPr>
          <a:xfrm>
            <a:off x="342182" y="892455"/>
            <a:ext cx="5422998" cy="147732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Different nuclear inputs (masses) predict substantial differences in the production of Actinides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Their alpha decay, mainly </a:t>
            </a:r>
            <a:r>
              <a:rPr lang="en-US" baseline="30000" dirty="0"/>
              <a:t>225</a:t>
            </a:r>
            <a:r>
              <a:rPr lang="en-US" dirty="0"/>
              <a:t>Ac, contributes substantially to the energy production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91B1E8-DCFC-3023-6547-522C385228EE}"/>
              </a:ext>
            </a:extLst>
          </p:cNvPr>
          <p:cNvSpPr txBox="1"/>
          <p:nvPr/>
        </p:nvSpPr>
        <p:spPr>
          <a:xfrm>
            <a:off x="488841" y="6187164"/>
            <a:ext cx="4364674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1400" dirty="0" err="1">
                <a:effectLst/>
              </a:rPr>
              <a:t>Pognan</a:t>
            </a:r>
            <a:r>
              <a:rPr lang="en-US" sz="1400" dirty="0">
                <a:effectLst/>
              </a:rPr>
              <a:t>, et al, MNRAS </a:t>
            </a:r>
            <a:r>
              <a:rPr lang="en-US" sz="1400" b="1" dirty="0">
                <a:effectLst/>
              </a:rPr>
              <a:t>536</a:t>
            </a:r>
            <a:r>
              <a:rPr lang="en-US" sz="1400" dirty="0">
                <a:effectLst/>
              </a:rPr>
              <a:t>, 2973 (2025).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29219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1C381-4BA6-7B7B-FD5E-00615C8C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Temperature and Spectra</a:t>
            </a:r>
          </a:p>
        </p:txBody>
      </p:sp>
      <p:pic>
        <p:nvPicPr>
          <p:cNvPr id="7" name="Content Placeholder 6" descr="A graph with different colored lines&#10;&#10;Description automatically generated">
            <a:extLst>
              <a:ext uri="{FF2B5EF4-FFF2-40B4-BE49-F238E27FC236}">
                <a16:creationId xmlns:a16="http://schemas.microsoft.com/office/drawing/2014/main" id="{788D70B4-3A6D-31D5-730E-67ACA5FF1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9487" y="824400"/>
            <a:ext cx="2438116" cy="5760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8DE52-834B-D453-6F88-BC9B9C3F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17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AB624-819B-6467-4F96-5EB60AD0B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pic>
        <p:nvPicPr>
          <p:cNvPr id="9" name="Picture 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3B4D33C5-565F-C8D5-1D12-5A6D28BBE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158" y="824400"/>
            <a:ext cx="2406884" cy="57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6C995B-6B41-3CC7-7780-4F438398ED40}"/>
              </a:ext>
            </a:extLst>
          </p:cNvPr>
          <p:cNvSpPr txBox="1"/>
          <p:nvPr/>
        </p:nvSpPr>
        <p:spPr>
          <a:xfrm>
            <a:off x="178957" y="1298445"/>
            <a:ext cx="3419975" cy="378565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en-US" sz="2000" dirty="0"/>
              <a:t>Higher energy deposition leads larger temperatures</a:t>
            </a:r>
          </a:p>
          <a:p>
            <a:pPr algn="l"/>
            <a:endParaRPr lang="en-US" sz="2000" dirty="0"/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en-US" sz="2000" dirty="0"/>
              <a:t>Leads to larger emitted fluxes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en-US" sz="2000" dirty="0"/>
              <a:t>Spectra dominated by shorter wavelengths (hotter material)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77800" indent="-177800" algn="l">
              <a:buFont typeface="Arial" panose="020B0604020202020204" pitchFamily="34" charset="0"/>
              <a:buChar char="•"/>
            </a:pPr>
            <a:r>
              <a:rPr lang="en-US" sz="2000" dirty="0"/>
              <a:t>Actinides dominate the spectra.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1B0B6B-5F79-163A-766B-1C01248A870C}"/>
              </a:ext>
            </a:extLst>
          </p:cNvPr>
          <p:cNvSpPr txBox="1"/>
          <p:nvPr/>
        </p:nvSpPr>
        <p:spPr>
          <a:xfrm>
            <a:off x="61526" y="5994749"/>
            <a:ext cx="3537406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US" sz="1400" dirty="0" err="1">
                <a:effectLst/>
              </a:rPr>
              <a:t>Pognan</a:t>
            </a:r>
            <a:r>
              <a:rPr lang="en-US" sz="1400" dirty="0">
                <a:effectLst/>
              </a:rPr>
              <a:t>, et al, MNRAS </a:t>
            </a:r>
            <a:r>
              <a:rPr lang="en-US" sz="1400" b="1" dirty="0">
                <a:effectLst/>
              </a:rPr>
              <a:t>536</a:t>
            </a:r>
            <a:r>
              <a:rPr lang="en-US" sz="1400" dirty="0">
                <a:effectLst/>
              </a:rPr>
              <a:t>, 2973 (2025).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8328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565" y="926123"/>
            <a:ext cx="8211834" cy="1702663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Connecting neutron-star merger simulations to kilonova spectra predictions via radiative transfer modeling is key to understand variations in r-process sites.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b="1" dirty="0"/>
              <a:t>Collaborators</a:t>
            </a:r>
            <a:endParaRPr lang="en-DE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Gabriel Martínez-Pinedo / Probing Heavy Element Nucleosynthesis Electromagnetic Observations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51E03-B16E-CC67-F059-E8DDFF1BA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18</a:t>
            </a:fld>
            <a:endParaRPr lang="de-DE"/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9C6F0B33-C46A-67D2-18F5-C31B9E896C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9143176"/>
              </p:ext>
            </p:extLst>
          </p:nvPr>
        </p:nvGraphicFramePr>
        <p:xfrm>
          <a:off x="1655587" y="2717799"/>
          <a:ext cx="6568532" cy="3526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4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4266">
                  <a:extLst>
                    <a:ext uri="{9D8B030D-6E8A-4147-A177-3AD203B41FA5}">
                      <a16:colId xmlns:a16="http://schemas.microsoft.com/office/drawing/2014/main" val="3630185745"/>
                    </a:ext>
                  </a:extLst>
                </a:gridCol>
              </a:tblGrid>
              <a:tr h="1130301">
                <a:tc gridSpan="2">
                  <a:txBody>
                    <a:bodyPr/>
                    <a:lstStyle/>
                    <a:p>
                      <a:r>
                        <a:rPr lang="en-US" dirty="0"/>
                        <a:t>A. </a:t>
                      </a:r>
                      <a:r>
                        <a:rPr lang="en-US" dirty="0" err="1"/>
                        <a:t>Bauswein</a:t>
                      </a:r>
                      <a:r>
                        <a:rPr lang="" dirty="0"/>
                        <a:t>, </a:t>
                      </a:r>
                      <a:r>
                        <a:rPr lang="" b="1" i="0" dirty="0"/>
                        <a:t>A. Flörs</a:t>
                      </a:r>
                      <a:r>
                        <a:rPr lang="" dirty="0"/>
                        <a:t>, </a:t>
                      </a:r>
                      <a:r>
                        <a:rPr lang="en-US" b="1" dirty="0"/>
                        <a:t>O. Just</a:t>
                      </a:r>
                      <a:r>
                        <a:rPr lang="" dirty="0"/>
                        <a:t>, N. Kumar, </a:t>
                      </a:r>
                      <a:r>
                        <a:rPr lang="" b="1" dirty="0"/>
                        <a:t>G. Leck</a:t>
                      </a:r>
                      <a:r>
                        <a:rPr lang="" dirty="0"/>
                        <a:t>, </a:t>
                      </a:r>
                      <a:r>
                        <a:rPr lang="" b="1" dirty="0"/>
                        <a:t>Z</a:t>
                      </a:r>
                      <a:r>
                        <a:rPr lang="en-DE" b="1" dirty="0"/>
                        <a:t>. </a:t>
                      </a:r>
                      <a:r>
                        <a:rPr lang="" b="1" dirty="0"/>
                        <a:t>Xiong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521">
                <a:tc gridSpan="2">
                  <a:txBody>
                    <a:bodyPr/>
                    <a:lstStyle/>
                    <a:p>
                      <a:r>
                        <a:rPr lang="en-US" dirty="0"/>
                        <a:t>P. </a:t>
                      </a:r>
                      <a:r>
                        <a:rPr lang="en-US" dirty="0" err="1"/>
                        <a:t>Amaro</a:t>
                      </a:r>
                      <a:r>
                        <a:rPr lang="en-US" dirty="0"/>
                        <a:t>, J. P. Marques,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J. M.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Sampaio</a:t>
                      </a:r>
                      <a:r>
                        <a:rPr lang="en-US" baseline="0" dirty="0"/>
                        <a:t>, </a:t>
                      </a:r>
                      <a:r>
                        <a:rPr lang="en-US" b="1" dirty="0"/>
                        <a:t>R. Silva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057">
                <a:tc>
                  <a:txBody>
                    <a:bodyPr/>
                    <a:lstStyle/>
                    <a:p>
                      <a:r>
                        <a:rPr lang="en-US" dirty="0"/>
                        <a:t>S. Sim, </a:t>
                      </a:r>
                      <a:br>
                        <a:rPr lang="en-US" dirty="0"/>
                      </a:br>
                      <a:r>
                        <a:rPr lang="en-US" b="1" dirty="0"/>
                        <a:t>L. Shingles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C. Collins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297">
                <a:tc>
                  <a:txBody>
                    <a:bodyPr/>
                    <a:lstStyle/>
                    <a:p>
                      <a:r>
                        <a:rPr lang="en-DE" b="1" dirty="0"/>
                        <a:t>S. Giuliani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L. Robledo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E9EAC62-8DA4-9652-5155-FCC9562FF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972" y="3095536"/>
            <a:ext cx="1237326" cy="6669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3D70AB-4C47-F99D-BF63-0FD01468F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084" y="4185594"/>
            <a:ext cx="1446893" cy="6669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4EC16C-1C8B-54FA-2755-70AFBB4A0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926" y="4185594"/>
            <a:ext cx="985122" cy="6669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F9F795-6689-A727-CD7B-91A348BA9F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736" y="4978453"/>
            <a:ext cx="1817241" cy="6669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63ED76-F88F-4EE9-1854-2AF1DAE09C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834"/>
          <a:stretch>
            <a:fillRect/>
          </a:stretch>
        </p:blipFill>
        <p:spPr>
          <a:xfrm>
            <a:off x="6555048" y="5733466"/>
            <a:ext cx="1191362" cy="50223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A31A62E-AA7B-E687-1C80-78EECF87BD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92866" y="4978453"/>
            <a:ext cx="462500" cy="66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000AD7-BF72-49D4-5836-382A9612D1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0992" y="5731699"/>
            <a:ext cx="572727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78393"/>
      </p:ext>
    </p:extLst>
  </p:cSld>
  <p:clrMapOvr>
    <a:masterClrMapping/>
  </p:clrMapOvr>
</p:sld>
</file>

<file path=ppt/theme/theme1.xml><?xml version="1.0" encoding="utf-8"?>
<a:theme xmlns:a="http://schemas.openxmlformats.org/drawingml/2006/main" name="Zentrumsevaluation_Master-2017_02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Zentrumsevaluation_Master-2017_02.potx</Template>
  <TotalTime>23165</TotalTime>
  <Words>1241</Words>
  <Application>Microsoft Office PowerPoint</Application>
  <PresentationFormat>On-screen Show (4:3)</PresentationFormat>
  <Paragraphs>177</Paragraphs>
  <Slides>18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 Math</vt:lpstr>
      <vt:lpstr>Times New Roman</vt:lpstr>
      <vt:lpstr>Wingdings</vt:lpstr>
      <vt:lpstr>Zentrumsevaluation_Master-2017_02</vt:lpstr>
      <vt:lpstr>PowerPoint Presentation</vt:lpstr>
      <vt:lpstr>R process needs </vt:lpstr>
      <vt:lpstr>Kilonova: signature of the r-process</vt:lpstr>
      <vt:lpstr>Pipeline for r-process in mergers</vt:lpstr>
      <vt:lpstr>Neutron star mergers: Different ejection mechanisms</vt:lpstr>
      <vt:lpstr>Self-consistent 3D radiative transfer</vt:lpstr>
      <vt:lpstr>Ejecta model variability</vt:lpstr>
      <vt:lpstr>KN light curves and spectra</vt:lpstr>
      <vt:lpstr>Effect Nuclear Heating Ejecta</vt:lpstr>
      <vt:lpstr>Impact abundances and KN signal</vt:lpstr>
      <vt:lpstr>Calibrated atomic data for kilonova modeling</vt:lpstr>
      <vt:lpstr>Theoretical masses far from stability</vt:lpstr>
      <vt:lpstr>Nuclear masses for r-process nuclei</vt:lpstr>
      <vt:lpstr>Masses (main conclusions)</vt:lpstr>
      <vt:lpstr>Can we find a signature of actinides?</vt:lpstr>
      <vt:lpstr>Impact of actinides</vt:lpstr>
      <vt:lpstr>Impact Temperature and Spectra</vt:lpstr>
      <vt:lpstr>Summary</vt:lpstr>
    </vt:vector>
  </TitlesOfParts>
  <Company>GSI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Carola Pomplun</dc:creator>
  <cp:lastModifiedBy>gm28pine</cp:lastModifiedBy>
  <cp:revision>800</cp:revision>
  <cp:lastPrinted>2017-11-06T08:01:29Z</cp:lastPrinted>
  <dcterms:created xsi:type="dcterms:W3CDTF">2012-12-14T15:20:39Z</dcterms:created>
  <dcterms:modified xsi:type="dcterms:W3CDTF">2026-09-09T04:07:10Z</dcterms:modified>
</cp:coreProperties>
</file>