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9"/>
  </p:notesMasterIdLst>
  <p:sldIdLst>
    <p:sldId id="1864" r:id="rId5"/>
    <p:sldId id="1846" r:id="rId6"/>
    <p:sldId id="1845" r:id="rId7"/>
    <p:sldId id="1848" r:id="rId8"/>
    <p:sldId id="1876" r:id="rId9"/>
    <p:sldId id="1872" r:id="rId10"/>
    <p:sldId id="1873" r:id="rId11"/>
    <p:sldId id="1874" r:id="rId12"/>
    <p:sldId id="1875" r:id="rId13"/>
    <p:sldId id="1849" r:id="rId14"/>
    <p:sldId id="1868" r:id="rId15"/>
    <p:sldId id="1869" r:id="rId16"/>
    <p:sldId id="1870" r:id="rId17"/>
    <p:sldId id="185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24" autoAdjust="0"/>
  </p:normalViewPr>
  <p:slideViewPr>
    <p:cSldViewPr snapToGrid="0">
      <p:cViewPr varScale="1">
        <p:scale>
          <a:sx n="60" d="100"/>
          <a:sy n="60" d="100"/>
        </p:scale>
        <p:origin x="908" y="36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BA0FC-2A0C-9409-42AC-844FE0CC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07D547-541B-4676-8A3C-09C80ACC0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245CE-5EE1-31AD-DC88-181442EAC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C4E6-32DD-7A29-2609-A892005FB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55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2E459-F3A5-0D4C-932A-CC9C4A5B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55A63-83D6-1854-FB55-0FA92336A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32EEA-0542-66C1-A00B-3025D0FE7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E7337-5F1D-725A-C9B1-6DB4DEC06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25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7308C-8ED4-2208-7B8B-0DEBA5B2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FCDE0-B182-84E2-8A1E-45D4CE84A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D4143-08E6-D73E-5DF1-2D0BF64A6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26C19-1A3A-E63C-CF52-A187E9FDA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92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27B0-723F-3EBA-B858-C3B3E99E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06011-9286-8513-4965-7DF0DF198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2212B-25BA-CC5D-AB39-7609EAC6F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737CE-E7DB-5B1C-5488-6CEF1F89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65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5FB7-1B23-CD7B-7340-F3581537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F1044-3654-C572-9629-413FB564E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C21C4-3237-52C8-B612-A18B08A6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5882C-9D00-FFB1-6CC2-C36480735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2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2012" y="1658679"/>
            <a:ext cx="6220101" cy="2199187"/>
          </a:xfrm>
        </p:spPr>
        <p:txBody>
          <a:bodyPr anchor="ctr">
            <a:noAutofit/>
          </a:bodyPr>
          <a:lstStyle/>
          <a:p>
            <a:br>
              <a:rPr lang="en-US" altLang="en-US" dirty="0">
                <a:solidFill>
                  <a:schemeClr val="accent2"/>
                </a:solidFill>
              </a:rPr>
            </a:br>
            <a:br>
              <a:rPr lang="en-US" altLang="en-US" dirty="0">
                <a:solidFill>
                  <a:schemeClr val="accent2"/>
                </a:solidFill>
              </a:rPr>
            </a:br>
            <a:br>
              <a:rPr lang="en-US" altLang="en-US" dirty="0">
                <a:solidFill>
                  <a:schemeClr val="accent2"/>
                </a:solidFill>
              </a:rPr>
            </a:b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ADJUSTMENT OF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1"/>
                </a:solidFill>
              </a:rPr>
              <a:t>PARABOLIC MIRROR</a:t>
            </a:r>
            <a:br>
              <a:rPr lang="en-US" altLang="en-US" dirty="0">
                <a:solidFill>
                  <a:schemeClr val="accent1"/>
                </a:solidFill>
              </a:rPr>
            </a:br>
            <a:br>
              <a:rPr lang="en-US" altLang="en-US" dirty="0">
                <a:solidFill>
                  <a:schemeClr val="accent1"/>
                </a:solidFill>
              </a:rPr>
            </a:br>
            <a:r>
              <a:rPr lang="en-US" altLang="en-US" sz="2400" dirty="0" err="1">
                <a:solidFill>
                  <a:schemeClr val="accent1"/>
                </a:solidFill>
              </a:rPr>
              <a:t>Al-Abedj</a:t>
            </a:r>
            <a:r>
              <a:rPr lang="en-US" altLang="en-US" sz="2400" dirty="0">
                <a:solidFill>
                  <a:schemeClr val="accent1"/>
                </a:solidFill>
              </a:rPr>
              <a:t> Fattima</a:t>
            </a:r>
            <a:br>
              <a:rPr lang="en-US" altLang="en-US" sz="2400" dirty="0">
                <a:solidFill>
                  <a:schemeClr val="accent1"/>
                </a:solidFill>
              </a:rPr>
            </a:br>
            <a:r>
              <a:rPr lang="en-US" altLang="en-US" sz="2400" dirty="0" err="1">
                <a:solidFill>
                  <a:schemeClr val="accent1"/>
                </a:solidFill>
              </a:rPr>
              <a:t>Cristmann</a:t>
            </a:r>
            <a:r>
              <a:rPr lang="en-US" altLang="en-US" sz="2400" dirty="0">
                <a:solidFill>
                  <a:schemeClr val="accent1"/>
                </a:solidFill>
              </a:rPr>
              <a:t> Anne</a:t>
            </a:r>
            <a:r>
              <a:rPr lang="en-US" altLang="en-US" sz="2400" dirty="0"/>
              <a:t>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2050" name="Picture 2" descr="Extreme Light Infrastructure - Nuclear Physics (ELI-NP)">
            <a:extLst>
              <a:ext uri="{FF2B5EF4-FFF2-40B4-BE49-F238E27FC236}">
                <a16:creationId xmlns:a16="http://schemas.microsoft.com/office/drawing/2014/main" id="{9BF5FEA7-D20D-75A7-4E6B-5CF24B05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13" y="0"/>
            <a:ext cx="1573068" cy="1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A1C63-7305-4819-9178-CAB55C33B8BB}"/>
              </a:ext>
            </a:extLst>
          </p:cNvPr>
          <p:cNvSpPr txBox="1"/>
          <p:nvPr/>
        </p:nvSpPr>
        <p:spPr>
          <a:xfrm>
            <a:off x="10664456" y="6464595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30.07.2025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394" y="239486"/>
            <a:ext cx="6477000" cy="6665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Interesting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2394" y="1382486"/>
            <a:ext cx="6477000" cy="52360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What was the most difficult part:</a:t>
            </a:r>
          </a:p>
          <a:p>
            <a:pPr lvl="1"/>
            <a:r>
              <a:rPr lang="en-US" sz="2400" dirty="0"/>
              <a:t>The most difficult part of our experiment was </a:t>
            </a:r>
            <a:r>
              <a:rPr lang="en-US" sz="2400" i="1" dirty="0"/>
              <a:t>obtaining a beam without coma or astigmatism</a:t>
            </a:r>
            <a:r>
              <a:rPr lang="en-US" sz="2400" dirty="0"/>
              <a:t>, as it required perfect alignment of the setup, as well as precise angular alignment between the camera and the parabolic mirror.</a:t>
            </a:r>
          </a:p>
          <a:p>
            <a:pPr lvl="1"/>
            <a:r>
              <a:rPr lang="en-US" sz="2400" dirty="0"/>
              <a:t>We realigned the optical setup many times to gain additional understanding and experience, which led us to “cheat” a little the last time by using an interferometer to correct the astigmatism. This wasn’t necessarily a quick fix-on the contrary, it helped us learn how we could address the problem properly.</a:t>
            </a:r>
          </a:p>
          <a:p>
            <a:pPr marL="0" lvl="1" indent="0">
              <a:buNone/>
            </a:pPr>
            <a:endParaRPr lang="en-US" dirty="0"/>
          </a:p>
        </p:txBody>
      </p:sp>
      <p:pic>
        <p:nvPicPr>
          <p:cNvPr id="7" name="Picture 6" descr="Several black and silver objects on a grey surface&#10;&#10;AI-generated content may be incorrect.">
            <a:extLst>
              <a:ext uri="{FF2B5EF4-FFF2-40B4-BE49-F238E27FC236}">
                <a16:creationId xmlns:a16="http://schemas.microsoft.com/office/drawing/2014/main" id="{6EB40208-8C57-DC44-3601-6B1F59BB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132B4-E94F-F0DD-49CC-9E6585FFBB31}"/>
              </a:ext>
            </a:extLst>
          </p:cNvPr>
          <p:cNvSpPr txBox="1"/>
          <p:nvPr/>
        </p:nvSpPr>
        <p:spPr>
          <a:xfrm>
            <a:off x="11048093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633BB-1727-7186-A79F-CEE34C6CC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8F08B-76B1-9CD8-A7B8-E5B1B34A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3" y="983765"/>
            <a:ext cx="6477000" cy="6665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Interesting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9D943-1452-E77A-AFD1-E8015B52D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99174"/>
            <a:ext cx="6477000" cy="3614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How we took care of the difficulties:</a:t>
            </a:r>
          </a:p>
          <a:p>
            <a:pPr lvl="1"/>
            <a:r>
              <a:rPr lang="en-US" sz="2400" dirty="0"/>
              <a:t>We made sure to address the difficulties with extra attention, identifying exactly where the problem was and how it could be corrected.</a:t>
            </a:r>
          </a:p>
          <a:p>
            <a:pPr lvl="1"/>
            <a:r>
              <a:rPr lang="en-US" sz="2400" dirty="0"/>
              <a:t>We focused on the issues that arose along the way in order to help us work more accurately in the future and to find quicker solutions in similar situations.</a:t>
            </a:r>
            <a:endParaRPr lang="en-US" dirty="0"/>
          </a:p>
        </p:txBody>
      </p:sp>
      <p:pic>
        <p:nvPicPr>
          <p:cNvPr id="4" name="Picture 3" descr="Close-up of a microscope&#10;&#10;AI-generated content may be incorrect.">
            <a:extLst>
              <a:ext uri="{FF2B5EF4-FFF2-40B4-BE49-F238E27FC236}">
                <a16:creationId xmlns:a16="http://schemas.microsoft.com/office/drawing/2014/main" id="{9F52C39A-4710-F67A-C50D-42522C24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222" b="19375"/>
          <a:stretch>
            <a:fillRect/>
          </a:stretch>
        </p:blipFill>
        <p:spPr>
          <a:xfrm>
            <a:off x="0" y="0"/>
            <a:ext cx="477401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2A701-C9D3-7D0F-6303-BFE9BF8159BF}"/>
              </a:ext>
            </a:extLst>
          </p:cNvPr>
          <p:cNvSpPr txBox="1"/>
          <p:nvPr/>
        </p:nvSpPr>
        <p:spPr>
          <a:xfrm>
            <a:off x="11048093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07800B-BECD-6F39-8C03-07396920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0818D9-A1F9-1B81-1078-5D4C05A9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3" y="239486"/>
            <a:ext cx="6477000" cy="6665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Interesting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BBC3E-5519-62D0-96B4-B0D2CE87D8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382486"/>
            <a:ext cx="6477000" cy="52360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/>
              <a:t>Strange phenomenon we noticed:</a:t>
            </a:r>
          </a:p>
          <a:p>
            <a:pPr lvl="1"/>
            <a:r>
              <a:rPr lang="en-US" sz="2400" dirty="0"/>
              <a:t>Stray reflection caused by light bouncing off the mirror’s mount.</a:t>
            </a:r>
          </a:p>
          <a:p>
            <a:pPr lvl="1"/>
            <a:r>
              <a:rPr lang="en-US" sz="2400" dirty="0"/>
              <a:t>The beam sometimes failed to converge at the expected focal point, suggesting slight misalignment.</a:t>
            </a:r>
          </a:p>
          <a:p>
            <a:pPr lvl="1"/>
            <a:r>
              <a:rPr lang="en-US" sz="2400" dirty="0"/>
              <a:t>Various types of aberrations (coma and astigmatism) led to distorted or elongated beam spots.</a:t>
            </a:r>
          </a:p>
          <a:p>
            <a:pPr lvl="1"/>
            <a:r>
              <a:rPr lang="en-US" sz="2400" dirty="0"/>
              <a:t>Small changes in the angle of incidence resulted in large deviations in the reflected beam, revealing a high sensitivity to alignment precision.</a:t>
            </a:r>
          </a:p>
          <a:p>
            <a:pPr lvl="1"/>
            <a:r>
              <a:rPr lang="en-US" sz="2400" dirty="0"/>
              <a:t>We observed unexpected patterns such as rings or fringes.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6624C-192D-AB08-955F-000260513F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9" r="1809"/>
          <a:stretch>
            <a:fillRect/>
          </a:stretch>
        </p:blipFill>
        <p:spPr>
          <a:xfrm>
            <a:off x="0" y="0"/>
            <a:ext cx="48249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1964B-1D78-30BD-3BF5-26E173943958}"/>
              </a:ext>
            </a:extLst>
          </p:cNvPr>
          <p:cNvSpPr txBox="1"/>
          <p:nvPr/>
        </p:nvSpPr>
        <p:spPr>
          <a:xfrm>
            <a:off x="11048093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70CDF-64C6-7CAA-D15A-441319BB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B77464-A662-89D3-492A-1847585C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3" y="441505"/>
            <a:ext cx="6477000" cy="666525"/>
          </a:xfrm>
        </p:spPr>
        <p:txBody>
          <a:bodyPr>
            <a:normAutofit/>
          </a:bodyPr>
          <a:lstStyle/>
          <a:p>
            <a:r>
              <a:rPr lang="en-US" dirty="0"/>
              <a:t>Summary &amp;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6B8F8-39C3-7E7E-1250-277355B41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382486"/>
            <a:ext cx="6477000" cy="52360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Our achievements in the laboratory were the following:</a:t>
            </a:r>
          </a:p>
          <a:p>
            <a:pPr lvl="1"/>
            <a:r>
              <a:rPr lang="en-US" sz="2400" dirty="0"/>
              <a:t>We managed to achieve </a:t>
            </a:r>
            <a:r>
              <a:rPr lang="en-US" sz="2400" i="1" dirty="0"/>
              <a:t>good</a:t>
            </a:r>
            <a:r>
              <a:rPr lang="en-US" sz="2400" dirty="0"/>
              <a:t> focus in the end, along with accurate images suitable for processing.</a:t>
            </a:r>
          </a:p>
          <a:p>
            <a:pPr lvl="1"/>
            <a:r>
              <a:rPr lang="en-US" sz="2400" dirty="0"/>
              <a:t>We learned how each component works and how to build an efficient optical path.</a:t>
            </a:r>
          </a:p>
          <a:p>
            <a:pPr lvl="1"/>
            <a:r>
              <a:rPr lang="en-US" sz="2400" dirty="0"/>
              <a:t>We learned how to align the parabolic mirror and how to use and adjust the camera to obtain a clear image.</a:t>
            </a:r>
          </a:p>
          <a:p>
            <a:pPr lvl="1"/>
            <a:r>
              <a:rPr lang="en-US" sz="2400" dirty="0"/>
              <a:t>We practiced calibrating the acquired images and thoroughly analyzing the beam.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E4BA9-0206-E93F-C824-AA6AC7D0AC80}"/>
              </a:ext>
            </a:extLst>
          </p:cNvPr>
          <p:cNvSpPr txBox="1"/>
          <p:nvPr/>
        </p:nvSpPr>
        <p:spPr>
          <a:xfrm>
            <a:off x="11048093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B006AD-4BA8-AA81-2EB2-2C024181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84" y="3020742"/>
            <a:ext cx="7396716" cy="27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58221"/>
            <a:ext cx="6477000" cy="118903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323179"/>
            <a:ext cx="5893981" cy="3276600"/>
          </a:xfrm>
        </p:spPr>
        <p:txBody>
          <a:bodyPr/>
          <a:lstStyle/>
          <a:p>
            <a:r>
              <a:rPr lang="en-US" altLang="en-US" sz="2000" dirty="0"/>
              <a:t>The significance of parabolic mirror alignment:</a:t>
            </a:r>
          </a:p>
          <a:p>
            <a:pPr lvl="1"/>
            <a:r>
              <a:rPr lang="en-US" altLang="en-US" sz="2000" dirty="0"/>
              <a:t>How we did the alignment?</a:t>
            </a:r>
          </a:p>
          <a:p>
            <a:pPr lvl="1"/>
            <a:r>
              <a:rPr lang="en-US" sz="2000" dirty="0"/>
              <a:t>What is a parabolic mirror?</a:t>
            </a:r>
          </a:p>
          <a:p>
            <a:pPr lvl="1"/>
            <a:r>
              <a:rPr lang="en-US" altLang="en-US" sz="2000" dirty="0"/>
              <a:t>Measurement, analysis, results.</a:t>
            </a:r>
          </a:p>
          <a:p>
            <a:pPr lvl="1"/>
            <a:endParaRPr lang="en-US" altLang="en-US" sz="2000" dirty="0"/>
          </a:p>
          <a:p>
            <a:r>
              <a:rPr lang="en-US" altLang="en-US" sz="2000" dirty="0"/>
              <a:t>Our story</a:t>
            </a:r>
          </a:p>
          <a:p>
            <a:pPr lvl="1"/>
            <a:r>
              <a:rPr lang="en-US" altLang="en-US" sz="2000" dirty="0"/>
              <a:t>Opinions, difficulties, any strange phenomenon we noticed</a:t>
            </a:r>
          </a:p>
          <a:p>
            <a:pPr lvl="1"/>
            <a:r>
              <a:rPr lang="en-US" sz="2000" dirty="0"/>
              <a:t>Achievement, issues, improvement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05A2C-7C69-7B5C-C6E8-6C77AED59D8E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494471"/>
            <a:ext cx="9141397" cy="49084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2536118"/>
            <a:ext cx="7799387" cy="3854049"/>
          </a:xfrm>
        </p:spPr>
        <p:txBody>
          <a:bodyPr/>
          <a:lstStyle/>
          <a:p>
            <a:r>
              <a:rPr lang="en-US" sz="2400" dirty="0"/>
              <a:t>In this presentation, we will describe our journey in the laboratory, where we had to align a parabolic mirror.</a:t>
            </a:r>
          </a:p>
          <a:p>
            <a:endParaRPr lang="en-US" sz="2400" dirty="0"/>
          </a:p>
          <a:p>
            <a:r>
              <a:rPr lang="en-US" sz="2400" dirty="0"/>
              <a:t>This alignment process provided us with new and interesting insights, </a:t>
            </a:r>
            <a:r>
              <a:rPr lang="en-US" sz="2400" b="1" dirty="0"/>
              <a:t>not only into the alignment of the mirror itself and the components included in the setup, but also into the analysis of the beam images.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65CEA-42CF-515E-CC9F-E86D23548081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Poppins" panose="00000500000000000000" pitchFamily="2" charset="0"/>
                <a:cs typeface="Poppins" panose="00000500000000000000" pitchFamily="2" charset="0"/>
              </a:rPr>
              <a:t>3/14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96" y="487068"/>
            <a:ext cx="10591800" cy="6463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Optical setup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CC37D3-42BA-82B5-A902-F5C9D7747112}"/>
              </a:ext>
            </a:extLst>
          </p:cNvPr>
          <p:cNvSpPr/>
          <p:nvPr/>
        </p:nvSpPr>
        <p:spPr>
          <a:xfrm>
            <a:off x="676940" y="5088861"/>
            <a:ext cx="1435395" cy="340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221EFD-7104-D5EC-88F3-2585CC94AB7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112335" y="5258982"/>
            <a:ext cx="153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8D222-830B-9473-F3B3-EEE84A8ADA92}"/>
              </a:ext>
            </a:extLst>
          </p:cNvPr>
          <p:cNvCxnSpPr>
            <a:cxnSpLocks/>
          </p:cNvCxnSpPr>
          <p:nvPr/>
        </p:nvCxnSpPr>
        <p:spPr>
          <a:xfrm>
            <a:off x="2697126" y="442964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617A9F-1E3F-E644-5273-3681D2444B99}"/>
              </a:ext>
            </a:extLst>
          </p:cNvPr>
          <p:cNvCxnSpPr/>
          <p:nvPr/>
        </p:nvCxnSpPr>
        <p:spPr>
          <a:xfrm flipH="1">
            <a:off x="3414823" y="5025065"/>
            <a:ext cx="457200" cy="467833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9E7546-B74A-39AD-7E5D-81CAD7E42A39}"/>
              </a:ext>
            </a:extLst>
          </p:cNvPr>
          <p:cNvCxnSpPr/>
          <p:nvPr/>
        </p:nvCxnSpPr>
        <p:spPr>
          <a:xfrm flipH="1">
            <a:off x="2468526" y="4195725"/>
            <a:ext cx="457200" cy="467833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69E5A3-F15B-1C7A-4EAD-E79809B6FBC1}"/>
              </a:ext>
            </a:extLst>
          </p:cNvPr>
          <p:cNvCxnSpPr/>
          <p:nvPr/>
        </p:nvCxnSpPr>
        <p:spPr>
          <a:xfrm>
            <a:off x="2697126" y="4429642"/>
            <a:ext cx="946297" cy="82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8F42AC-FBC7-3FB5-1AC1-33687DA5F3B8}"/>
              </a:ext>
            </a:extLst>
          </p:cNvPr>
          <p:cNvCxnSpPr/>
          <p:nvPr/>
        </p:nvCxnSpPr>
        <p:spPr>
          <a:xfrm flipH="1">
            <a:off x="9783726" y="4195724"/>
            <a:ext cx="457200" cy="467833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E8D566-6BED-47A0-EE3A-A83F1D2F6D27}"/>
              </a:ext>
            </a:extLst>
          </p:cNvPr>
          <p:cNvCxnSpPr>
            <a:cxnSpLocks/>
          </p:cNvCxnSpPr>
          <p:nvPr/>
        </p:nvCxnSpPr>
        <p:spPr>
          <a:xfrm flipV="1">
            <a:off x="10012326" y="2802860"/>
            <a:ext cx="0" cy="162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A3D4C1-0DCB-602D-54D3-0330137E6947}"/>
              </a:ext>
            </a:extLst>
          </p:cNvPr>
          <p:cNvCxnSpPr>
            <a:cxnSpLocks/>
          </p:cNvCxnSpPr>
          <p:nvPr/>
        </p:nvCxnSpPr>
        <p:spPr>
          <a:xfrm>
            <a:off x="9783726" y="2568943"/>
            <a:ext cx="457200" cy="467833"/>
          </a:xfrm>
          <a:prstGeom prst="line">
            <a:avLst/>
          </a:prstGeom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EAEACB-AFF4-BA03-FE75-3B81609EB4A5}"/>
              </a:ext>
            </a:extLst>
          </p:cNvPr>
          <p:cNvCxnSpPr>
            <a:cxnSpLocks/>
          </p:cNvCxnSpPr>
          <p:nvPr/>
        </p:nvCxnSpPr>
        <p:spPr>
          <a:xfrm>
            <a:off x="4385929" y="2547676"/>
            <a:ext cx="457200" cy="4678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8BEC11-6099-E03F-2138-288AFF5D5276}"/>
              </a:ext>
            </a:extLst>
          </p:cNvPr>
          <p:cNvCxnSpPr>
            <a:cxnSpLocks/>
          </p:cNvCxnSpPr>
          <p:nvPr/>
        </p:nvCxnSpPr>
        <p:spPr>
          <a:xfrm>
            <a:off x="4614530" y="2802858"/>
            <a:ext cx="5397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CBC0AC-8E0C-B14F-4727-98F3AFE2D3DA}"/>
              </a:ext>
            </a:extLst>
          </p:cNvPr>
          <p:cNvCxnSpPr>
            <a:cxnSpLocks/>
          </p:cNvCxnSpPr>
          <p:nvPr/>
        </p:nvCxnSpPr>
        <p:spPr>
          <a:xfrm flipH="1">
            <a:off x="4655286" y="1952253"/>
            <a:ext cx="946297" cy="82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9CCEC6-68CB-118B-857A-0CFFE4F35435}"/>
              </a:ext>
            </a:extLst>
          </p:cNvPr>
          <p:cNvGrpSpPr/>
          <p:nvPr/>
        </p:nvGrpSpPr>
        <p:grpSpPr>
          <a:xfrm>
            <a:off x="5584649" y="1623680"/>
            <a:ext cx="466192" cy="315774"/>
            <a:chOff x="5257275" y="1454561"/>
            <a:chExt cx="842269" cy="4574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51943-6BEB-454B-C469-CB61BACB72C5}"/>
                </a:ext>
              </a:extLst>
            </p:cNvPr>
            <p:cNvSpPr/>
            <p:nvPr/>
          </p:nvSpPr>
          <p:spPr>
            <a:xfrm rot="19136491">
              <a:off x="5364795" y="1454561"/>
              <a:ext cx="734749" cy="345553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D4C9E1-1C22-8D4B-BB72-0A0818DBFA26}"/>
                </a:ext>
              </a:extLst>
            </p:cNvPr>
            <p:cNvSpPr/>
            <p:nvPr/>
          </p:nvSpPr>
          <p:spPr>
            <a:xfrm rot="19203448">
              <a:off x="5257275" y="1759585"/>
              <a:ext cx="421570" cy="152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42B7C22-6304-EF5C-FFA4-B1721ABC7F2A}"/>
              </a:ext>
            </a:extLst>
          </p:cNvPr>
          <p:cNvSpPr txBox="1"/>
          <p:nvPr/>
        </p:nvSpPr>
        <p:spPr>
          <a:xfrm>
            <a:off x="1059554" y="5088861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HeNe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71A740-CBC0-F3D0-FDA6-0063D63814DA}"/>
              </a:ext>
            </a:extLst>
          </p:cNvPr>
          <p:cNvSpPr txBox="1"/>
          <p:nvPr/>
        </p:nvSpPr>
        <p:spPr>
          <a:xfrm>
            <a:off x="3643423" y="5185121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81DE6F-1478-8BBD-06A0-B6A6E1B83C6A}"/>
              </a:ext>
            </a:extLst>
          </p:cNvPr>
          <p:cNvSpPr txBox="1"/>
          <p:nvPr/>
        </p:nvSpPr>
        <p:spPr>
          <a:xfrm>
            <a:off x="2345553" y="419069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4CB7-39D7-6121-5664-5EF8C00E28AF}"/>
              </a:ext>
            </a:extLst>
          </p:cNvPr>
          <p:cNvSpPr txBox="1"/>
          <p:nvPr/>
        </p:nvSpPr>
        <p:spPr>
          <a:xfrm>
            <a:off x="9954850" y="442964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DDC710-F89D-DE67-D59D-7984DE84DA91}"/>
              </a:ext>
            </a:extLst>
          </p:cNvPr>
          <p:cNvSpPr txBox="1"/>
          <p:nvPr/>
        </p:nvSpPr>
        <p:spPr>
          <a:xfrm>
            <a:off x="9958591" y="2559721"/>
            <a:ext cx="45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E1361-6E80-49BD-872B-4B559C038C7A}"/>
              </a:ext>
            </a:extLst>
          </p:cNvPr>
          <p:cNvSpPr txBox="1"/>
          <p:nvPr/>
        </p:nvSpPr>
        <p:spPr>
          <a:xfrm>
            <a:off x="3448340" y="2689658"/>
            <a:ext cx="105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Parabola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Mirror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89BB18-9F83-7D1C-463E-86C49E58F3C7}"/>
              </a:ext>
            </a:extLst>
          </p:cNvPr>
          <p:cNvCxnSpPr/>
          <p:nvPr/>
        </p:nvCxnSpPr>
        <p:spPr>
          <a:xfrm>
            <a:off x="4500230" y="4190693"/>
            <a:ext cx="0" cy="47286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B7974A-B257-171E-A321-CBD99D04E25F}"/>
              </a:ext>
            </a:extLst>
          </p:cNvPr>
          <p:cNvCxnSpPr/>
          <p:nvPr/>
        </p:nvCxnSpPr>
        <p:spPr>
          <a:xfrm>
            <a:off x="6185097" y="4190693"/>
            <a:ext cx="0" cy="472864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93BF56D-3CBB-8433-141C-45F9B865C6F9}"/>
              </a:ext>
            </a:extLst>
          </p:cNvPr>
          <p:cNvSpPr txBox="1"/>
          <p:nvPr/>
        </p:nvSpPr>
        <p:spPr>
          <a:xfrm>
            <a:off x="4355799" y="385976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570697-FD66-AC3F-69D5-0405FF1D9701}"/>
              </a:ext>
            </a:extLst>
          </p:cNvPr>
          <p:cNvSpPr txBox="1"/>
          <p:nvPr/>
        </p:nvSpPr>
        <p:spPr>
          <a:xfrm>
            <a:off x="6040666" y="384313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en-US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0F7AC4-BD52-D86C-27DA-F3766D4EC209}"/>
              </a:ext>
            </a:extLst>
          </p:cNvPr>
          <p:cNvCxnSpPr>
            <a:cxnSpLocks/>
          </p:cNvCxnSpPr>
          <p:nvPr/>
        </p:nvCxnSpPr>
        <p:spPr>
          <a:xfrm>
            <a:off x="3725333" y="4210604"/>
            <a:ext cx="0" cy="48715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719689-365C-BB67-EAC0-F2B691D9D4C5}"/>
              </a:ext>
            </a:extLst>
          </p:cNvPr>
          <p:cNvCxnSpPr>
            <a:cxnSpLocks/>
          </p:cNvCxnSpPr>
          <p:nvPr/>
        </p:nvCxnSpPr>
        <p:spPr>
          <a:xfrm>
            <a:off x="7501466" y="4190693"/>
            <a:ext cx="0" cy="48715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B66486-42D3-52E0-C755-BA0608AF3659}"/>
              </a:ext>
            </a:extLst>
          </p:cNvPr>
          <p:cNvSpPr txBox="1"/>
          <p:nvPr/>
        </p:nvSpPr>
        <p:spPr>
          <a:xfrm>
            <a:off x="3455505" y="390282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Iris 1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20E21D-1B1C-21F9-8116-AE06E7BDFDF1}"/>
              </a:ext>
            </a:extLst>
          </p:cNvPr>
          <p:cNvSpPr txBox="1"/>
          <p:nvPr/>
        </p:nvSpPr>
        <p:spPr>
          <a:xfrm>
            <a:off x="7231199" y="3873665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Iris 2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5A56DBF-C010-6F38-E44D-BED69DF853DC}"/>
              </a:ext>
            </a:extLst>
          </p:cNvPr>
          <p:cNvCxnSpPr>
            <a:cxnSpLocks/>
          </p:cNvCxnSpPr>
          <p:nvPr/>
        </p:nvCxnSpPr>
        <p:spPr>
          <a:xfrm>
            <a:off x="5578096" y="2568462"/>
            <a:ext cx="0" cy="48715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DBF911-FE1E-B889-C016-8719DCC631EF}"/>
              </a:ext>
            </a:extLst>
          </p:cNvPr>
          <p:cNvCxnSpPr>
            <a:cxnSpLocks/>
          </p:cNvCxnSpPr>
          <p:nvPr/>
        </p:nvCxnSpPr>
        <p:spPr>
          <a:xfrm>
            <a:off x="9354229" y="2548551"/>
            <a:ext cx="0" cy="48715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4CB28B7-91C6-118D-037C-FE04210ED12B}"/>
              </a:ext>
            </a:extLst>
          </p:cNvPr>
          <p:cNvSpPr txBox="1"/>
          <p:nvPr/>
        </p:nvSpPr>
        <p:spPr>
          <a:xfrm>
            <a:off x="5284006" y="308047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Iris 4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C4251C-9F74-8717-C2E9-F3632DCCA958}"/>
              </a:ext>
            </a:extLst>
          </p:cNvPr>
          <p:cNvSpPr txBox="1"/>
          <p:nvPr/>
        </p:nvSpPr>
        <p:spPr>
          <a:xfrm>
            <a:off x="9061520" y="3051539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Iris 3</a:t>
            </a:r>
            <a:endParaRPr lang="en-US" sz="11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9780885-0F6A-62FA-0E24-7E2170181D44}"/>
              </a:ext>
            </a:extLst>
          </p:cNvPr>
          <p:cNvCxnSpPr/>
          <p:nvPr/>
        </p:nvCxnSpPr>
        <p:spPr>
          <a:xfrm>
            <a:off x="4500230" y="4429640"/>
            <a:ext cx="0" cy="404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10D01E-8E60-DA8B-D09D-D4DF8808BDFA}"/>
              </a:ext>
            </a:extLst>
          </p:cNvPr>
          <p:cNvCxnSpPr/>
          <p:nvPr/>
        </p:nvCxnSpPr>
        <p:spPr>
          <a:xfrm>
            <a:off x="6185097" y="4429640"/>
            <a:ext cx="0" cy="404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331241A-D894-00C8-5DAD-F7389433D800}"/>
              </a:ext>
            </a:extLst>
          </p:cNvPr>
          <p:cNvCxnSpPr/>
          <p:nvPr/>
        </p:nvCxnSpPr>
        <p:spPr>
          <a:xfrm>
            <a:off x="4500230" y="4834467"/>
            <a:ext cx="1684867" cy="0"/>
          </a:xfrm>
          <a:prstGeom prst="line">
            <a:avLst/>
          </a:prstGeom>
          <a:ln w="3175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6A52FFE-F294-CD52-099D-BE2525421751}"/>
              </a:ext>
            </a:extLst>
          </p:cNvPr>
          <p:cNvSpPr txBox="1"/>
          <p:nvPr/>
        </p:nvSpPr>
        <p:spPr>
          <a:xfrm>
            <a:off x="4928977" y="4894260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 = 11mm</a:t>
            </a:r>
            <a:endParaRPr lang="en-US" sz="9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2C3580-A2B9-3AD8-E153-73032494C787}"/>
              </a:ext>
            </a:extLst>
          </p:cNvPr>
          <p:cNvSpPr txBox="1"/>
          <p:nvPr/>
        </p:nvSpPr>
        <p:spPr>
          <a:xfrm>
            <a:off x="5964466" y="1748147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CCD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B14F348F-483D-99B6-272F-CE440FC6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EE244E0-1C2C-5E09-3D5F-B969752AF28C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highlight>
                  <a:srgbClr val="C0C0C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4/14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0D805-56DF-FC5B-37B8-494297796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machine&#10;&#10;AI-generated content may be incorrect.">
            <a:extLst>
              <a:ext uri="{FF2B5EF4-FFF2-40B4-BE49-F238E27FC236}">
                <a16:creationId xmlns:a16="http://schemas.microsoft.com/office/drawing/2014/main" id="{F9AA4900-304F-AA06-4604-2E398318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5" y="0"/>
            <a:ext cx="4486940" cy="5982586"/>
          </a:xfrm>
          <a:prstGeom prst="rect">
            <a:avLst/>
          </a:prstGeom>
        </p:spPr>
      </p:pic>
      <p:pic>
        <p:nvPicPr>
          <p:cNvPr id="13" name="Picture 12" descr="A table with several metal objects&#10;&#10;AI-generated content may be incorrect.">
            <a:extLst>
              <a:ext uri="{FF2B5EF4-FFF2-40B4-BE49-F238E27FC236}">
                <a16:creationId xmlns:a16="http://schemas.microsoft.com/office/drawing/2014/main" id="{FAC3F824-A32E-4ED1-0561-8179360CE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376"/>
          <a:stretch>
            <a:fillRect/>
          </a:stretch>
        </p:blipFill>
        <p:spPr>
          <a:xfrm>
            <a:off x="0" y="0"/>
            <a:ext cx="3393195" cy="5982586"/>
          </a:xfrm>
          <a:prstGeom prst="rect">
            <a:avLst/>
          </a:prstGeom>
        </p:spPr>
      </p:pic>
      <p:pic>
        <p:nvPicPr>
          <p:cNvPr id="17" name="Picture 16" descr="A red light on a black box&#10;&#10;AI-generated content may be incorrect.">
            <a:extLst>
              <a:ext uri="{FF2B5EF4-FFF2-40B4-BE49-F238E27FC236}">
                <a16:creationId xmlns:a16="http://schemas.microsoft.com/office/drawing/2014/main" id="{E17919B9-9D6D-87B4-8C87-E5F19C9EDB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687" t="23251" r="17065" b="32382"/>
          <a:stretch>
            <a:fillRect/>
          </a:stretch>
        </p:blipFill>
        <p:spPr>
          <a:xfrm>
            <a:off x="7880135" y="1"/>
            <a:ext cx="4311865" cy="3302000"/>
          </a:xfrm>
          <a:prstGeom prst="rect">
            <a:avLst/>
          </a:prstGeom>
        </p:spPr>
      </p:pic>
      <p:pic>
        <p:nvPicPr>
          <p:cNvPr id="22" name="Picture 21" descr="A pair of black objects on a metal surface&#10;&#10;AI-generated content may be incorrect.">
            <a:extLst>
              <a:ext uri="{FF2B5EF4-FFF2-40B4-BE49-F238E27FC236}">
                <a16:creationId xmlns:a16="http://schemas.microsoft.com/office/drawing/2014/main" id="{E65BAA39-D7AB-48B6-5EEB-C6F5A9CC1F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18" t="8375" r="22382" b="19375"/>
          <a:stretch>
            <a:fillRect/>
          </a:stretch>
        </p:blipFill>
        <p:spPr>
          <a:xfrm>
            <a:off x="7880135" y="3302000"/>
            <a:ext cx="4311865" cy="26805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5DB2E5-A141-62E4-3EB6-C1EBBED2713E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highlight>
                  <a:srgbClr val="C0C0C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5/14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7C5CB-21C5-F7EC-3B0C-85E30BC0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7F664-77CC-509D-F77D-9C2E208078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4CD271-AA41-AFFE-919E-F8422287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92796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Parabolic mirror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D8FF37-6703-876B-02BB-A79FE1B05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1191528"/>
            <a:ext cx="10667999" cy="28722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A parabolic mirror is a reflective surface that has the shape of a paraboloid. It is designed to focus incoming parallel rays to a single point called the </a:t>
            </a:r>
            <a:r>
              <a:rPr lang="en-US" altLang="en-US" b="1" dirty="0"/>
              <a:t>focal point</a:t>
            </a:r>
            <a:r>
              <a:rPr lang="en-US" alt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This type of mirror eliminates spherical aberration, making it ideal for applications that require high precision focusing.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Parabolic mirrors are used to collect, focus, or direct light, depending on the position of the light source relative to the mirror.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If the light source is placed at the focal point, the mirror reflects the light into a collimated beam; if parallel light rays hit the mirror, they are all reflected toward the focal point.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B224C-3067-A9C2-C803-3F34BF18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735" y="4027258"/>
            <a:ext cx="3603173" cy="257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E8BFA-D19C-2747-CCA2-FBA1F6018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92" y="4063774"/>
            <a:ext cx="2810481" cy="2506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26AE7-ADA5-DDF7-81C3-2FF9AC99739B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15C2-8934-1C56-AE1D-273DE3D1B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3112EF-9802-3C23-8B05-C8AEDC2632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428201-4FB7-9C77-5411-7B35BF90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Analysis 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887C52-B74B-11DD-98F4-7AD9C9152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9901" y="2527356"/>
            <a:ext cx="5880099" cy="783770"/>
          </a:xfrm>
        </p:spPr>
        <p:txBody>
          <a:bodyPr/>
          <a:lstStyle/>
          <a:p>
            <a:pPr algn="ctr"/>
            <a:r>
              <a:rPr lang="en-US" altLang="en-US" dirty="0" err="1"/>
              <a:t>Here,we</a:t>
            </a:r>
            <a:r>
              <a:rPr lang="en-US" altLang="en-US" dirty="0"/>
              <a:t> created a calibration table using the beam values obtained by shifting the camera by 50 um.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9CC851-05E7-8AF6-6211-A2B79C22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29" r="2280" b="9741"/>
          <a:stretch>
            <a:fillRect/>
          </a:stretch>
        </p:blipFill>
        <p:spPr>
          <a:xfrm>
            <a:off x="5786168" y="3475092"/>
            <a:ext cx="5567633" cy="1790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0F8E5-CC4E-8AC4-FD32-8C783118C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4697716" cy="4711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4A6FE-123F-5CDC-CD9D-0370083B79A5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9291-B930-AB67-A933-9338BE40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3D0D4A-4552-A673-8C09-AB695FCED8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8B447-17D8-893A-FCB2-17BF0CFC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564"/>
            <a:ext cx="10591800" cy="525007"/>
          </a:xfrm>
        </p:spPr>
        <p:txBody>
          <a:bodyPr/>
          <a:lstStyle/>
          <a:p>
            <a:pPr algn="ctr"/>
            <a:r>
              <a:rPr lang="en-US" dirty="0"/>
              <a:t>Analysis 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5C922E-59EB-3CB6-260D-F796F4CCF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881744"/>
            <a:ext cx="10667999" cy="370113"/>
          </a:xfrm>
        </p:spPr>
        <p:txBody>
          <a:bodyPr/>
          <a:lstStyle/>
          <a:p>
            <a:pPr algn="ctr"/>
            <a:r>
              <a:rPr lang="en-US" altLang="en-US" dirty="0" err="1"/>
              <a:t>Here,we</a:t>
            </a:r>
            <a:r>
              <a:rPr lang="en-US" altLang="en-US" dirty="0"/>
              <a:t> identified the peaks for each 50 um step.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39B7F-0DDA-C927-9290-D4C76C5E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823" b="7006"/>
          <a:stretch>
            <a:fillRect/>
          </a:stretch>
        </p:blipFill>
        <p:spPr>
          <a:xfrm>
            <a:off x="0" y="1749545"/>
            <a:ext cx="3889239" cy="2240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46C37-AADB-C479-2CCC-B16AABDB91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00" b="1947"/>
          <a:stretch>
            <a:fillRect/>
          </a:stretch>
        </p:blipFill>
        <p:spPr>
          <a:xfrm>
            <a:off x="125196" y="4135993"/>
            <a:ext cx="3764044" cy="2224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7D7A8-4174-B984-4A03-FCDE126C9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357" b="1813"/>
          <a:stretch>
            <a:fillRect/>
          </a:stretch>
        </p:blipFill>
        <p:spPr>
          <a:xfrm>
            <a:off x="3802452" y="1749545"/>
            <a:ext cx="3846739" cy="227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F8D5E-8BCA-D243-1E7E-3954A7FD52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833"/>
          <a:stretch>
            <a:fillRect/>
          </a:stretch>
        </p:blipFill>
        <p:spPr>
          <a:xfrm>
            <a:off x="3845845" y="4083212"/>
            <a:ext cx="3759952" cy="2272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8F5BD-A3B8-69D2-4FEF-3EFE936061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953" b="1308"/>
          <a:stretch>
            <a:fillRect/>
          </a:stretch>
        </p:blipFill>
        <p:spPr>
          <a:xfrm>
            <a:off x="7808628" y="2477002"/>
            <a:ext cx="4250446" cy="2566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7B008-CDDF-09F7-265D-570DD9D7EBAA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DAEF-CEB2-CD05-B750-09EC4A91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FF4534-57A8-C523-6579-E9F83645B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47338D-1A3A-FB72-8151-90F270AE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13348"/>
            <a:ext cx="10591800" cy="646332"/>
          </a:xfrm>
        </p:spPr>
        <p:txBody>
          <a:bodyPr/>
          <a:lstStyle/>
          <a:p>
            <a:pPr algn="ctr"/>
            <a:r>
              <a:rPr lang="en-US" dirty="0"/>
              <a:t>Analysis 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A754A6-B560-1D40-9709-74A01ED34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37568"/>
            <a:ext cx="10667999" cy="1513113"/>
          </a:xfrm>
        </p:spPr>
        <p:txBody>
          <a:bodyPr/>
          <a:lstStyle/>
          <a:p>
            <a:pPr algn="ctr"/>
            <a:r>
              <a:rPr lang="en-US" altLang="en-US" dirty="0" err="1"/>
              <a:t>Here,we</a:t>
            </a:r>
            <a:r>
              <a:rPr lang="en-US" altLang="en-US" dirty="0"/>
              <a:t> generated a more colorful version using the surface plot function, applied to the initial configuration without the 50 um camera shift.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69E02-8259-5E1E-3724-A436CE561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46" t="8626"/>
          <a:stretch>
            <a:fillRect/>
          </a:stretch>
        </p:blipFill>
        <p:spPr>
          <a:xfrm>
            <a:off x="565855" y="2094124"/>
            <a:ext cx="7363758" cy="428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3BEDC-8CDD-3A82-6C91-3FC5EE86AE6B}"/>
              </a:ext>
            </a:extLst>
          </p:cNvPr>
          <p:cNvSpPr txBox="1"/>
          <p:nvPr/>
        </p:nvSpPr>
        <p:spPr>
          <a:xfrm>
            <a:off x="8310613" y="3028569"/>
            <a:ext cx="38813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show this colorful 3D surface plot to visually highlight deviations from the ideal parabolic shape, making any misalignment or deformation immediately apparent without the influence of external camera shifts.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040A-3CB1-1668-BA7E-98FEE5B3800B}"/>
              </a:ext>
            </a:extLst>
          </p:cNvPr>
          <p:cNvSpPr txBox="1"/>
          <p:nvPr/>
        </p:nvSpPr>
        <p:spPr>
          <a:xfrm>
            <a:off x="148856" y="6390167"/>
            <a:ext cx="16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9/14</a:t>
            </a:r>
            <a:r>
              <a:rPr lang="en-US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348</TotalTime>
  <Words>718</Words>
  <Application>Microsoft Office PowerPoint</Application>
  <PresentationFormat>Widescreen</PresentationFormat>
  <Paragraphs>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Poppins</vt:lpstr>
      <vt:lpstr>Wingdings</vt:lpstr>
      <vt:lpstr>Office Theme</vt:lpstr>
      <vt:lpstr>    ADJUSTMENT OF PARABOLIC MIRROR  Al-Abedj Fattima Cristmann Anne  </vt:lpstr>
      <vt:lpstr>Introduction</vt:lpstr>
      <vt:lpstr>Overview</vt:lpstr>
      <vt:lpstr>Optical setup</vt:lpstr>
      <vt:lpstr>PowerPoint Presentation</vt:lpstr>
      <vt:lpstr>Parabolic mirror</vt:lpstr>
      <vt:lpstr>Analysis results</vt:lpstr>
      <vt:lpstr>Analysis results</vt:lpstr>
      <vt:lpstr>Analysis results</vt:lpstr>
      <vt:lpstr>Interesting facts </vt:lpstr>
      <vt:lpstr>Interesting facts </vt:lpstr>
      <vt:lpstr>Interesting facts </vt:lpstr>
      <vt:lpstr>Summary &amp; Conclusion</vt:lpstr>
      <vt:lpstr>THANK YOU FOR YOUR ATTENTION!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Annemarie CRISTMANN (135207)</dc:creator>
  <cp:keywords/>
  <dc:description/>
  <cp:lastModifiedBy>Fattima AL-ABEDJ (119538)</cp:lastModifiedBy>
  <cp:revision>8</cp:revision>
  <dcterms:created xsi:type="dcterms:W3CDTF">2025-07-29T16:52:40Z</dcterms:created>
  <dcterms:modified xsi:type="dcterms:W3CDTF">2025-07-30T00:51:12Z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