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Slab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1a394a25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1a394a25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1a394a25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1a394a25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1a394a25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1a394a25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1a394a25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1a394a25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1a394a25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71a394a25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4fc8d82e3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4fc8d82e3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4fc8d82e3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4fc8d82e3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4fc8d82e3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4fc8d82e3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1a394a25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1a394a25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1a394a25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71a394a25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1a394a25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1a394a25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4fc8d82e3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4fc8d82e3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1a394a25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1a394a25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1a394a25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1a394a25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1a394a25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1a394a25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1a394a25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1a394a25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4fc8d82e3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4fc8d82e3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1a394a25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1a394a25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576825" y="1207125"/>
            <a:ext cx="61725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OAP Alignment Training Group B Report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Cană</a:t>
            </a:r>
            <a:r>
              <a:rPr lang="ro"/>
              <a:t> Alexandra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Naum</a:t>
            </a:r>
            <a:r>
              <a:rPr lang="ro"/>
              <a:t> Diana</a:t>
            </a:r>
            <a:br>
              <a:rPr lang="ro"/>
            </a:br>
            <a:r>
              <a:rPr lang="ro"/>
              <a:t>Iancu Andrei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 title="WhatsApp Image 2025-07-28 at 10.08.53_db4a71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00" y="152400"/>
            <a:ext cx="398867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title="Screenshot 2025-07-28 10094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675" y="152400"/>
            <a:ext cx="3988675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2"/>
          <p:cNvCxnSpPr/>
          <p:nvPr/>
        </p:nvCxnSpPr>
        <p:spPr>
          <a:xfrm>
            <a:off x="4545375" y="142050"/>
            <a:ext cx="9900" cy="488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Measurement, Analysis, and Results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Images of the beam spot before and after alignment were recorded using the CMOS camera.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Beam shape data was collected at various camera positions (z-scan).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Spot size was measured using pixel dimensions converted into microns.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Circularity and intensity distribution were analyzed visually and with centroid tools.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o"/>
              <a:t>Compared experimental spot to theoretical Gaussian shape.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Analysis Results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244200" y="1419925"/>
            <a:ext cx="8511900" cy="3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Initial beam showed strong astigmatism and elongation.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Final spot after optimization was nearly circular and well-focused.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Estimated spot radius was consistent with Gaussian predictions.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One pixel from the camera we used corresponds to 3.45 x 3.45 μm.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After calibration, the </a:t>
            </a:r>
            <a:r>
              <a:rPr lang="ro"/>
              <a:t>size of the beam</a:t>
            </a:r>
            <a:r>
              <a:rPr lang="ro"/>
              <a:t> spot has 17 pixels which results to 58.65 x 58.65 </a:t>
            </a:r>
            <a:r>
              <a:rPr lang="ro"/>
              <a:t>μm.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o"/>
              <a:t>To verify the stability and accuracy of the alignment, we performed two additional z-scan measurements by adjusting the CMOS camera position: once by +10 μm (20 pixels, ~69 × 69 μm) and once by -10 μm (18 pixels, ~62.1 × 62.1 μm).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title="focu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338" y="1612075"/>
            <a:ext cx="3108200" cy="301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 title="focus-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875" y="1612075"/>
            <a:ext cx="2365335" cy="30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 title="focus+10.jpg"/>
          <p:cNvPicPr preferRelativeResize="0"/>
          <p:nvPr/>
        </p:nvPicPr>
        <p:blipFill rotWithShape="1">
          <a:blip r:embed="rId5">
            <a:alphaModFix/>
          </a:blip>
          <a:srcRect b="0" l="15487" r="18749" t="3670"/>
          <a:stretch/>
        </p:blipFill>
        <p:spPr>
          <a:xfrm>
            <a:off x="243350" y="1612075"/>
            <a:ext cx="2962651" cy="30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5278200" y="1612075"/>
            <a:ext cx="1188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 = 0 μm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7653800" y="1612075"/>
            <a:ext cx="135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 = +10μm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Calibration on z-axis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1847550" y="1612075"/>
            <a:ext cx="135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 = -10 μm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Opinions and Insights - What we learned?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87900" y="1599100"/>
            <a:ext cx="8667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Most Difficult</a:t>
            </a:r>
            <a:r>
              <a:rPr lang="ro"/>
              <a:t>/Critical Part</a:t>
            </a:r>
            <a:r>
              <a:rPr lang="ro"/>
              <a:t>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The fine angular alignment of the OAP was the most sensitive and challenging part.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Minor changes in yaw/pitch led to significant deviations in focal spot shape.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How we tackled these difficulties: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Used real-time CMOS feedback to iteratively tune angles.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Applied gradual, controlled adjustments while observing spot symmetry.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Re-checked lens spacing and beam collimation after each major change.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o"/>
              <a:t>In order to fully understand how to use the parabolic mirror in an OAP configuration, we calibrated the mirror three times.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00" y="172375"/>
            <a:ext cx="30575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719" y="364200"/>
            <a:ext cx="5122229" cy="44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800350"/>
            <a:ext cx="3625924" cy="20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13" y="198500"/>
            <a:ext cx="3164525" cy="22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425" y="2571744"/>
            <a:ext cx="4023699" cy="232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6025" y="508125"/>
            <a:ext cx="4810126" cy="404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 b="6751" l="0" r="6751" t="0"/>
          <a:stretch/>
        </p:blipFill>
        <p:spPr>
          <a:xfrm>
            <a:off x="788025" y="150400"/>
            <a:ext cx="2672785" cy="22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5850" y="488175"/>
            <a:ext cx="4797501" cy="40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275" y="2571750"/>
            <a:ext cx="3904275" cy="22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Summary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Achievements: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Successfully aligned a complex optical setup from scratch.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Captured and analyzed a focused beam spot.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Learned the importance of each optical element's precision.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Remaining Issues &amp; Improvements: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CMOS camera alignment could benefit from micrometer adjustments.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o"/>
              <a:t>Spot size estimation would improve with more image analysis.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This training deepened our hands-on understanding of precision optics.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247350" y="458025"/>
            <a:ext cx="26493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THANK YOU!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75" y="1423000"/>
            <a:ext cx="41529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450" y="1423000"/>
            <a:ext cx="41529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78300" y="158400"/>
            <a:ext cx="2559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Optical Setup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78300" y="1330025"/>
            <a:ext cx="2559600" cy="36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Our experimental setup consisted of the following components arranged in linear and reflective stages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o"/>
              <a:t>The beam path was carefully designed to ensure proper collimation, alignment, and focusing through each component.</a:t>
            </a:r>
            <a:endParaRPr/>
          </a:p>
        </p:txBody>
      </p:sp>
      <p:pic>
        <p:nvPicPr>
          <p:cNvPr id="71" name="Google Shape;71;p14" title="laser be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900" y="844501"/>
            <a:ext cx="6213797" cy="3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title="WhatsApp Image 2025-07-28 at 11.08.05_ea7b436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50" y="473387"/>
            <a:ext cx="5595652" cy="419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title="WhatsApp Image 2025-07-28 at 11.08.22_dcbf0c3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525" y="473375"/>
            <a:ext cx="3147531" cy="419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List of the optical components used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8000" y="1629650"/>
            <a:ext cx="3937800" cy="27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HeNe Laser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Adjustable ND Filter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M1 (1” Silver mirror)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M2 (1” Silver mirror)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Iris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L1: Convex lens (f = 10 mm)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L2: Convex lens (f = 100 mm)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o"/>
              <a:t>Iris 2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122600" y="1629650"/>
            <a:ext cx="47073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M3 (2” Gold mirror)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M4 (2” Silver mirror)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Iris 3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Iris 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OAP Mirror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(Off Axis, full angle 60°, EFL = 101.6 mm)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Aspheric lens (f = 4.5 mm)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9"/>
            </a:pPr>
            <a:r>
              <a:rPr lang="ro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CMOS Camera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Alignment Procedure - Beam Expander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06000" y="1709550"/>
            <a:ext cx="8532000" cy="28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The beam expander used two convex lenses (f = 10 mm and f = 100 mm) in a Keplerian configuration.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We adjusted the distance between the lenses to the sum of their focal lengths.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Collimation was verified using Iris 2 and by observing beam diameter consistency.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title="WhatsApp Image 2025-07-28 at 10.02.44_4b378980.jpg"/>
          <p:cNvPicPr preferRelativeResize="0"/>
          <p:nvPr/>
        </p:nvPicPr>
        <p:blipFill rotWithShape="1">
          <a:blip r:embed="rId3">
            <a:alphaModFix/>
          </a:blip>
          <a:srcRect b="0" l="20639" r="24700" t="3502"/>
          <a:stretch/>
        </p:blipFill>
        <p:spPr>
          <a:xfrm>
            <a:off x="100975" y="237113"/>
            <a:ext cx="4704050" cy="46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WhatsApp Image 2025-07-28 at 10.02.31_f304bdf2.jpg"/>
          <p:cNvPicPr preferRelativeResize="0"/>
          <p:nvPr/>
        </p:nvPicPr>
        <p:blipFill rotWithShape="1">
          <a:blip r:embed="rId4">
            <a:alphaModFix/>
          </a:blip>
          <a:srcRect b="0" l="0" r="8214" t="0"/>
          <a:stretch/>
        </p:blipFill>
        <p:spPr>
          <a:xfrm>
            <a:off x="4957425" y="169027"/>
            <a:ext cx="4034150" cy="247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WhatsApp Image 2025-07-28 at 10.05.01_a649cad1.jpg"/>
          <p:cNvPicPr preferRelativeResize="0"/>
          <p:nvPr/>
        </p:nvPicPr>
        <p:blipFill rotWithShape="1">
          <a:blip r:embed="rId5">
            <a:alphaModFix/>
          </a:blip>
          <a:srcRect b="14295" l="29393" r="24808" t="53134"/>
          <a:stretch/>
        </p:blipFill>
        <p:spPr>
          <a:xfrm>
            <a:off x="4957425" y="3002800"/>
            <a:ext cx="4034152" cy="164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8"/>
          <p:cNvCxnSpPr/>
          <p:nvPr/>
        </p:nvCxnSpPr>
        <p:spPr>
          <a:xfrm>
            <a:off x="4864975" y="122075"/>
            <a:ext cx="30000" cy="49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8"/>
          <p:cNvCxnSpPr/>
          <p:nvPr/>
        </p:nvCxnSpPr>
        <p:spPr>
          <a:xfrm>
            <a:off x="4884950" y="2828650"/>
            <a:ext cx="4154700" cy="9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Optimization of Angle of Incidence to OAP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Beam was guided through M3 and M4 toward the OAP.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Pitch and yaw adjustments were made to ensure the beam entered the OAP at the correct off-axis angle.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o"/>
              <a:t>Astigmatic distortion in the focal spot was used as a cue to refine angular alignment.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2429" r="0" t="0"/>
          <a:stretch/>
        </p:blipFill>
        <p:spPr>
          <a:xfrm>
            <a:off x="200850" y="152400"/>
            <a:ext cx="5726551" cy="49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775" y="152400"/>
            <a:ext cx="2810102" cy="23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775" y="2710950"/>
            <a:ext cx="2810102" cy="23504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>
            <a:off x="6003525" y="162025"/>
            <a:ext cx="9900" cy="491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20"/>
          <p:cNvCxnSpPr/>
          <p:nvPr/>
        </p:nvCxnSpPr>
        <p:spPr>
          <a:xfrm rot="10800000">
            <a:off x="6013475" y="2608925"/>
            <a:ext cx="2876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Optimization of Angle of Outgoing Beam from OAP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The beam's reflection from the OAP was directed into the CMOS camera via the aspheric lens.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Fine tuning of camera height and lateral position ensured the beam focus landed on center.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Iterative adjustments of the OAP orientation helped improve symmetry and minimize spot size.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